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Montserrat"/>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5.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7.xml"/><Relationship Id="rId44" Type="http://schemas.openxmlformats.org/officeDocument/2006/relationships/font" Target="fonts/Lato-regular.fntdata"/><Relationship Id="rId21" Type="http://schemas.openxmlformats.org/officeDocument/2006/relationships/slide" Target="slides/slide16.xml"/><Relationship Id="rId43" Type="http://schemas.openxmlformats.org/officeDocument/2006/relationships/font" Target="fonts/Montserrat-boldItalic.fntdata"/><Relationship Id="rId24" Type="http://schemas.openxmlformats.org/officeDocument/2006/relationships/slide" Target="slides/slide19.xml"/><Relationship Id="rId46" Type="http://schemas.openxmlformats.org/officeDocument/2006/relationships/font" Target="fonts/Lato-italic.fntdata"/><Relationship Id="rId23" Type="http://schemas.openxmlformats.org/officeDocument/2006/relationships/slide" Target="slides/slide18.xml"/><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La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94a1ef605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1094a1ef605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94a1ef605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1094a1ef605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96ef9b961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1096ef9b961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096ef9b961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1096ef9b961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096ef9b961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1096ef9b961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96ef9b96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1096ef9b96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096ef9b961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1096ef9b961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96ef9b961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1096ef9b961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096ef9b961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1096ef9b961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96ef9b961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1096ef9b961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f459d8005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ef459d8005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96ef9b961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1096ef9b961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096ef9b961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1096ef9b961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096ef9b961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1096ef9b961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096ef9b961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1096ef9b961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096ef9b961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1096ef9b961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96ef9b961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1096ef9b961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096ef9b961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1096ef9b961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096ef9b961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1096ef9b961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096ef9b961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1096ef9b961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096ef9b961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1096ef9b961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94a1ef60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1094a1ef60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096ef9b961_0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g1096ef9b961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096ef9b961_0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g1096ef9b961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096ef9b961_0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1096ef9b961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096ef9b961_0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g1096ef9b961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096ef9b961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g1096ef9b961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94a1ef605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094a1ef60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94a1ef605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094a1ef605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94a1ef605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1094a1ef605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94a1ef605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094a1ef605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94a1ef605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1094a1ef605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94a1ef605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1094a1ef605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DDDDDD"/>
            </a:gs>
            <a:gs pos="100000">
              <a:srgbClr val="919191"/>
            </a:gs>
          </a:gsLst>
          <a:lin ang="5400012" scaled="0"/>
        </a:gra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1" name="Google Shape;11;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3" name="Google Shape;13;p2"/>
          <p:cNvPicPr preferRelativeResize="0"/>
          <p:nvPr/>
        </p:nvPicPr>
        <p:blipFill rotWithShape="1">
          <a:blip r:embed="rId2">
            <a:alphaModFix/>
          </a:blip>
          <a:srcRect b="0" l="0" r="0" t="0"/>
          <a:stretch/>
        </p:blipFill>
        <p:spPr>
          <a:xfrm>
            <a:off x="746275" y="605775"/>
            <a:ext cx="2409825" cy="2447925"/>
          </a:xfrm>
          <a:prstGeom prst="rect">
            <a:avLst/>
          </a:prstGeom>
          <a:noFill/>
          <a:ln>
            <a:noFill/>
          </a:ln>
        </p:spPr>
      </p:pic>
      <p:pic>
        <p:nvPicPr>
          <p:cNvPr id="14" name="Google Shape;14;p2"/>
          <p:cNvPicPr preferRelativeResize="0"/>
          <p:nvPr/>
        </p:nvPicPr>
        <p:blipFill rotWithShape="1">
          <a:blip r:embed="rId3">
            <a:alphaModFix/>
          </a:blip>
          <a:srcRect b="0" l="0" r="0" t="0"/>
          <a:stretch/>
        </p:blipFill>
        <p:spPr>
          <a:xfrm>
            <a:off x="0" y="-37"/>
            <a:ext cx="2409825" cy="2409825"/>
          </a:xfrm>
          <a:prstGeom prst="rect">
            <a:avLst/>
          </a:prstGeom>
          <a:noFill/>
          <a:ln>
            <a:noFill/>
          </a:ln>
        </p:spPr>
      </p:pic>
      <p:pic>
        <p:nvPicPr>
          <p:cNvPr id="15" name="Google Shape;15;p2"/>
          <p:cNvPicPr preferRelativeResize="0"/>
          <p:nvPr/>
        </p:nvPicPr>
        <p:blipFill rotWithShape="1">
          <a:blip r:embed="rId4">
            <a:alphaModFix/>
          </a:blip>
          <a:srcRect b="0" l="0" r="0" t="0"/>
          <a:stretch/>
        </p:blipFill>
        <p:spPr>
          <a:xfrm>
            <a:off x="650" y="1242375"/>
            <a:ext cx="3901100" cy="3901100"/>
          </a:xfrm>
          <a:prstGeom prst="rect">
            <a:avLst/>
          </a:prstGeom>
          <a:noFill/>
          <a:ln>
            <a:noFill/>
          </a:ln>
        </p:spPr>
      </p:pic>
      <p:pic>
        <p:nvPicPr>
          <p:cNvPr id="16" name="Google Shape;16;p2"/>
          <p:cNvPicPr preferRelativeResize="0"/>
          <p:nvPr/>
        </p:nvPicPr>
        <p:blipFill rotWithShape="1">
          <a:blip r:embed="rId5">
            <a:alphaModFix/>
          </a:blip>
          <a:srcRect b="0" l="0" r="0" t="0"/>
          <a:stretch/>
        </p:blipFill>
        <p:spPr>
          <a:xfrm>
            <a:off x="7524225" y="-398950"/>
            <a:ext cx="1731450" cy="17314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rgbClr val="DDDDDD"/>
            </a:gs>
            <a:gs pos="100000">
              <a:srgbClr val="919191"/>
            </a:gs>
          </a:gsLst>
          <a:lin ang="5400012" scaled="0"/>
        </a:gradFill>
      </p:bgPr>
    </p:bg>
    <p:spTree>
      <p:nvGrpSpPr>
        <p:cNvPr id="132" name="Shape 132"/>
        <p:cNvGrpSpPr/>
        <p:nvPr/>
      </p:nvGrpSpPr>
      <p:grpSpPr>
        <a:xfrm>
          <a:off x="0" y="0"/>
          <a:ext cx="0" cy="0"/>
          <a:chOff x="0" y="0"/>
          <a:chExt cx="0" cy="0"/>
        </a:xfrm>
      </p:grpSpPr>
      <p:sp>
        <p:nvSpPr>
          <p:cNvPr id="133" name="Google Shape;133;p11"/>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1"/>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1"/>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1"/>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 name="Google Shape;137;p11"/>
          <p:cNvGrpSpPr/>
          <p:nvPr/>
        </p:nvGrpSpPr>
        <p:grpSpPr>
          <a:xfrm>
            <a:off x="4406400" y="0"/>
            <a:ext cx="4737600" cy="5143500"/>
            <a:chOff x="4406400" y="0"/>
            <a:chExt cx="4737600" cy="5143500"/>
          </a:xfrm>
        </p:grpSpPr>
        <p:sp>
          <p:nvSpPr>
            <p:cNvPr id="138" name="Google Shape;138;p11"/>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1"/>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1"/>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1"/>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1"/>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1"/>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1"/>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1"/>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1"/>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1"/>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1"/>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1"/>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6" name="Google Shape;156;p11"/>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7" name="Google Shape;1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58" name="Google Shape;158;p11"/>
          <p:cNvPicPr preferRelativeResize="0"/>
          <p:nvPr/>
        </p:nvPicPr>
        <p:blipFill rotWithShape="1">
          <a:blip r:embed="rId2">
            <a:alphaModFix/>
          </a:blip>
          <a:srcRect b="0" l="0" r="0" t="0"/>
          <a:stretch/>
        </p:blipFill>
        <p:spPr>
          <a:xfrm>
            <a:off x="6905025" y="2053000"/>
            <a:ext cx="821025" cy="834007"/>
          </a:xfrm>
          <a:prstGeom prst="rect">
            <a:avLst/>
          </a:prstGeom>
          <a:noFill/>
          <a:ln>
            <a:noFill/>
          </a:ln>
        </p:spPr>
      </p:pic>
      <p:pic>
        <p:nvPicPr>
          <p:cNvPr id="159" name="Google Shape;159;p11"/>
          <p:cNvPicPr preferRelativeResize="0"/>
          <p:nvPr/>
        </p:nvPicPr>
        <p:blipFill rotWithShape="1">
          <a:blip r:embed="rId3">
            <a:alphaModFix/>
          </a:blip>
          <a:srcRect b="0" l="0" r="0" t="0"/>
          <a:stretch/>
        </p:blipFill>
        <p:spPr>
          <a:xfrm>
            <a:off x="7221875" y="3716675"/>
            <a:ext cx="821025" cy="8210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rgbClr val="DDDDDD"/>
            </a:gs>
            <a:gs pos="100000">
              <a:srgbClr val="919191"/>
            </a:gs>
          </a:gsLst>
          <a:lin ang="5400012" scaled="0"/>
        </a:gradFill>
      </p:bgPr>
    </p:bg>
    <p:spTree>
      <p:nvGrpSpPr>
        <p:cNvPr id="160" name="Shape 160"/>
        <p:cNvGrpSpPr/>
        <p:nvPr/>
      </p:nvGrpSpPr>
      <p:grpSpPr>
        <a:xfrm>
          <a:off x="0" y="0"/>
          <a:ext cx="0" cy="0"/>
          <a:chOff x="0" y="0"/>
          <a:chExt cx="0" cy="0"/>
        </a:xfrm>
      </p:grpSpPr>
      <p:sp>
        <p:nvSpPr>
          <p:cNvPr id="161" name="Google Shape;161;p12"/>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2"/>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2"/>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2"/>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2"/>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6" name="Google Shape;166;p12"/>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67" name="Google Shape;167;p12"/>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68" name="Google Shape;16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69" name="Google Shape;169;p12"/>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70" name="Google Shape;170;p12"/>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DDDDDD"/>
            </a:gs>
            <a:gs pos="100000">
              <a:srgbClr val="919191"/>
            </a:gs>
          </a:gsLst>
          <a:lin ang="5400012" scaled="0"/>
        </a:gradFill>
      </p:bgPr>
    </p:bg>
    <p:spTree>
      <p:nvGrpSpPr>
        <p:cNvPr id="171" name="Shape 171"/>
        <p:cNvGrpSpPr/>
        <p:nvPr/>
      </p:nvGrpSpPr>
      <p:grpSpPr>
        <a:xfrm>
          <a:off x="0" y="0"/>
          <a:ext cx="0" cy="0"/>
          <a:chOff x="0" y="0"/>
          <a:chExt cx="0" cy="0"/>
        </a:xfrm>
      </p:grpSpPr>
      <p:sp>
        <p:nvSpPr>
          <p:cNvPr id="172" name="Google Shape;172;p13"/>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73" name="Google Shape;17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174" name="Google Shape;174;p13"/>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3"/>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3"/>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3"/>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8" name="Google Shape;178;p13"/>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79" name="Google Shape;179;p13"/>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DDDDDD"/>
            </a:gs>
            <a:gs pos="100000">
              <a:srgbClr val="919191"/>
            </a:gs>
          </a:gsLst>
          <a:lin ang="5400012" scaled="0"/>
        </a:gradFill>
      </p:bgPr>
    </p:bg>
    <p:spTree>
      <p:nvGrpSpPr>
        <p:cNvPr id="180" name="Shape 180"/>
        <p:cNvGrpSpPr/>
        <p:nvPr/>
      </p:nvGrpSpPr>
      <p:grpSpPr>
        <a:xfrm>
          <a:off x="0" y="0"/>
          <a:ext cx="0" cy="0"/>
          <a:chOff x="0" y="0"/>
          <a:chExt cx="0" cy="0"/>
        </a:xfrm>
      </p:grpSpPr>
      <p:grpSp>
        <p:nvGrpSpPr>
          <p:cNvPr id="181" name="Google Shape;181;p14"/>
          <p:cNvGrpSpPr/>
          <p:nvPr/>
        </p:nvGrpSpPr>
        <p:grpSpPr>
          <a:xfrm>
            <a:off x="4406400" y="0"/>
            <a:ext cx="4737600" cy="5143065"/>
            <a:chOff x="4406400" y="0"/>
            <a:chExt cx="4737600" cy="5143065"/>
          </a:xfrm>
        </p:grpSpPr>
        <p:sp>
          <p:nvSpPr>
            <p:cNvPr id="182" name="Google Shape;182;p1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 name="Google Shape;200;p14"/>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201" name="Google Shape;201;p14"/>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02" name="Google Shape;20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203" name="Google Shape;203;p14"/>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4"/>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4"/>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4"/>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7" name="Google Shape;207;p14"/>
          <p:cNvPicPr preferRelativeResize="0"/>
          <p:nvPr/>
        </p:nvPicPr>
        <p:blipFill rotWithShape="1">
          <a:blip r:embed="rId2">
            <a:alphaModFix/>
          </a:blip>
          <a:srcRect b="0" l="0" r="0" t="0"/>
          <a:stretch/>
        </p:blipFill>
        <p:spPr>
          <a:xfrm>
            <a:off x="6905025" y="2053000"/>
            <a:ext cx="821025" cy="834007"/>
          </a:xfrm>
          <a:prstGeom prst="rect">
            <a:avLst/>
          </a:prstGeom>
          <a:noFill/>
          <a:ln>
            <a:noFill/>
          </a:ln>
        </p:spPr>
      </p:pic>
      <p:pic>
        <p:nvPicPr>
          <p:cNvPr id="208" name="Google Shape;208;p14"/>
          <p:cNvPicPr preferRelativeResize="0"/>
          <p:nvPr/>
        </p:nvPicPr>
        <p:blipFill rotWithShape="1">
          <a:blip r:embed="rId3">
            <a:alphaModFix/>
          </a:blip>
          <a:srcRect b="0" l="0" r="0" t="0"/>
          <a:stretch/>
        </p:blipFill>
        <p:spPr>
          <a:xfrm>
            <a:off x="7213900" y="3716650"/>
            <a:ext cx="821025" cy="8210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gradFill>
          <a:gsLst>
            <a:gs pos="0">
              <a:srgbClr val="DDDDDD"/>
            </a:gs>
            <a:gs pos="100000">
              <a:srgbClr val="919191"/>
            </a:gs>
          </a:gsLst>
          <a:lin ang="5400012" scaled="0"/>
        </a:gradFill>
      </p:bgPr>
    </p:bg>
    <p:spTree>
      <p:nvGrpSpPr>
        <p:cNvPr id="209" name="Shape 209"/>
        <p:cNvGrpSpPr/>
        <p:nvPr/>
      </p:nvGrpSpPr>
      <p:grpSpPr>
        <a:xfrm>
          <a:off x="0" y="0"/>
          <a:ext cx="0" cy="0"/>
          <a:chOff x="0" y="0"/>
          <a:chExt cx="0" cy="0"/>
        </a:xfrm>
      </p:grpSpPr>
      <p:sp>
        <p:nvSpPr>
          <p:cNvPr id="210" name="Google Shape;21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211" name="Google Shape;211;p15"/>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212" name="Google Shape;212;p15"/>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bg>
      <p:bgPr>
        <a:solidFill>
          <a:srgbClr val="CCCCCC"/>
        </a:solidFill>
      </p:bgPr>
    </p:bg>
    <p:spTree>
      <p:nvGrpSpPr>
        <p:cNvPr id="213" name="Shape 213"/>
        <p:cNvGrpSpPr/>
        <p:nvPr/>
      </p:nvGrpSpPr>
      <p:grpSpPr>
        <a:xfrm>
          <a:off x="0" y="0"/>
          <a:ext cx="0" cy="0"/>
          <a:chOff x="0" y="0"/>
          <a:chExt cx="0" cy="0"/>
        </a:xfrm>
      </p:grpSpPr>
      <p:pic>
        <p:nvPicPr>
          <p:cNvPr descr="offset_comp_343059.jpg" id="214" name="Google Shape;214;p16"/>
          <p:cNvPicPr preferRelativeResize="0"/>
          <p:nvPr/>
        </p:nvPicPr>
        <p:blipFill rotWithShape="1">
          <a:blip r:embed="rId2">
            <a:alphaModFix amt="80000"/>
          </a:blip>
          <a:srcRect b="25870" l="30474" r="30474" t="11954"/>
          <a:stretch/>
        </p:blipFill>
        <p:spPr>
          <a:xfrm rot="-5400000">
            <a:off x="113630" y="-105700"/>
            <a:ext cx="5142300" cy="5364300"/>
          </a:xfrm>
          <a:prstGeom prst="diagStripe">
            <a:avLst>
              <a:gd fmla="val 50343" name="adj"/>
            </a:avLst>
          </a:prstGeom>
          <a:noFill/>
          <a:ln>
            <a:noFill/>
          </a:ln>
        </p:spPr>
      </p:pic>
      <p:sp>
        <p:nvSpPr>
          <p:cNvPr id="215" name="Google Shape;215;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16" name="Google Shape;216;p16"/>
          <p:cNvSpPr txBox="1"/>
          <p:nvPr>
            <p:ph idx="1" type="body"/>
          </p:nvPr>
        </p:nvSpPr>
        <p:spPr>
          <a:xfrm>
            <a:off x="4018025" y="1567550"/>
            <a:ext cx="4318500" cy="17667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dk2"/>
              </a:buClr>
              <a:buSzPts val="1300"/>
              <a:buChar char="●"/>
              <a:defRPr>
                <a:solidFill>
                  <a:schemeClr val="dk2"/>
                </a:solidFill>
              </a:defRPr>
            </a:lvl1pPr>
            <a:lvl2pPr indent="-298450" lvl="1" marL="914400" algn="l">
              <a:lnSpc>
                <a:spcPct val="115000"/>
              </a:lnSpc>
              <a:spcBef>
                <a:spcPts val="1600"/>
              </a:spcBef>
              <a:spcAft>
                <a:spcPts val="0"/>
              </a:spcAft>
              <a:buClr>
                <a:schemeClr val="dk2"/>
              </a:buClr>
              <a:buSzPts val="1100"/>
              <a:buChar char="○"/>
              <a:defRPr>
                <a:solidFill>
                  <a:schemeClr val="dk2"/>
                </a:solidFill>
              </a:defRPr>
            </a:lvl2pPr>
            <a:lvl3pPr indent="-298450" lvl="2" marL="1371600" algn="l">
              <a:lnSpc>
                <a:spcPct val="115000"/>
              </a:lnSpc>
              <a:spcBef>
                <a:spcPts val="1600"/>
              </a:spcBef>
              <a:spcAft>
                <a:spcPts val="0"/>
              </a:spcAft>
              <a:buClr>
                <a:schemeClr val="dk2"/>
              </a:buClr>
              <a:buSzPts val="1100"/>
              <a:buChar char="■"/>
              <a:defRPr>
                <a:solidFill>
                  <a:schemeClr val="dk2"/>
                </a:solidFill>
              </a:defRPr>
            </a:lvl3pPr>
            <a:lvl4pPr indent="-298450" lvl="3" marL="1828800" algn="l">
              <a:lnSpc>
                <a:spcPct val="115000"/>
              </a:lnSpc>
              <a:spcBef>
                <a:spcPts val="1600"/>
              </a:spcBef>
              <a:spcAft>
                <a:spcPts val="0"/>
              </a:spcAft>
              <a:buClr>
                <a:schemeClr val="dk2"/>
              </a:buClr>
              <a:buSzPts val="1100"/>
              <a:buChar char="●"/>
              <a:defRPr>
                <a:solidFill>
                  <a:schemeClr val="dk2"/>
                </a:solidFill>
              </a:defRPr>
            </a:lvl4pPr>
            <a:lvl5pPr indent="-298450" lvl="4" marL="2286000" algn="l">
              <a:lnSpc>
                <a:spcPct val="115000"/>
              </a:lnSpc>
              <a:spcBef>
                <a:spcPts val="1600"/>
              </a:spcBef>
              <a:spcAft>
                <a:spcPts val="0"/>
              </a:spcAft>
              <a:buClr>
                <a:schemeClr val="dk2"/>
              </a:buClr>
              <a:buSzPts val="1100"/>
              <a:buChar char="○"/>
              <a:defRPr>
                <a:solidFill>
                  <a:schemeClr val="dk2"/>
                </a:solidFill>
              </a:defRPr>
            </a:lvl5pPr>
            <a:lvl6pPr indent="-298450" lvl="5" marL="2743200" algn="l">
              <a:lnSpc>
                <a:spcPct val="115000"/>
              </a:lnSpc>
              <a:spcBef>
                <a:spcPts val="1600"/>
              </a:spcBef>
              <a:spcAft>
                <a:spcPts val="0"/>
              </a:spcAft>
              <a:buClr>
                <a:schemeClr val="dk2"/>
              </a:buClr>
              <a:buSzPts val="1100"/>
              <a:buChar char="■"/>
              <a:defRPr>
                <a:solidFill>
                  <a:schemeClr val="dk2"/>
                </a:solidFill>
              </a:defRPr>
            </a:lvl6pPr>
            <a:lvl7pPr indent="-298450" lvl="6" marL="3200400" algn="l">
              <a:lnSpc>
                <a:spcPct val="115000"/>
              </a:lnSpc>
              <a:spcBef>
                <a:spcPts val="1600"/>
              </a:spcBef>
              <a:spcAft>
                <a:spcPts val="0"/>
              </a:spcAft>
              <a:buClr>
                <a:schemeClr val="dk2"/>
              </a:buClr>
              <a:buSzPts val="1100"/>
              <a:buChar char="●"/>
              <a:defRPr>
                <a:solidFill>
                  <a:schemeClr val="dk2"/>
                </a:solidFill>
              </a:defRPr>
            </a:lvl7pPr>
            <a:lvl8pPr indent="-298450" lvl="7" marL="3657600" algn="l">
              <a:lnSpc>
                <a:spcPct val="115000"/>
              </a:lnSpc>
              <a:spcBef>
                <a:spcPts val="1600"/>
              </a:spcBef>
              <a:spcAft>
                <a:spcPts val="0"/>
              </a:spcAft>
              <a:buClr>
                <a:schemeClr val="dk2"/>
              </a:buClr>
              <a:buSzPts val="1100"/>
              <a:buChar char="○"/>
              <a:defRPr>
                <a:solidFill>
                  <a:schemeClr val="dk2"/>
                </a:solidFill>
              </a:defRPr>
            </a:lvl8pPr>
            <a:lvl9pPr indent="-298450" lvl="8" marL="4114800" algn="l">
              <a:lnSpc>
                <a:spcPct val="115000"/>
              </a:lnSpc>
              <a:spcBef>
                <a:spcPts val="1600"/>
              </a:spcBef>
              <a:spcAft>
                <a:spcPts val="1600"/>
              </a:spcAft>
              <a:buClr>
                <a:schemeClr val="dk2"/>
              </a:buClr>
              <a:buSzPts val="1100"/>
              <a:buChar char="■"/>
              <a:defRPr>
                <a:solidFill>
                  <a:schemeClr val="dk2"/>
                </a:solidFill>
              </a:defRPr>
            </a:lvl9pPr>
          </a:lstStyle>
          <a:p/>
        </p:txBody>
      </p:sp>
      <p:sp>
        <p:nvSpPr>
          <p:cNvPr id="217" name="Google Shape;21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218" name="Google Shape;218;p16"/>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6"/>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6"/>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6"/>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2" name="Google Shape;222;p16"/>
          <p:cNvPicPr preferRelativeResize="0"/>
          <p:nvPr/>
        </p:nvPicPr>
        <p:blipFill rotWithShape="1">
          <a:blip r:embed="rId3">
            <a:alphaModFix/>
          </a:blip>
          <a:srcRect b="0" l="0" r="0" t="0"/>
          <a:stretch/>
        </p:blipFill>
        <p:spPr>
          <a:xfrm>
            <a:off x="243975" y="588596"/>
            <a:ext cx="825800" cy="838854"/>
          </a:xfrm>
          <a:prstGeom prst="rect">
            <a:avLst/>
          </a:prstGeom>
          <a:noFill/>
          <a:ln>
            <a:noFill/>
          </a:ln>
        </p:spPr>
      </p:pic>
      <p:pic>
        <p:nvPicPr>
          <p:cNvPr id="223" name="Google Shape;223;p16"/>
          <p:cNvPicPr preferRelativeResize="0"/>
          <p:nvPr/>
        </p:nvPicPr>
        <p:blipFill rotWithShape="1">
          <a:blip r:embed="rId4">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rgbClr val="DDDDDD"/>
            </a:gs>
            <a:gs pos="100000">
              <a:srgbClr val="919191"/>
            </a:gs>
          </a:gsLst>
          <a:lin ang="5400012" scaled="0"/>
        </a:gradFill>
      </p:bgPr>
    </p:bg>
    <p:spTree>
      <p:nvGrpSpPr>
        <p:cNvPr id="17" name="Shape 17"/>
        <p:cNvGrpSpPr/>
        <p:nvPr/>
      </p:nvGrpSpPr>
      <p:grpSpPr>
        <a:xfrm>
          <a:off x="0" y="0"/>
          <a:ext cx="0" cy="0"/>
          <a:chOff x="0" y="0"/>
          <a:chExt cx="0" cy="0"/>
        </a:xfrm>
      </p:grpSpPr>
      <p:sp>
        <p:nvSpPr>
          <p:cNvPr id="18" name="Google Shape;18;p3"/>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3" name="Google Shape;23;p3"/>
          <p:cNvSpPr txBox="1"/>
          <p:nvPr>
            <p:ph idx="1" type="body"/>
          </p:nvPr>
        </p:nvSpPr>
        <p:spPr>
          <a:xfrm>
            <a:off x="1297500" y="1519675"/>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25" name="Google Shape;25;p3"/>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26" name="Google Shape;26;p3"/>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DDDDDD"/>
            </a:gs>
            <a:gs pos="100000">
              <a:srgbClr val="919191"/>
            </a:gs>
          </a:gsLst>
          <a:lin ang="5400012" scaled="0"/>
        </a:gradFill>
      </p:bgPr>
    </p:bg>
    <p:spTree>
      <p:nvGrpSpPr>
        <p:cNvPr id="27" name="Shape 27"/>
        <p:cNvGrpSpPr/>
        <p:nvPr/>
      </p:nvGrpSpPr>
      <p:grpSpPr>
        <a:xfrm>
          <a:off x="0" y="0"/>
          <a:ext cx="0" cy="0"/>
          <a:chOff x="0" y="0"/>
          <a:chExt cx="0" cy="0"/>
        </a:xfrm>
      </p:grpSpPr>
      <p:grpSp>
        <p:nvGrpSpPr>
          <p:cNvPr id="28" name="Google Shape;28;p4"/>
          <p:cNvGrpSpPr/>
          <p:nvPr/>
        </p:nvGrpSpPr>
        <p:grpSpPr>
          <a:xfrm>
            <a:off x="4406400" y="213"/>
            <a:ext cx="4737600" cy="5143065"/>
            <a:chOff x="4406400" y="0"/>
            <a:chExt cx="4737600" cy="5143065"/>
          </a:xfrm>
        </p:grpSpPr>
        <p:sp>
          <p:nvSpPr>
            <p:cNvPr id="29" name="Google Shape;29;p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48" name="Google Shape;48;p4"/>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 name="Google Shape;52;p4"/>
          <p:cNvPicPr preferRelativeResize="0"/>
          <p:nvPr/>
        </p:nvPicPr>
        <p:blipFill rotWithShape="1">
          <a:blip r:embed="rId2">
            <a:alphaModFix/>
          </a:blip>
          <a:srcRect b="0" l="0" r="0" t="0"/>
          <a:stretch/>
        </p:blipFill>
        <p:spPr>
          <a:xfrm>
            <a:off x="6905025" y="2053000"/>
            <a:ext cx="821025" cy="834007"/>
          </a:xfrm>
          <a:prstGeom prst="rect">
            <a:avLst/>
          </a:prstGeom>
          <a:noFill/>
          <a:ln>
            <a:noFill/>
          </a:ln>
        </p:spPr>
      </p:pic>
      <p:pic>
        <p:nvPicPr>
          <p:cNvPr id="53" name="Google Shape;53;p4"/>
          <p:cNvPicPr preferRelativeResize="0"/>
          <p:nvPr/>
        </p:nvPicPr>
        <p:blipFill rotWithShape="1">
          <a:blip r:embed="rId3">
            <a:alphaModFix/>
          </a:blip>
          <a:srcRect b="0" l="0" r="0" t="0"/>
          <a:stretch/>
        </p:blipFill>
        <p:spPr>
          <a:xfrm>
            <a:off x="7213900" y="3716650"/>
            <a:ext cx="821025" cy="821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bg>
      <p:bgPr>
        <a:gradFill>
          <a:gsLst>
            <a:gs pos="0">
              <a:srgbClr val="DDDDDD"/>
            </a:gs>
            <a:gs pos="100000">
              <a:srgbClr val="919191"/>
            </a:gs>
          </a:gsLst>
          <a:lin ang="5400012" scaled="0"/>
        </a:gradFill>
      </p:bgPr>
    </p:bg>
    <p:spTree>
      <p:nvGrpSpPr>
        <p:cNvPr id="54" name="Shape 54"/>
        <p:cNvGrpSpPr/>
        <p:nvPr/>
      </p:nvGrpSpPr>
      <p:grpSpPr>
        <a:xfrm>
          <a:off x="0" y="0"/>
          <a:ext cx="0" cy="0"/>
          <a:chOff x="0" y="0"/>
          <a:chExt cx="0" cy="0"/>
        </a:xfrm>
      </p:grpSpPr>
      <p:grpSp>
        <p:nvGrpSpPr>
          <p:cNvPr id="55" name="Google Shape;55;p5"/>
          <p:cNvGrpSpPr/>
          <p:nvPr/>
        </p:nvGrpSpPr>
        <p:grpSpPr>
          <a:xfrm>
            <a:off x="4406400" y="0"/>
            <a:ext cx="4737600" cy="5143065"/>
            <a:chOff x="4406400" y="0"/>
            <a:chExt cx="4737600" cy="5143065"/>
          </a:xfrm>
        </p:grpSpPr>
        <p:sp>
          <p:nvSpPr>
            <p:cNvPr id="56" name="Google Shape;56;p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75" name="Google Shape;75;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pic>
        <p:nvPicPr>
          <p:cNvPr id="76" name="Google Shape;76;p5"/>
          <p:cNvPicPr preferRelativeResize="0"/>
          <p:nvPr/>
        </p:nvPicPr>
        <p:blipFill rotWithShape="1">
          <a:blip r:embed="rId2">
            <a:alphaModFix/>
          </a:blip>
          <a:srcRect b="0" l="0" r="0" t="0"/>
          <a:stretch/>
        </p:blipFill>
        <p:spPr>
          <a:xfrm>
            <a:off x="6905025" y="2053000"/>
            <a:ext cx="821025" cy="834007"/>
          </a:xfrm>
          <a:prstGeom prst="rect">
            <a:avLst/>
          </a:prstGeom>
          <a:noFill/>
          <a:ln>
            <a:noFill/>
          </a:ln>
        </p:spPr>
      </p:pic>
      <p:pic>
        <p:nvPicPr>
          <p:cNvPr id="77" name="Google Shape;77;p5"/>
          <p:cNvPicPr preferRelativeResize="0"/>
          <p:nvPr/>
        </p:nvPicPr>
        <p:blipFill rotWithShape="1">
          <a:blip r:embed="rId3">
            <a:alphaModFix/>
          </a:blip>
          <a:srcRect b="0" l="0" r="0" t="0"/>
          <a:stretch/>
        </p:blipFill>
        <p:spPr>
          <a:xfrm>
            <a:off x="7213900" y="3716650"/>
            <a:ext cx="821025" cy="8210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bg>
      <p:bgPr>
        <a:gradFill>
          <a:gsLst>
            <a:gs pos="0">
              <a:srgbClr val="DDDDDD"/>
            </a:gs>
            <a:gs pos="100000">
              <a:srgbClr val="919191"/>
            </a:gs>
          </a:gsLst>
          <a:lin ang="5400012" scaled="0"/>
        </a:gradFill>
      </p:bgPr>
    </p:bg>
    <p:spTree>
      <p:nvGrpSpPr>
        <p:cNvPr id="78" name="Shape 78"/>
        <p:cNvGrpSpPr/>
        <p:nvPr/>
      </p:nvGrpSpPr>
      <p:grpSpPr>
        <a:xfrm>
          <a:off x="0" y="0"/>
          <a:ext cx="0" cy="0"/>
          <a:chOff x="0" y="0"/>
          <a:chExt cx="0" cy="0"/>
        </a:xfrm>
      </p:grpSpPr>
      <p:sp>
        <p:nvSpPr>
          <p:cNvPr id="79" name="Google Shape;79;p6"/>
          <p:cNvSpPr txBox="1"/>
          <p:nvPr>
            <p:ph type="title"/>
          </p:nvPr>
        </p:nvSpPr>
        <p:spPr>
          <a:xfrm>
            <a:off x="361071" y="1924852"/>
            <a:ext cx="2304900" cy="179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80" name="Google Shape;80;p6"/>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6"/>
          <p:cNvSpPr txBox="1"/>
          <p:nvPr>
            <p:ph idx="1" type="body"/>
          </p:nvPr>
        </p:nvSpPr>
        <p:spPr>
          <a:xfrm>
            <a:off x="6451271" y="1924850"/>
            <a:ext cx="2304900" cy="17973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dk1"/>
              </a:buClr>
              <a:buSzPts val="1100"/>
              <a:buChar char="●"/>
              <a:defRPr sz="1100">
                <a:solidFill>
                  <a:schemeClr val="dk1"/>
                </a:solidFill>
              </a:defRPr>
            </a:lvl1pPr>
            <a:lvl2pPr indent="-298450" lvl="1" marL="914400" algn="l">
              <a:lnSpc>
                <a:spcPct val="115000"/>
              </a:lnSpc>
              <a:spcBef>
                <a:spcPts val="1600"/>
              </a:spcBef>
              <a:spcAft>
                <a:spcPts val="0"/>
              </a:spcAft>
              <a:buClr>
                <a:schemeClr val="dk1"/>
              </a:buClr>
              <a:buSzPts val="1100"/>
              <a:buChar char="○"/>
              <a:defRPr>
                <a:solidFill>
                  <a:schemeClr val="dk1"/>
                </a:solidFill>
              </a:defRPr>
            </a:lvl2pPr>
            <a:lvl3pPr indent="-298450" lvl="2" marL="1371600" algn="l">
              <a:lnSpc>
                <a:spcPct val="115000"/>
              </a:lnSpc>
              <a:spcBef>
                <a:spcPts val="1600"/>
              </a:spcBef>
              <a:spcAft>
                <a:spcPts val="0"/>
              </a:spcAft>
              <a:buClr>
                <a:schemeClr val="dk1"/>
              </a:buClr>
              <a:buSzPts val="1100"/>
              <a:buChar char="■"/>
              <a:defRPr>
                <a:solidFill>
                  <a:schemeClr val="dk1"/>
                </a:solidFill>
              </a:defRPr>
            </a:lvl3pPr>
            <a:lvl4pPr indent="-298450" lvl="3" marL="1828800" algn="l">
              <a:lnSpc>
                <a:spcPct val="115000"/>
              </a:lnSpc>
              <a:spcBef>
                <a:spcPts val="1600"/>
              </a:spcBef>
              <a:spcAft>
                <a:spcPts val="0"/>
              </a:spcAft>
              <a:buClr>
                <a:schemeClr val="dk1"/>
              </a:buClr>
              <a:buSzPts val="1100"/>
              <a:buChar char="●"/>
              <a:defRPr>
                <a:solidFill>
                  <a:schemeClr val="dk1"/>
                </a:solidFill>
              </a:defRPr>
            </a:lvl4pPr>
            <a:lvl5pPr indent="-298450" lvl="4" marL="2286000" algn="l">
              <a:lnSpc>
                <a:spcPct val="115000"/>
              </a:lnSpc>
              <a:spcBef>
                <a:spcPts val="1600"/>
              </a:spcBef>
              <a:spcAft>
                <a:spcPts val="0"/>
              </a:spcAft>
              <a:buClr>
                <a:schemeClr val="dk1"/>
              </a:buClr>
              <a:buSzPts val="1100"/>
              <a:buChar char="○"/>
              <a:defRPr>
                <a:solidFill>
                  <a:schemeClr val="dk1"/>
                </a:solidFill>
              </a:defRPr>
            </a:lvl5pPr>
            <a:lvl6pPr indent="-298450" lvl="5" marL="2743200" algn="l">
              <a:lnSpc>
                <a:spcPct val="115000"/>
              </a:lnSpc>
              <a:spcBef>
                <a:spcPts val="1600"/>
              </a:spcBef>
              <a:spcAft>
                <a:spcPts val="0"/>
              </a:spcAft>
              <a:buClr>
                <a:schemeClr val="dk1"/>
              </a:buClr>
              <a:buSzPts val="1100"/>
              <a:buChar char="■"/>
              <a:defRPr>
                <a:solidFill>
                  <a:schemeClr val="dk1"/>
                </a:solidFill>
              </a:defRPr>
            </a:lvl6pPr>
            <a:lvl7pPr indent="-298450" lvl="6" marL="3200400" algn="l">
              <a:lnSpc>
                <a:spcPct val="115000"/>
              </a:lnSpc>
              <a:spcBef>
                <a:spcPts val="1600"/>
              </a:spcBef>
              <a:spcAft>
                <a:spcPts val="0"/>
              </a:spcAft>
              <a:buClr>
                <a:schemeClr val="dk1"/>
              </a:buClr>
              <a:buSzPts val="1100"/>
              <a:buChar char="●"/>
              <a:defRPr>
                <a:solidFill>
                  <a:schemeClr val="dk1"/>
                </a:solidFill>
              </a:defRPr>
            </a:lvl7pPr>
            <a:lvl8pPr indent="-298450" lvl="7" marL="3657600" algn="l">
              <a:lnSpc>
                <a:spcPct val="115000"/>
              </a:lnSpc>
              <a:spcBef>
                <a:spcPts val="1600"/>
              </a:spcBef>
              <a:spcAft>
                <a:spcPts val="0"/>
              </a:spcAft>
              <a:buClr>
                <a:schemeClr val="dk1"/>
              </a:buClr>
              <a:buSzPts val="1100"/>
              <a:buChar char="○"/>
              <a:defRPr>
                <a:solidFill>
                  <a:schemeClr val="dk1"/>
                </a:solidFill>
              </a:defRPr>
            </a:lvl8pPr>
            <a:lvl9pPr indent="-298450" lvl="8" marL="4114800" algn="l">
              <a:lnSpc>
                <a:spcPct val="115000"/>
              </a:lnSpc>
              <a:spcBef>
                <a:spcPts val="1600"/>
              </a:spcBef>
              <a:spcAft>
                <a:spcPts val="1600"/>
              </a:spcAft>
              <a:buClr>
                <a:schemeClr val="dk1"/>
              </a:buClr>
              <a:buSzPts val="1100"/>
              <a:buChar char="■"/>
              <a:defRPr>
                <a:solidFill>
                  <a:schemeClr val="dk1"/>
                </a:solidFill>
              </a:defRPr>
            </a:lvl9pPr>
          </a:lstStyle>
          <a:p/>
        </p:txBody>
      </p:sp>
      <p:sp>
        <p:nvSpPr>
          <p:cNvPr id="82" name="Google Shape;82;p6"/>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6"/>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6"/>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6"/>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
          <p:cNvSpPr txBox="1"/>
          <p:nvPr>
            <p:ph idx="2" type="title"/>
          </p:nvPr>
        </p:nvSpPr>
        <p:spPr>
          <a:xfrm>
            <a:off x="1297500" y="459490"/>
            <a:ext cx="3005700" cy="51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87" name="Google Shape;8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88" name="Google Shape;88;p6"/>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89" name="Google Shape;89;p6"/>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bg>
      <p:bgPr>
        <a:gradFill>
          <a:gsLst>
            <a:gs pos="0">
              <a:srgbClr val="DDDDDD"/>
            </a:gs>
            <a:gs pos="100000">
              <a:srgbClr val="919191"/>
            </a:gs>
          </a:gsLst>
          <a:lin ang="5400012" scaled="0"/>
        </a:gradFill>
      </p:bgPr>
    </p:bg>
    <p:spTree>
      <p:nvGrpSpPr>
        <p:cNvPr id="90" name="Shape 90"/>
        <p:cNvGrpSpPr/>
        <p:nvPr/>
      </p:nvGrpSpPr>
      <p:grpSpPr>
        <a:xfrm>
          <a:off x="0" y="0"/>
          <a:ext cx="0" cy="0"/>
          <a:chOff x="0" y="0"/>
          <a:chExt cx="0" cy="0"/>
        </a:xfrm>
      </p:grpSpPr>
      <p:sp>
        <p:nvSpPr>
          <p:cNvPr id="91" name="Google Shape;91;p7"/>
          <p:cNvSpPr txBox="1"/>
          <p:nvPr>
            <p:ph type="title"/>
          </p:nvPr>
        </p:nvSpPr>
        <p:spPr>
          <a:xfrm>
            <a:off x="702850" y="1708619"/>
            <a:ext cx="3333300" cy="147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92" name="Google Shape;92;p7"/>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7"/>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7"/>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7"/>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7"/>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7"/>
          <p:cNvSpPr txBox="1"/>
          <p:nvPr>
            <p:ph idx="2" type="title"/>
          </p:nvPr>
        </p:nvSpPr>
        <p:spPr>
          <a:xfrm>
            <a:off x="1297500" y="459490"/>
            <a:ext cx="3005700" cy="51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98" name="Google Shape;9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99" name="Google Shape;99;p7"/>
          <p:cNvSpPr txBox="1"/>
          <p:nvPr>
            <p:ph idx="1" type="body"/>
          </p:nvPr>
        </p:nvSpPr>
        <p:spPr>
          <a:xfrm>
            <a:off x="702850" y="3625275"/>
            <a:ext cx="3333300" cy="7653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dk1"/>
              </a:buClr>
              <a:buSzPts val="1100"/>
              <a:buChar char="●"/>
              <a:defRPr sz="1100">
                <a:solidFill>
                  <a:schemeClr val="dk1"/>
                </a:solidFill>
              </a:defRPr>
            </a:lvl1pPr>
            <a:lvl2pPr indent="-298450" lvl="1" marL="914400" algn="l">
              <a:lnSpc>
                <a:spcPct val="115000"/>
              </a:lnSpc>
              <a:spcBef>
                <a:spcPts val="1600"/>
              </a:spcBef>
              <a:spcAft>
                <a:spcPts val="0"/>
              </a:spcAft>
              <a:buClr>
                <a:schemeClr val="dk1"/>
              </a:buClr>
              <a:buSzPts val="1100"/>
              <a:buChar char="○"/>
              <a:defRPr>
                <a:solidFill>
                  <a:schemeClr val="dk1"/>
                </a:solidFill>
              </a:defRPr>
            </a:lvl2pPr>
            <a:lvl3pPr indent="-298450" lvl="2" marL="1371600" algn="l">
              <a:lnSpc>
                <a:spcPct val="115000"/>
              </a:lnSpc>
              <a:spcBef>
                <a:spcPts val="1600"/>
              </a:spcBef>
              <a:spcAft>
                <a:spcPts val="0"/>
              </a:spcAft>
              <a:buClr>
                <a:schemeClr val="dk1"/>
              </a:buClr>
              <a:buSzPts val="1100"/>
              <a:buChar char="■"/>
              <a:defRPr>
                <a:solidFill>
                  <a:schemeClr val="dk1"/>
                </a:solidFill>
              </a:defRPr>
            </a:lvl3pPr>
            <a:lvl4pPr indent="-298450" lvl="3" marL="1828800" algn="l">
              <a:lnSpc>
                <a:spcPct val="115000"/>
              </a:lnSpc>
              <a:spcBef>
                <a:spcPts val="1600"/>
              </a:spcBef>
              <a:spcAft>
                <a:spcPts val="0"/>
              </a:spcAft>
              <a:buClr>
                <a:schemeClr val="dk1"/>
              </a:buClr>
              <a:buSzPts val="1100"/>
              <a:buChar char="●"/>
              <a:defRPr>
                <a:solidFill>
                  <a:schemeClr val="dk1"/>
                </a:solidFill>
              </a:defRPr>
            </a:lvl4pPr>
            <a:lvl5pPr indent="-298450" lvl="4" marL="2286000" algn="l">
              <a:lnSpc>
                <a:spcPct val="115000"/>
              </a:lnSpc>
              <a:spcBef>
                <a:spcPts val="1600"/>
              </a:spcBef>
              <a:spcAft>
                <a:spcPts val="0"/>
              </a:spcAft>
              <a:buClr>
                <a:schemeClr val="dk1"/>
              </a:buClr>
              <a:buSzPts val="1100"/>
              <a:buChar char="○"/>
              <a:defRPr>
                <a:solidFill>
                  <a:schemeClr val="dk1"/>
                </a:solidFill>
              </a:defRPr>
            </a:lvl5pPr>
            <a:lvl6pPr indent="-298450" lvl="5" marL="2743200" algn="l">
              <a:lnSpc>
                <a:spcPct val="115000"/>
              </a:lnSpc>
              <a:spcBef>
                <a:spcPts val="1600"/>
              </a:spcBef>
              <a:spcAft>
                <a:spcPts val="0"/>
              </a:spcAft>
              <a:buClr>
                <a:schemeClr val="dk1"/>
              </a:buClr>
              <a:buSzPts val="1100"/>
              <a:buChar char="■"/>
              <a:defRPr>
                <a:solidFill>
                  <a:schemeClr val="dk1"/>
                </a:solidFill>
              </a:defRPr>
            </a:lvl6pPr>
            <a:lvl7pPr indent="-298450" lvl="6" marL="3200400" algn="l">
              <a:lnSpc>
                <a:spcPct val="115000"/>
              </a:lnSpc>
              <a:spcBef>
                <a:spcPts val="1600"/>
              </a:spcBef>
              <a:spcAft>
                <a:spcPts val="0"/>
              </a:spcAft>
              <a:buClr>
                <a:schemeClr val="dk1"/>
              </a:buClr>
              <a:buSzPts val="1100"/>
              <a:buChar char="●"/>
              <a:defRPr>
                <a:solidFill>
                  <a:schemeClr val="dk1"/>
                </a:solidFill>
              </a:defRPr>
            </a:lvl7pPr>
            <a:lvl8pPr indent="-298450" lvl="7" marL="3657600" algn="l">
              <a:lnSpc>
                <a:spcPct val="115000"/>
              </a:lnSpc>
              <a:spcBef>
                <a:spcPts val="1600"/>
              </a:spcBef>
              <a:spcAft>
                <a:spcPts val="0"/>
              </a:spcAft>
              <a:buClr>
                <a:schemeClr val="dk1"/>
              </a:buClr>
              <a:buSzPts val="1100"/>
              <a:buChar char="○"/>
              <a:defRPr>
                <a:solidFill>
                  <a:schemeClr val="dk1"/>
                </a:solidFill>
              </a:defRPr>
            </a:lvl8pPr>
            <a:lvl9pPr indent="-298450" lvl="8" marL="4114800" algn="l">
              <a:lnSpc>
                <a:spcPct val="115000"/>
              </a:lnSpc>
              <a:spcBef>
                <a:spcPts val="1600"/>
              </a:spcBef>
              <a:spcAft>
                <a:spcPts val="1600"/>
              </a:spcAft>
              <a:buClr>
                <a:schemeClr val="dk1"/>
              </a:buClr>
              <a:buSzPts val="1100"/>
              <a:buChar char="■"/>
              <a:defRPr>
                <a:solidFill>
                  <a:schemeClr val="dk1"/>
                </a:solidFill>
              </a:defRPr>
            </a:lvl9pPr>
          </a:lstStyle>
          <a:p/>
        </p:txBody>
      </p:sp>
      <p:pic>
        <p:nvPicPr>
          <p:cNvPr id="100" name="Google Shape;100;p7"/>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01" name="Google Shape;101;p7"/>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DDDDDD"/>
            </a:gs>
            <a:gs pos="100000">
              <a:srgbClr val="919191"/>
            </a:gs>
          </a:gsLst>
          <a:lin ang="5400012" scaled="0"/>
        </a:gradFill>
      </p:bgPr>
    </p:bg>
    <p:spTree>
      <p:nvGrpSpPr>
        <p:cNvPr id="102" name="Shape 102"/>
        <p:cNvGrpSpPr/>
        <p:nvPr/>
      </p:nvGrpSpPr>
      <p:grpSpPr>
        <a:xfrm>
          <a:off x="0" y="0"/>
          <a:ext cx="0" cy="0"/>
          <a:chOff x="0" y="0"/>
          <a:chExt cx="0" cy="0"/>
        </a:xfrm>
      </p:grpSpPr>
      <p:sp>
        <p:nvSpPr>
          <p:cNvPr id="103" name="Google Shape;103;p8"/>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8"/>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8"/>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8"/>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8" name="Google Shape;108;p8"/>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9" name="Google Shape;109;p8"/>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11" name="Google Shape;111;p8"/>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12" name="Google Shape;112;p8"/>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B7B7B7"/>
        </a:solidFill>
      </p:bgPr>
    </p:bg>
    <p:spTree>
      <p:nvGrpSpPr>
        <p:cNvPr id="113" name="Shape 113"/>
        <p:cNvGrpSpPr/>
        <p:nvPr/>
      </p:nvGrpSpPr>
      <p:grpSpPr>
        <a:xfrm>
          <a:off x="0" y="0"/>
          <a:ext cx="0" cy="0"/>
          <a:chOff x="0" y="0"/>
          <a:chExt cx="0" cy="0"/>
        </a:xfrm>
      </p:grpSpPr>
      <p:sp>
        <p:nvSpPr>
          <p:cNvPr id="114" name="Google Shape;114;p9"/>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9"/>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9"/>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9"/>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9" name="Google Shape;11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20" name="Google Shape;120;p9"/>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21" name="Google Shape;121;p9"/>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rgbClr val="DDDDDD"/>
            </a:gs>
            <a:gs pos="100000">
              <a:srgbClr val="919191"/>
            </a:gs>
          </a:gsLst>
          <a:lin ang="5400012" scaled="0"/>
        </a:gradFill>
      </p:bgPr>
    </p:bg>
    <p:spTree>
      <p:nvGrpSpPr>
        <p:cNvPr id="122" name="Shape 122"/>
        <p:cNvGrpSpPr/>
        <p:nvPr/>
      </p:nvGrpSpPr>
      <p:grpSpPr>
        <a:xfrm>
          <a:off x="0" y="0"/>
          <a:ext cx="0" cy="0"/>
          <a:chOff x="0" y="0"/>
          <a:chExt cx="0" cy="0"/>
        </a:xfrm>
      </p:grpSpPr>
      <p:sp>
        <p:nvSpPr>
          <p:cNvPr id="123" name="Google Shape;123;p10"/>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0"/>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0"/>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0"/>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0"/>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8" name="Google Shape;128;p10"/>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9" name="Google Shape;12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30" name="Google Shape;130;p10"/>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31" name="Google Shape;131;p10"/>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gradFill>
          <a:gsLst>
            <a:gs pos="0">
              <a:srgbClr val="DDDDDD"/>
            </a:gs>
            <a:gs pos="100000">
              <a:srgbClr val="919191"/>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type="ctrTitle"/>
          </p:nvPr>
        </p:nvSpPr>
        <p:spPr>
          <a:xfrm>
            <a:off x="3274000" y="1056875"/>
            <a:ext cx="5870100" cy="240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fr">
                <a:solidFill>
                  <a:srgbClr val="FF9900"/>
                </a:solidFill>
              </a:rPr>
              <a:t>Programmation Fonctionnelle - </a:t>
            </a:r>
            <a:endParaRPr>
              <a:solidFill>
                <a:srgbClr val="FF9900"/>
              </a:solidFill>
            </a:endParaRPr>
          </a:p>
          <a:p>
            <a:pPr indent="0" lvl="0" marL="0" rtl="0" algn="l">
              <a:lnSpc>
                <a:spcPct val="100000"/>
              </a:lnSpc>
              <a:spcBef>
                <a:spcPts val="0"/>
              </a:spcBef>
              <a:spcAft>
                <a:spcPts val="0"/>
              </a:spcAft>
              <a:buSzPts val="4000"/>
              <a:buNone/>
            </a:pPr>
            <a:r>
              <a:rPr lang="fr">
                <a:solidFill>
                  <a:srgbClr val="FF9900"/>
                </a:solidFill>
              </a:rPr>
              <a:t>Partie 3 </a:t>
            </a:r>
            <a:endParaRPr>
              <a:solidFill>
                <a:srgbClr val="FF9900"/>
              </a:solidFill>
            </a:endParaRPr>
          </a:p>
        </p:txBody>
      </p:sp>
      <p:sp>
        <p:nvSpPr>
          <p:cNvPr id="229" name="Google Shape;229;p17"/>
          <p:cNvSpPr txBox="1"/>
          <p:nvPr>
            <p:ph idx="1" type="subTitle"/>
          </p:nvPr>
        </p:nvSpPr>
        <p:spPr>
          <a:xfrm>
            <a:off x="5083950" y="3924925"/>
            <a:ext cx="3699900" cy="50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fr" sz="2300">
                <a:solidFill>
                  <a:srgbClr val="000000"/>
                </a:solidFill>
                <a:latin typeface="Arial"/>
                <a:ea typeface="Arial"/>
                <a:cs typeface="Arial"/>
                <a:sym typeface="Arial"/>
              </a:rPr>
              <a:t>La base de HASKELL</a:t>
            </a:r>
            <a:endParaRPr b="1" sz="23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b="1" sz="2300">
              <a:solidFill>
                <a:srgbClr val="000000"/>
              </a:solidFill>
              <a:latin typeface="Arial"/>
              <a:ea typeface="Arial"/>
              <a:cs typeface="Arial"/>
              <a:sym typeface="Arial"/>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6"/>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fonctions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98" name="Google Shape;298;p26"/>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9144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Pour prendre la valeur absolue d'un nombre, il n'y a pas d'opérateur. Par contre, dans le Prelude , il y a une fonction abs qui prend un argument et renvoie sa valeur absolue. </a:t>
            </a:r>
            <a:endParaRPr sz="2400">
              <a:solidFill>
                <a:schemeClr val="lt1"/>
              </a:solidFill>
              <a:latin typeface="Montserrat"/>
              <a:ea typeface="Montserrat"/>
              <a:cs typeface="Montserrat"/>
              <a:sym typeface="Montserrat"/>
            </a:endParaRPr>
          </a:p>
          <a:p>
            <a:pPr indent="0" lvl="0" marL="9144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Pour appeler une fonction à un argument, il suffit d'écrire le nom de la fonction, puis l'argument, le tout séparé par un espace.</a:t>
            </a:r>
            <a:endParaRPr sz="2400">
              <a:solidFill>
                <a:schemeClr val="lt1"/>
              </a:solidFill>
              <a:latin typeface="Montserrat"/>
              <a:ea typeface="Montserrat"/>
              <a:cs typeface="Montserrat"/>
              <a:sym typeface="Montserrat"/>
            </a:endParaRPr>
          </a:p>
          <a:p>
            <a:pPr indent="0" lvl="0" marL="9144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Par exemple, </a:t>
            </a:r>
            <a:r>
              <a:rPr i="1" lang="fr" sz="2400">
                <a:solidFill>
                  <a:schemeClr val="lt1"/>
                </a:solidFill>
                <a:latin typeface="Montserrat"/>
                <a:ea typeface="Montserrat"/>
                <a:cs typeface="Montserrat"/>
                <a:sym typeface="Montserrat"/>
              </a:rPr>
              <a:t>abs 5</a:t>
            </a:r>
            <a:r>
              <a:rPr lang="fr" sz="2400">
                <a:solidFill>
                  <a:schemeClr val="lt1"/>
                </a:solidFill>
                <a:latin typeface="Montserrat"/>
                <a:ea typeface="Montserrat"/>
                <a:cs typeface="Montserrat"/>
                <a:sym typeface="Montserrat"/>
              </a:rPr>
              <a:t> donne 5, </a:t>
            </a:r>
            <a:r>
              <a:rPr i="1" lang="fr" sz="2400">
                <a:solidFill>
                  <a:schemeClr val="lt1"/>
                </a:solidFill>
                <a:latin typeface="Montserrat"/>
                <a:ea typeface="Montserrat"/>
                <a:cs typeface="Montserrat"/>
                <a:sym typeface="Montserrat"/>
              </a:rPr>
              <a:t>abs (-5)</a:t>
            </a:r>
            <a:r>
              <a:rPr lang="fr" sz="2400">
                <a:solidFill>
                  <a:schemeClr val="lt1"/>
                </a:solidFill>
                <a:latin typeface="Montserrat"/>
                <a:ea typeface="Montserrat"/>
                <a:cs typeface="Montserrat"/>
                <a:sym typeface="Montserrat"/>
              </a:rPr>
              <a:t> donne 5, et </a:t>
            </a:r>
            <a:r>
              <a:rPr i="1" lang="fr" sz="2400">
                <a:solidFill>
                  <a:schemeClr val="lt1"/>
                </a:solidFill>
                <a:latin typeface="Montserrat"/>
                <a:ea typeface="Montserrat"/>
                <a:cs typeface="Montserrat"/>
                <a:sym typeface="Montserrat"/>
              </a:rPr>
              <a:t>abs (1-3)</a:t>
            </a:r>
            <a:r>
              <a:rPr lang="fr" sz="2400">
                <a:solidFill>
                  <a:schemeClr val="lt1"/>
                </a:solidFill>
                <a:latin typeface="Montserrat"/>
                <a:ea typeface="Montserrat"/>
                <a:cs typeface="Montserrat"/>
                <a:sym typeface="Montserrat"/>
              </a:rPr>
              <a:t> donne 2.</a:t>
            </a:r>
            <a:endParaRPr sz="2400">
              <a:solidFill>
                <a:schemeClr val="lt1"/>
              </a:solidFill>
              <a:latin typeface="Montserrat"/>
              <a:ea typeface="Montserrat"/>
              <a:cs typeface="Montserrat"/>
              <a:sym typeface="Montserrat"/>
            </a:endParaRPr>
          </a:p>
        </p:txBody>
      </p:sp>
      <p:sp>
        <p:nvSpPr>
          <p:cNvPr id="299" name="Google Shape;299;p26"/>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les utiliser</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animEffect filter="fade" transition="in">
                                      <p:cBhvr>
                                        <p:cTn dur="1000"/>
                                        <p:tgtEl>
                                          <p:spTgt spid="2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animEffect filter="fade" transition="in">
                                      <p:cBhvr>
                                        <p:cTn dur="1000"/>
                                        <p:tgtEl>
                                          <p:spTgt spid="2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2" st="2"/>
                                            </p:txEl>
                                          </p:spTgt>
                                        </p:tgtEl>
                                        <p:attrNameLst>
                                          <p:attrName>style.visibility</p:attrName>
                                        </p:attrNameLst>
                                      </p:cBhvr>
                                      <p:to>
                                        <p:strVal val="visible"/>
                                      </p:to>
                                    </p:set>
                                    <p:animEffect filter="fade" transition="in">
                                      <p:cBhvr>
                                        <p:cTn dur="1000"/>
                                        <p:tgtEl>
                                          <p:spTgt spid="2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3" st="3"/>
                                            </p:txEl>
                                          </p:spTgt>
                                        </p:tgtEl>
                                        <p:attrNameLst>
                                          <p:attrName>style.visibility</p:attrName>
                                        </p:attrNameLst>
                                      </p:cBhvr>
                                      <p:to>
                                        <p:strVal val="visible"/>
                                      </p:to>
                                    </p:set>
                                    <p:animEffect filter="fade" transition="in">
                                      <p:cBhvr>
                                        <p:cTn dur="1000"/>
                                        <p:tgtEl>
                                          <p:spTgt spid="29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7"/>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fonctions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05" name="Google Shape;305;p27"/>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9144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La syntaxe générale pour appeler une fonction est la suivante : </a:t>
            </a:r>
            <a:endParaRPr sz="2400">
              <a:solidFill>
                <a:schemeClr val="lt1"/>
              </a:solidFill>
              <a:latin typeface="Montserrat"/>
              <a:ea typeface="Montserrat"/>
              <a:cs typeface="Montserrat"/>
              <a:sym typeface="Montserrat"/>
            </a:endParaRPr>
          </a:p>
          <a:p>
            <a:pPr indent="0" lvl="0" marL="914400" marR="0" rtl="0" algn="l">
              <a:lnSpc>
                <a:spcPct val="115000"/>
              </a:lnSpc>
              <a:spcBef>
                <a:spcPts val="0"/>
              </a:spcBef>
              <a:spcAft>
                <a:spcPts val="0"/>
              </a:spcAft>
              <a:buNone/>
            </a:pPr>
            <a:r>
              <a:rPr b="1" i="1" lang="fr" sz="2400">
                <a:solidFill>
                  <a:schemeClr val="lt1"/>
                </a:solidFill>
                <a:latin typeface="Montserrat"/>
                <a:ea typeface="Montserrat"/>
                <a:cs typeface="Montserrat"/>
                <a:sym typeface="Montserrat"/>
              </a:rPr>
              <a:t>fonction</a:t>
            </a:r>
            <a:r>
              <a:rPr lang="fr" sz="2400">
                <a:solidFill>
                  <a:schemeClr val="lt1"/>
                </a:solidFill>
                <a:latin typeface="Montserrat"/>
                <a:ea typeface="Montserrat"/>
                <a:cs typeface="Montserrat"/>
                <a:sym typeface="Montserrat"/>
              </a:rPr>
              <a:t> </a:t>
            </a:r>
            <a:r>
              <a:rPr i="1" lang="fr" sz="2400">
                <a:solidFill>
                  <a:schemeClr val="lt1"/>
                </a:solidFill>
                <a:latin typeface="Montserrat"/>
                <a:ea typeface="Montserrat"/>
                <a:cs typeface="Montserrat"/>
                <a:sym typeface="Montserrat"/>
              </a:rPr>
              <a:t>argument_1 argument_2 ... argument_n</a:t>
            </a:r>
            <a:r>
              <a:rPr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p:txBody>
      </p:sp>
      <p:sp>
        <p:nvSpPr>
          <p:cNvPr id="306" name="Google Shape;306;p27"/>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les utiliser</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0" st="0"/>
                                            </p:txEl>
                                          </p:spTgt>
                                        </p:tgtEl>
                                        <p:attrNameLst>
                                          <p:attrName>style.visibility</p:attrName>
                                        </p:attrNameLst>
                                      </p:cBhvr>
                                      <p:to>
                                        <p:strVal val="visible"/>
                                      </p:to>
                                    </p:set>
                                    <p:animEffect filter="fade" transition="in">
                                      <p:cBhvr>
                                        <p:cTn dur="1000"/>
                                        <p:tgtEl>
                                          <p:spTgt spid="3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1" st="1"/>
                                            </p:txEl>
                                          </p:spTgt>
                                        </p:tgtEl>
                                        <p:attrNameLst>
                                          <p:attrName>style.visibility</p:attrName>
                                        </p:attrNameLst>
                                      </p:cBhvr>
                                      <p:to>
                                        <p:strVal val="visible"/>
                                      </p:to>
                                    </p:set>
                                    <p:animEffect filter="fade" transition="in">
                                      <p:cBhvr>
                                        <p:cTn dur="1000"/>
                                        <p:tgtEl>
                                          <p:spTgt spid="30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8"/>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fonctions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12" name="Google Shape;312;p28"/>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9144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La fonction mod permet de trouver le reste de la division euclidienne d'un entier par un autre. Par exemple, mod 42 5 donne 2. On pourra préférer une notation infixe, comme 42 mod 5. Cependant, si on fait ça, le compilateur va penser qu'on veut appliquer la fonction 42 à mod et 5, et comme 42 n'est pas une fonction mais un nombre, ça ne va pas marcher. </a:t>
            </a:r>
            <a:endParaRPr sz="2400">
              <a:solidFill>
                <a:schemeClr val="lt1"/>
              </a:solidFill>
              <a:latin typeface="Montserrat"/>
              <a:ea typeface="Montserrat"/>
              <a:cs typeface="Montserrat"/>
              <a:sym typeface="Montserrat"/>
            </a:endParaRPr>
          </a:p>
        </p:txBody>
      </p:sp>
      <p:sp>
        <p:nvSpPr>
          <p:cNvPr id="313" name="Google Shape;313;p28"/>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Particularité</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0" st="0"/>
                                            </p:txEl>
                                          </p:spTgt>
                                        </p:tgtEl>
                                        <p:attrNameLst>
                                          <p:attrName>style.visibility</p:attrName>
                                        </p:attrNameLst>
                                      </p:cBhvr>
                                      <p:to>
                                        <p:strVal val="visible"/>
                                      </p:to>
                                    </p:set>
                                    <p:animEffect filter="fade" transition="in">
                                      <p:cBhvr>
                                        <p:cTn dur="1000"/>
                                        <p:tgtEl>
                                          <p:spTgt spid="31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9"/>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fonctions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19" name="Google Shape;319;p29"/>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9144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Mais le langage fournit un mécanisme pour régler ce problème : pour utiliser une fonction en notation infixe (comme un opérateur), il suffit d'entourer son nom avec des accents graves (`, AltGr+7 sur un clavier azerty). Le code suivant donne bien ce que l'on cherche : 42 `mod` 5 .</a:t>
            </a:r>
            <a:endParaRPr sz="2400">
              <a:solidFill>
                <a:schemeClr val="lt1"/>
              </a:solidFill>
              <a:latin typeface="Montserrat"/>
              <a:ea typeface="Montserrat"/>
              <a:cs typeface="Montserrat"/>
              <a:sym typeface="Montserrat"/>
            </a:endParaRPr>
          </a:p>
        </p:txBody>
      </p:sp>
      <p:sp>
        <p:nvSpPr>
          <p:cNvPr id="320" name="Google Shape;320;p29"/>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Particularité</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animEffect filter="fade" transition="in">
                                      <p:cBhvr>
                                        <p:cTn dur="1000"/>
                                        <p:tgtEl>
                                          <p:spTgt spid="31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0"/>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Listes, chaînes de caractères</a:t>
            </a:r>
            <a:r>
              <a:rPr lang="fr">
                <a:solidFill>
                  <a:srgbClr val="FF9900"/>
                </a:solidFill>
              </a:rPr>
              <a:t>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26" name="Google Shape;326;p30"/>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9144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Les listes permettent de stocker un certain nombre d'éléments du même type. Par exemple, [1,2,3,4,5] est une liste. Comme vous le voyez, les listes sont notées entre crochets, et les éléments sont séparés par des virgules. Par contre, [1,2,(3,4)] n'est pas une liste valide parce que les éléments n'ont pas le même type. Un cas particulier de liste est [] , qui représente la liste vide.</a:t>
            </a:r>
            <a:endParaRPr sz="2400">
              <a:solidFill>
                <a:schemeClr val="lt1"/>
              </a:solidFill>
              <a:latin typeface="Montserrat"/>
              <a:ea typeface="Montserrat"/>
              <a:cs typeface="Montserrat"/>
              <a:sym typeface="Montserrat"/>
            </a:endParaRPr>
          </a:p>
        </p:txBody>
      </p:sp>
      <p:sp>
        <p:nvSpPr>
          <p:cNvPr id="327" name="Google Shape;327;p30"/>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Listes</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animEffect filter="fade" transition="in">
                                      <p:cBhvr>
                                        <p:cTn dur="1000"/>
                                        <p:tgtEl>
                                          <p:spTgt spid="3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animEffect filter="fade" transition="in">
                                      <p:cBhvr>
                                        <p:cTn dur="1000"/>
                                        <p:tgtEl>
                                          <p:spTgt spid="32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1"/>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Listes, chaînes de caractères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33" name="Google Shape;333;p31"/>
          <p:cNvSpPr txBox="1"/>
          <p:nvPr/>
        </p:nvSpPr>
        <p:spPr>
          <a:xfrm>
            <a:off x="-100" y="917950"/>
            <a:ext cx="9144000" cy="2511000"/>
          </a:xfrm>
          <a:prstGeom prst="rect">
            <a:avLst/>
          </a:prstGeom>
          <a:noFill/>
          <a:ln>
            <a:noFill/>
          </a:ln>
        </p:spPr>
        <p:txBody>
          <a:bodyPr anchorCtr="0" anchor="ctr" bIns="91425" lIns="91425" spcFirstLastPara="1" rIns="91425" wrap="square" tIns="91425">
            <a:noAutofit/>
          </a:bodyPr>
          <a:lstStyle/>
          <a:p>
            <a:pPr indent="0" lvl="0" marL="9144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Il existe beaucoup de fonctions pour manipuler les listes et toutes les présenter serait beaucoup trop long. Je ne montrerai que les plus importantes.</a:t>
            </a:r>
            <a:endParaRPr sz="2400">
              <a:solidFill>
                <a:schemeClr val="lt1"/>
              </a:solidFill>
              <a:latin typeface="Montserrat"/>
              <a:ea typeface="Montserrat"/>
              <a:cs typeface="Montserrat"/>
              <a:sym typeface="Montserrat"/>
            </a:endParaRPr>
          </a:p>
          <a:p>
            <a:pPr indent="0" lvl="0" marL="9144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Pour prendre deux listes et les mettre bout à bout, on utilise l'opérateur de concaténation ++ :</a:t>
            </a:r>
            <a:endParaRPr sz="2400">
              <a:solidFill>
                <a:schemeClr val="lt1"/>
              </a:solidFill>
              <a:latin typeface="Montserrat"/>
              <a:ea typeface="Montserrat"/>
              <a:cs typeface="Montserrat"/>
              <a:sym typeface="Montserrat"/>
            </a:endParaRPr>
          </a:p>
        </p:txBody>
      </p:sp>
      <p:sp>
        <p:nvSpPr>
          <p:cNvPr id="334" name="Google Shape;334;p31"/>
          <p:cNvSpPr txBox="1"/>
          <p:nvPr/>
        </p:nvSpPr>
        <p:spPr>
          <a:xfrm>
            <a:off x="1449800" y="491825"/>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Opérations sur les listes</a:t>
            </a:r>
            <a:endParaRPr b="0" i="0" sz="2400" u="none" cap="none" strike="noStrike">
              <a:solidFill>
                <a:schemeClr val="dk1"/>
              </a:solidFill>
              <a:latin typeface="Montserrat"/>
              <a:ea typeface="Montserrat"/>
              <a:cs typeface="Montserrat"/>
              <a:sym typeface="Montserrat"/>
            </a:endParaRPr>
          </a:p>
        </p:txBody>
      </p:sp>
      <p:pic>
        <p:nvPicPr>
          <p:cNvPr id="335" name="Google Shape;335;p31"/>
          <p:cNvPicPr preferRelativeResize="0"/>
          <p:nvPr/>
        </p:nvPicPr>
        <p:blipFill>
          <a:blip r:embed="rId3">
            <a:alphaModFix/>
          </a:blip>
          <a:stretch>
            <a:fillRect/>
          </a:stretch>
        </p:blipFill>
        <p:spPr>
          <a:xfrm>
            <a:off x="1723925" y="3241975"/>
            <a:ext cx="569595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0" st="0"/>
                                            </p:txEl>
                                          </p:spTgt>
                                        </p:tgtEl>
                                        <p:attrNameLst>
                                          <p:attrName>style.visibility</p:attrName>
                                        </p:attrNameLst>
                                      </p:cBhvr>
                                      <p:to>
                                        <p:strVal val="visible"/>
                                      </p:to>
                                    </p:set>
                                    <p:animEffect filter="fade" transition="in">
                                      <p:cBhvr>
                                        <p:cTn dur="1000"/>
                                        <p:tgtEl>
                                          <p:spTgt spid="3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1" st="1"/>
                                            </p:txEl>
                                          </p:spTgt>
                                        </p:tgtEl>
                                        <p:attrNameLst>
                                          <p:attrName>style.visibility</p:attrName>
                                        </p:attrNameLst>
                                      </p:cBhvr>
                                      <p:to>
                                        <p:strVal val="visible"/>
                                      </p:to>
                                    </p:set>
                                    <p:animEffect filter="fade" transition="in">
                                      <p:cBhvr>
                                        <p:cTn dur="1000"/>
                                        <p:tgtEl>
                                          <p:spTgt spid="33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2"/>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Listes, chaînes de caractères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41" name="Google Shape;341;p32"/>
          <p:cNvSpPr txBox="1"/>
          <p:nvPr/>
        </p:nvSpPr>
        <p:spPr>
          <a:xfrm>
            <a:off x="-100" y="917950"/>
            <a:ext cx="9144000" cy="2511000"/>
          </a:xfrm>
          <a:prstGeom prst="rect">
            <a:avLst/>
          </a:prstGeom>
          <a:noFill/>
          <a:ln>
            <a:noFill/>
          </a:ln>
        </p:spPr>
        <p:txBody>
          <a:bodyPr anchorCtr="0" anchor="ctr" bIns="91425" lIns="91425" spcFirstLastPara="1" rIns="91425" wrap="square" tIns="91425">
            <a:noAutofit/>
          </a:bodyPr>
          <a:lstStyle/>
          <a:p>
            <a:pPr indent="0" lvl="0" marL="9144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On obtient une erreur dans le deuxième cas, puisque la liste obtenue aurait des éléments de types différents.</a:t>
            </a:r>
            <a:endParaRPr sz="2400">
              <a:solidFill>
                <a:schemeClr val="lt1"/>
              </a:solidFill>
              <a:latin typeface="Montserrat"/>
              <a:ea typeface="Montserrat"/>
              <a:cs typeface="Montserrat"/>
              <a:sym typeface="Montserrat"/>
            </a:endParaRPr>
          </a:p>
          <a:p>
            <a:pPr indent="0" lvl="0" marL="9144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une autre </a:t>
            </a:r>
            <a:r>
              <a:rPr lang="fr" sz="2400">
                <a:solidFill>
                  <a:schemeClr val="lt1"/>
                </a:solidFill>
                <a:latin typeface="Montserrat"/>
                <a:ea typeface="Montserrat"/>
                <a:cs typeface="Montserrat"/>
                <a:sym typeface="Montserrat"/>
              </a:rPr>
              <a:t>méthode</a:t>
            </a:r>
            <a:r>
              <a:rPr lang="fr" sz="2400">
                <a:solidFill>
                  <a:schemeClr val="lt1"/>
                </a:solidFill>
                <a:latin typeface="Montserrat"/>
                <a:ea typeface="Montserrat"/>
                <a:cs typeface="Montserrat"/>
                <a:sym typeface="Montserrat"/>
              </a:rPr>
              <a:t> pour </a:t>
            </a:r>
            <a:r>
              <a:rPr lang="fr" sz="2400">
                <a:solidFill>
                  <a:schemeClr val="lt1"/>
                </a:solidFill>
                <a:latin typeface="Montserrat"/>
                <a:ea typeface="Montserrat"/>
                <a:cs typeface="Montserrat"/>
                <a:sym typeface="Montserrat"/>
              </a:rPr>
              <a:t>concaténer des listes est d’utiliser le </a:t>
            </a:r>
            <a:r>
              <a:rPr i="1" lang="fr" sz="2400">
                <a:solidFill>
                  <a:schemeClr val="lt1"/>
                </a:solidFill>
                <a:latin typeface="Montserrat"/>
                <a:ea typeface="Montserrat"/>
                <a:cs typeface="Montserrat"/>
                <a:sym typeface="Montserrat"/>
              </a:rPr>
              <a:t>:</a:t>
            </a:r>
            <a:r>
              <a:rPr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a:p>
            <a:pPr indent="0" lvl="0" marL="9144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342" name="Google Shape;342;p32"/>
          <p:cNvSpPr txBox="1"/>
          <p:nvPr/>
        </p:nvSpPr>
        <p:spPr>
          <a:xfrm>
            <a:off x="1449800" y="491825"/>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Opérations sur les listes</a:t>
            </a:r>
            <a:endParaRPr b="0" i="0" sz="2400" u="none" cap="none" strike="noStrike">
              <a:solidFill>
                <a:schemeClr val="dk1"/>
              </a:solidFill>
              <a:latin typeface="Montserrat"/>
              <a:ea typeface="Montserrat"/>
              <a:cs typeface="Montserrat"/>
              <a:sym typeface="Montserrat"/>
            </a:endParaRPr>
          </a:p>
        </p:txBody>
      </p:sp>
      <p:pic>
        <p:nvPicPr>
          <p:cNvPr id="343" name="Google Shape;343;p32"/>
          <p:cNvPicPr preferRelativeResize="0"/>
          <p:nvPr/>
        </p:nvPicPr>
        <p:blipFill>
          <a:blip r:embed="rId3">
            <a:alphaModFix/>
          </a:blip>
          <a:stretch>
            <a:fillRect/>
          </a:stretch>
        </p:blipFill>
        <p:spPr>
          <a:xfrm>
            <a:off x="4360700" y="3986600"/>
            <a:ext cx="1809750" cy="952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animEffect filter="fade" transition="in">
                                      <p:cBhvr>
                                        <p:cTn dur="1000"/>
                                        <p:tgtEl>
                                          <p:spTgt spid="3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animEffect filter="fade" transition="in">
                                      <p:cBhvr>
                                        <p:cTn dur="1000"/>
                                        <p:tgtEl>
                                          <p:spTgt spid="3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2" st="2"/>
                                            </p:txEl>
                                          </p:spTgt>
                                        </p:tgtEl>
                                        <p:attrNameLst>
                                          <p:attrName>style.visibility</p:attrName>
                                        </p:attrNameLst>
                                      </p:cBhvr>
                                      <p:to>
                                        <p:strVal val="visible"/>
                                      </p:to>
                                    </p:set>
                                    <p:animEffect filter="fade" transition="in">
                                      <p:cBhvr>
                                        <p:cTn dur="1000"/>
                                        <p:tgtEl>
                                          <p:spTgt spid="34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3"/>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Listes, chaînes de caractères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49" name="Google Shape;349;p33"/>
          <p:cNvSpPr txBox="1"/>
          <p:nvPr/>
        </p:nvSpPr>
        <p:spPr>
          <a:xfrm>
            <a:off x="-100" y="917950"/>
            <a:ext cx="9144000" cy="3255000"/>
          </a:xfrm>
          <a:prstGeom prst="rect">
            <a:avLst/>
          </a:prstGeom>
          <a:noFill/>
          <a:ln>
            <a:noFill/>
          </a:ln>
        </p:spPr>
        <p:txBody>
          <a:bodyPr anchorCtr="0" anchor="ctr" bIns="91425" lIns="91425" spcFirstLastPara="1" rIns="91425" wrap="square" tIns="91425">
            <a:noAutofit/>
          </a:bodyPr>
          <a:lstStyle/>
          <a:p>
            <a:pPr indent="0" lvl="0" marL="9144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head donne le premier élément d'une liste, et tail la liste à laquelle on a retiré ce premier élément.</a:t>
            </a:r>
            <a:r>
              <a:rPr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a:p>
            <a:pPr indent="0" lvl="0" marL="9144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Comme vous le voyez, head et tail renvoient une erreur quand la liste est vide, </a:t>
            </a:r>
            <a:endParaRPr sz="2400">
              <a:solidFill>
                <a:schemeClr val="lt1"/>
              </a:solidFill>
              <a:latin typeface="Montserrat"/>
              <a:ea typeface="Montserrat"/>
              <a:cs typeface="Montserrat"/>
              <a:sym typeface="Montserrat"/>
            </a:endParaRPr>
          </a:p>
          <a:p>
            <a:pPr indent="0" lvl="0" marL="9144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puisqu'une liste vide n'a pas</a:t>
            </a:r>
            <a:endParaRPr sz="2400">
              <a:solidFill>
                <a:schemeClr val="lt1"/>
              </a:solidFill>
              <a:latin typeface="Montserrat"/>
              <a:ea typeface="Montserrat"/>
              <a:cs typeface="Montserrat"/>
              <a:sym typeface="Montserrat"/>
            </a:endParaRPr>
          </a:p>
          <a:p>
            <a:pPr indent="0" lvl="0" marL="9144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de premier élément.</a:t>
            </a:r>
            <a:endParaRPr sz="2400">
              <a:solidFill>
                <a:schemeClr val="lt1"/>
              </a:solidFill>
              <a:latin typeface="Montserrat"/>
              <a:ea typeface="Montserrat"/>
              <a:cs typeface="Montserrat"/>
              <a:sym typeface="Montserrat"/>
            </a:endParaRPr>
          </a:p>
        </p:txBody>
      </p:sp>
      <p:sp>
        <p:nvSpPr>
          <p:cNvPr id="350" name="Google Shape;350;p33"/>
          <p:cNvSpPr txBox="1"/>
          <p:nvPr/>
        </p:nvSpPr>
        <p:spPr>
          <a:xfrm>
            <a:off x="1449800" y="491825"/>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head et tail</a:t>
            </a:r>
            <a:endParaRPr b="0" i="0" sz="2400" u="none" cap="none" strike="noStrike">
              <a:solidFill>
                <a:schemeClr val="dk1"/>
              </a:solidFill>
              <a:latin typeface="Montserrat"/>
              <a:ea typeface="Montserrat"/>
              <a:cs typeface="Montserrat"/>
              <a:sym typeface="Montserrat"/>
            </a:endParaRPr>
          </a:p>
        </p:txBody>
      </p:sp>
      <p:pic>
        <p:nvPicPr>
          <p:cNvPr id="351" name="Google Shape;351;p33"/>
          <p:cNvPicPr preferRelativeResize="0"/>
          <p:nvPr/>
        </p:nvPicPr>
        <p:blipFill>
          <a:blip r:embed="rId3">
            <a:alphaModFix/>
          </a:blip>
          <a:stretch>
            <a:fillRect/>
          </a:stretch>
        </p:blipFill>
        <p:spPr>
          <a:xfrm>
            <a:off x="5411925" y="2645350"/>
            <a:ext cx="3638550" cy="2305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animEffect filter="fade" transition="in">
                                      <p:cBhvr>
                                        <p:cTn dur="1000"/>
                                        <p:tgtEl>
                                          <p:spTgt spid="3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animEffect filter="fade" transition="in">
                                      <p:cBhvr>
                                        <p:cTn dur="1000"/>
                                        <p:tgtEl>
                                          <p:spTgt spid="3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2" st="2"/>
                                            </p:txEl>
                                          </p:spTgt>
                                        </p:tgtEl>
                                        <p:attrNameLst>
                                          <p:attrName>style.visibility</p:attrName>
                                        </p:attrNameLst>
                                      </p:cBhvr>
                                      <p:to>
                                        <p:strVal val="visible"/>
                                      </p:to>
                                    </p:set>
                                    <p:animEffect filter="fade" transition="in">
                                      <p:cBhvr>
                                        <p:cTn dur="1000"/>
                                        <p:tgtEl>
                                          <p:spTgt spid="3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3" st="3"/>
                                            </p:txEl>
                                          </p:spTgt>
                                        </p:tgtEl>
                                        <p:attrNameLst>
                                          <p:attrName>style.visibility</p:attrName>
                                        </p:attrNameLst>
                                      </p:cBhvr>
                                      <p:to>
                                        <p:strVal val="visible"/>
                                      </p:to>
                                    </p:set>
                                    <p:animEffect filter="fade" transition="in">
                                      <p:cBhvr>
                                        <p:cTn dur="1000"/>
                                        <p:tgtEl>
                                          <p:spTgt spid="34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4"/>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Listes, chaînes de caractères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57" name="Google Shape;357;p34"/>
          <p:cNvSpPr txBox="1"/>
          <p:nvPr/>
        </p:nvSpPr>
        <p:spPr>
          <a:xfrm>
            <a:off x="-100" y="917950"/>
            <a:ext cx="9144000" cy="3649800"/>
          </a:xfrm>
          <a:prstGeom prst="rect">
            <a:avLst/>
          </a:prstGeom>
          <a:noFill/>
          <a:ln>
            <a:noFill/>
          </a:ln>
        </p:spPr>
        <p:txBody>
          <a:bodyPr anchorCtr="0" anchor="ctr" bIns="91425" lIns="91425" spcFirstLastPara="1" rIns="91425" wrap="square" tIns="91425">
            <a:noAutofit/>
          </a:bodyPr>
          <a:lstStyle/>
          <a:p>
            <a:pPr indent="0" lvl="0" marL="9144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Si on veut prendre un élément particulier d'une liste, on peut utiliser l'opérateur !!. liste !! n donne l'élément de rang n de la liste (les éléments sont numérotés à partir de 0). Si la liste n'a pas d'élément de rang n, on obtient une erreur.</a:t>
            </a:r>
            <a:endParaRPr sz="2400">
              <a:solidFill>
                <a:schemeClr val="lt1"/>
              </a:solidFill>
              <a:latin typeface="Montserrat"/>
              <a:ea typeface="Montserrat"/>
              <a:cs typeface="Montserrat"/>
              <a:sym typeface="Montserrat"/>
            </a:endParaRPr>
          </a:p>
        </p:txBody>
      </p:sp>
      <p:sp>
        <p:nvSpPr>
          <p:cNvPr id="358" name="Google Shape;358;p34"/>
          <p:cNvSpPr txBox="1"/>
          <p:nvPr/>
        </p:nvSpPr>
        <p:spPr>
          <a:xfrm>
            <a:off x="1449800" y="491825"/>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Liste</a:t>
            </a:r>
            <a:endParaRPr b="0" i="0" sz="2400" u="none" cap="none" strike="noStrike">
              <a:solidFill>
                <a:schemeClr val="dk1"/>
              </a:solidFill>
              <a:latin typeface="Montserrat"/>
              <a:ea typeface="Montserrat"/>
              <a:cs typeface="Montserrat"/>
              <a:sym typeface="Montserrat"/>
            </a:endParaRPr>
          </a:p>
        </p:txBody>
      </p:sp>
      <p:pic>
        <p:nvPicPr>
          <p:cNvPr id="359" name="Google Shape;359;p34"/>
          <p:cNvPicPr preferRelativeResize="0"/>
          <p:nvPr/>
        </p:nvPicPr>
        <p:blipFill>
          <a:blip r:embed="rId3">
            <a:alphaModFix/>
          </a:blip>
          <a:stretch>
            <a:fillRect/>
          </a:stretch>
        </p:blipFill>
        <p:spPr>
          <a:xfrm>
            <a:off x="3072250" y="3774625"/>
            <a:ext cx="3140773" cy="665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animEffect filter="fade" transition="in">
                                      <p:cBhvr>
                                        <p:cTn dur="1000"/>
                                        <p:tgtEl>
                                          <p:spTgt spid="35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5"/>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Listes, chaînes de caractères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65" name="Google Shape;365;p35"/>
          <p:cNvSpPr txBox="1"/>
          <p:nvPr/>
        </p:nvSpPr>
        <p:spPr>
          <a:xfrm>
            <a:off x="-100" y="917950"/>
            <a:ext cx="9144000" cy="2891400"/>
          </a:xfrm>
          <a:prstGeom prst="rect">
            <a:avLst/>
          </a:prstGeom>
          <a:noFill/>
          <a:ln>
            <a:noFill/>
          </a:ln>
        </p:spPr>
        <p:txBody>
          <a:bodyPr anchorCtr="0" anchor="ctr" bIns="91425" lIns="91425" spcFirstLastPara="1" rIns="91425" wrap="square" tIns="91425">
            <a:noAutofit/>
          </a:bodyPr>
          <a:lstStyle/>
          <a:p>
            <a:pPr indent="0" lvl="0" marL="9144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Les fonctions take et drop permettent respectivement de prendre les n premiers éléments de la liste, et la liste à laquelle on a enlevé les n premiers éléments. Ces fonctions ne renvoient pas d'erreur quand n est trop grand.</a:t>
            </a:r>
            <a:endParaRPr sz="2400">
              <a:solidFill>
                <a:schemeClr val="lt1"/>
              </a:solidFill>
              <a:latin typeface="Montserrat"/>
              <a:ea typeface="Montserrat"/>
              <a:cs typeface="Montserrat"/>
              <a:sym typeface="Montserrat"/>
            </a:endParaRPr>
          </a:p>
        </p:txBody>
      </p:sp>
      <p:sp>
        <p:nvSpPr>
          <p:cNvPr id="366" name="Google Shape;366;p35"/>
          <p:cNvSpPr txBox="1"/>
          <p:nvPr/>
        </p:nvSpPr>
        <p:spPr>
          <a:xfrm>
            <a:off x="1449800" y="491825"/>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Take / Drop</a:t>
            </a:r>
            <a:endParaRPr b="0" i="0" sz="2400" u="none" cap="none" strike="noStrike">
              <a:solidFill>
                <a:schemeClr val="dk1"/>
              </a:solidFill>
              <a:latin typeface="Montserrat"/>
              <a:ea typeface="Montserrat"/>
              <a:cs typeface="Montserrat"/>
              <a:sym typeface="Montserrat"/>
            </a:endParaRPr>
          </a:p>
        </p:txBody>
      </p:sp>
      <p:pic>
        <p:nvPicPr>
          <p:cNvPr id="367" name="Google Shape;367;p35"/>
          <p:cNvPicPr preferRelativeResize="0"/>
          <p:nvPr/>
        </p:nvPicPr>
        <p:blipFill>
          <a:blip r:embed="rId3">
            <a:alphaModFix/>
          </a:blip>
          <a:stretch>
            <a:fillRect/>
          </a:stretch>
        </p:blipFill>
        <p:spPr>
          <a:xfrm>
            <a:off x="3294376" y="3406051"/>
            <a:ext cx="2696778" cy="1737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0" st="0"/>
                                            </p:txEl>
                                          </p:spTgt>
                                        </p:tgtEl>
                                        <p:attrNameLst>
                                          <p:attrName>style.visibility</p:attrName>
                                        </p:attrNameLst>
                                      </p:cBhvr>
                                      <p:to>
                                        <p:strVal val="visible"/>
                                      </p:to>
                                    </p:set>
                                    <p:animEffect filter="fade" transition="in">
                                      <p:cBhvr>
                                        <p:cTn dur="1000"/>
                                        <p:tgtEl>
                                          <p:spTgt spid="36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Version </a:t>
            </a:r>
            <a:r>
              <a:rPr lang="fr">
                <a:solidFill>
                  <a:srgbClr val="FF9900"/>
                </a:solidFill>
              </a:rPr>
              <a:t>accélérée</a:t>
            </a:r>
            <a:r>
              <a:rPr lang="fr">
                <a:solidFill>
                  <a:srgbClr val="FF9900"/>
                </a:solidFill>
              </a:rPr>
              <a:t>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35" name="Google Shape;235;p18"/>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Nous ne verrons que les bases pour </a:t>
            </a:r>
            <a:r>
              <a:rPr lang="fr" sz="2400">
                <a:solidFill>
                  <a:schemeClr val="lt1"/>
                </a:solidFill>
                <a:latin typeface="Montserrat"/>
                <a:ea typeface="Montserrat"/>
                <a:cs typeface="Montserrat"/>
                <a:sym typeface="Montserrat"/>
              </a:rPr>
              <a:t>appréhender la programmation fonctionnelle.</a:t>
            </a:r>
            <a:r>
              <a:rPr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236" name="Google Shape;236;p18"/>
          <p:cNvSpPr txBox="1"/>
          <p:nvPr/>
        </p:nvSpPr>
        <p:spPr>
          <a:xfrm>
            <a:off x="1449800" y="845100"/>
            <a:ext cx="70389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Pour commencer à programmer en HASKELL</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10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1000"/>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1000"/>
                                        <p:tgtEl>
                                          <p:spTgt spid="2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1000"/>
                                        <p:tgtEl>
                                          <p:spTgt spid="23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6"/>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Listes, chaînes de caractères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73" name="Google Shape;373;p36"/>
          <p:cNvSpPr txBox="1"/>
          <p:nvPr/>
        </p:nvSpPr>
        <p:spPr>
          <a:xfrm>
            <a:off x="-100" y="917950"/>
            <a:ext cx="9144000" cy="2891400"/>
          </a:xfrm>
          <a:prstGeom prst="rect">
            <a:avLst/>
          </a:prstGeom>
          <a:noFill/>
          <a:ln>
            <a:noFill/>
          </a:ln>
        </p:spPr>
        <p:txBody>
          <a:bodyPr anchorCtr="0" anchor="ctr" bIns="91425" lIns="91425" spcFirstLastPara="1" rIns="91425" wrap="square" tIns="91425">
            <a:noAutofit/>
          </a:bodyPr>
          <a:lstStyle/>
          <a:p>
            <a:pPr indent="0" lvl="0" marL="9144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La fonction elem permet de tester si un élément est dans une liste ou non. Elle renvoie True si c'est le cas, False sinon. On l'utilise souvent en notation infixe.</a:t>
            </a:r>
            <a:endParaRPr sz="2400">
              <a:solidFill>
                <a:schemeClr val="lt1"/>
              </a:solidFill>
              <a:latin typeface="Montserrat"/>
              <a:ea typeface="Montserrat"/>
              <a:cs typeface="Montserrat"/>
              <a:sym typeface="Montserrat"/>
            </a:endParaRPr>
          </a:p>
        </p:txBody>
      </p:sp>
      <p:sp>
        <p:nvSpPr>
          <p:cNvPr id="374" name="Google Shape;374;p36"/>
          <p:cNvSpPr txBox="1"/>
          <p:nvPr/>
        </p:nvSpPr>
        <p:spPr>
          <a:xfrm>
            <a:off x="1449800" y="491825"/>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Elem</a:t>
            </a:r>
            <a:endParaRPr b="0" i="0" sz="2400" u="none" cap="none" strike="noStrike">
              <a:solidFill>
                <a:schemeClr val="dk1"/>
              </a:solidFill>
              <a:latin typeface="Montserrat"/>
              <a:ea typeface="Montserrat"/>
              <a:cs typeface="Montserrat"/>
              <a:sym typeface="Montserrat"/>
            </a:endParaRPr>
          </a:p>
        </p:txBody>
      </p:sp>
      <p:pic>
        <p:nvPicPr>
          <p:cNvPr id="375" name="Google Shape;375;p36"/>
          <p:cNvPicPr preferRelativeResize="0"/>
          <p:nvPr/>
        </p:nvPicPr>
        <p:blipFill>
          <a:blip r:embed="rId3">
            <a:alphaModFix/>
          </a:blip>
          <a:stretch>
            <a:fillRect/>
          </a:stretch>
        </p:blipFill>
        <p:spPr>
          <a:xfrm>
            <a:off x="3099300" y="3071550"/>
            <a:ext cx="2945400" cy="977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0" st="0"/>
                                            </p:txEl>
                                          </p:spTgt>
                                        </p:tgtEl>
                                        <p:attrNameLst>
                                          <p:attrName>style.visibility</p:attrName>
                                        </p:attrNameLst>
                                      </p:cBhvr>
                                      <p:to>
                                        <p:strVal val="visible"/>
                                      </p:to>
                                    </p:set>
                                    <p:animEffect filter="fade" transition="in">
                                      <p:cBhvr>
                                        <p:cTn dur="1000"/>
                                        <p:tgtEl>
                                          <p:spTgt spid="37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7"/>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Listes, chaînes de caractères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81" name="Google Shape;381;p37"/>
          <p:cNvSpPr txBox="1"/>
          <p:nvPr/>
        </p:nvSpPr>
        <p:spPr>
          <a:xfrm>
            <a:off x="-100" y="917950"/>
            <a:ext cx="9144000" cy="2891400"/>
          </a:xfrm>
          <a:prstGeom prst="rect">
            <a:avLst/>
          </a:prstGeom>
          <a:noFill/>
          <a:ln>
            <a:noFill/>
          </a:ln>
        </p:spPr>
        <p:txBody>
          <a:bodyPr anchorCtr="0" anchor="ctr" bIns="91425" lIns="91425" spcFirstLastPara="1" rIns="91425" wrap="square" tIns="91425">
            <a:noAutofit/>
          </a:bodyPr>
          <a:lstStyle/>
          <a:p>
            <a:pPr indent="0" lvl="0" marL="9144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Avec reverse, il est possible de renverser l'ordre d'une liste.</a:t>
            </a:r>
            <a:endParaRPr sz="2400">
              <a:solidFill>
                <a:schemeClr val="lt1"/>
              </a:solidFill>
              <a:latin typeface="Montserrat"/>
              <a:ea typeface="Montserrat"/>
              <a:cs typeface="Montserrat"/>
              <a:sym typeface="Montserrat"/>
            </a:endParaRPr>
          </a:p>
        </p:txBody>
      </p:sp>
      <p:sp>
        <p:nvSpPr>
          <p:cNvPr id="382" name="Google Shape;382;p37"/>
          <p:cNvSpPr txBox="1"/>
          <p:nvPr/>
        </p:nvSpPr>
        <p:spPr>
          <a:xfrm>
            <a:off x="1449800" y="491825"/>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Reverse</a:t>
            </a:r>
            <a:endParaRPr b="0" i="0" sz="2400" u="none" cap="none" strike="noStrike">
              <a:solidFill>
                <a:schemeClr val="dk1"/>
              </a:solidFill>
              <a:latin typeface="Montserrat"/>
              <a:ea typeface="Montserrat"/>
              <a:cs typeface="Montserrat"/>
              <a:sym typeface="Montserrat"/>
            </a:endParaRPr>
          </a:p>
        </p:txBody>
      </p:sp>
      <p:pic>
        <p:nvPicPr>
          <p:cNvPr id="383" name="Google Shape;383;p37"/>
          <p:cNvPicPr preferRelativeResize="0"/>
          <p:nvPr/>
        </p:nvPicPr>
        <p:blipFill>
          <a:blip r:embed="rId3">
            <a:alphaModFix/>
          </a:blip>
          <a:stretch>
            <a:fillRect/>
          </a:stretch>
        </p:blipFill>
        <p:spPr>
          <a:xfrm>
            <a:off x="3103425" y="2808350"/>
            <a:ext cx="2979225" cy="71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0" st="0"/>
                                            </p:txEl>
                                          </p:spTgt>
                                        </p:tgtEl>
                                        <p:attrNameLst>
                                          <p:attrName>style.visibility</p:attrName>
                                        </p:attrNameLst>
                                      </p:cBhvr>
                                      <p:to>
                                        <p:strVal val="visible"/>
                                      </p:to>
                                    </p:set>
                                    <p:animEffect filter="fade" transition="in">
                                      <p:cBhvr>
                                        <p:cTn dur="1000"/>
                                        <p:tgtEl>
                                          <p:spTgt spid="38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8"/>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Listes, chaînes de caractères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89" name="Google Shape;389;p38"/>
          <p:cNvSpPr txBox="1"/>
          <p:nvPr/>
        </p:nvSpPr>
        <p:spPr>
          <a:xfrm>
            <a:off x="-100" y="917950"/>
            <a:ext cx="9144000" cy="2891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Length renvoie la longueur d'une liste.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Les fonctions minimum et maximum renvoient le minimum et le maximum des éléments d'une liste (à condition qu'on puisse les ordonner).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Enfin sum et product renvoient respectivement la somme et le produit des éléments d'une liste de nombres</a:t>
            </a:r>
            <a:endParaRPr sz="2400">
              <a:solidFill>
                <a:schemeClr val="lt1"/>
              </a:solidFill>
              <a:latin typeface="Montserrat"/>
              <a:ea typeface="Montserrat"/>
              <a:cs typeface="Montserrat"/>
              <a:sym typeface="Montserrat"/>
            </a:endParaRPr>
          </a:p>
        </p:txBody>
      </p:sp>
      <p:sp>
        <p:nvSpPr>
          <p:cNvPr id="390" name="Google Shape;390;p38"/>
          <p:cNvSpPr txBox="1"/>
          <p:nvPr/>
        </p:nvSpPr>
        <p:spPr>
          <a:xfrm>
            <a:off x="1134675" y="491825"/>
            <a:ext cx="80091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Length / Minimum / Maximum/ Sum / Product</a:t>
            </a:r>
            <a:endParaRPr b="0" i="0" sz="2400" u="none" cap="none" strike="noStrike">
              <a:solidFill>
                <a:schemeClr val="dk1"/>
              </a:solidFill>
              <a:latin typeface="Montserrat"/>
              <a:ea typeface="Montserrat"/>
              <a:cs typeface="Montserrat"/>
              <a:sym typeface="Montserrat"/>
            </a:endParaRPr>
          </a:p>
        </p:txBody>
      </p:sp>
      <p:pic>
        <p:nvPicPr>
          <p:cNvPr id="391" name="Google Shape;391;p38"/>
          <p:cNvPicPr preferRelativeResize="0"/>
          <p:nvPr/>
        </p:nvPicPr>
        <p:blipFill>
          <a:blip r:embed="rId3">
            <a:alphaModFix/>
          </a:blip>
          <a:stretch>
            <a:fillRect/>
          </a:stretch>
        </p:blipFill>
        <p:spPr>
          <a:xfrm>
            <a:off x="796625" y="3961750"/>
            <a:ext cx="3462359" cy="1029350"/>
          </a:xfrm>
          <a:prstGeom prst="rect">
            <a:avLst/>
          </a:prstGeom>
          <a:noFill/>
          <a:ln>
            <a:noFill/>
          </a:ln>
        </p:spPr>
      </p:pic>
      <p:pic>
        <p:nvPicPr>
          <p:cNvPr id="392" name="Google Shape;392;p38"/>
          <p:cNvPicPr preferRelativeResize="0"/>
          <p:nvPr/>
        </p:nvPicPr>
        <p:blipFill>
          <a:blip r:embed="rId4">
            <a:alphaModFix/>
          </a:blip>
          <a:stretch>
            <a:fillRect/>
          </a:stretch>
        </p:blipFill>
        <p:spPr>
          <a:xfrm>
            <a:off x="5543998" y="4012325"/>
            <a:ext cx="2290375" cy="928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0" st="0"/>
                                            </p:txEl>
                                          </p:spTgt>
                                        </p:tgtEl>
                                        <p:attrNameLst>
                                          <p:attrName>style.visibility</p:attrName>
                                        </p:attrNameLst>
                                      </p:cBhvr>
                                      <p:to>
                                        <p:strVal val="visible"/>
                                      </p:to>
                                    </p:set>
                                    <p:animEffect filter="fade" transition="in">
                                      <p:cBhvr>
                                        <p:cTn dur="1000"/>
                                        <p:tgtEl>
                                          <p:spTgt spid="3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1" st="1"/>
                                            </p:txEl>
                                          </p:spTgt>
                                        </p:tgtEl>
                                        <p:attrNameLst>
                                          <p:attrName>style.visibility</p:attrName>
                                        </p:attrNameLst>
                                      </p:cBhvr>
                                      <p:to>
                                        <p:strVal val="visible"/>
                                      </p:to>
                                    </p:set>
                                    <p:animEffect filter="fade" transition="in">
                                      <p:cBhvr>
                                        <p:cTn dur="1000"/>
                                        <p:tgtEl>
                                          <p:spTgt spid="3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2" st="2"/>
                                            </p:txEl>
                                          </p:spTgt>
                                        </p:tgtEl>
                                        <p:attrNameLst>
                                          <p:attrName>style.visibility</p:attrName>
                                        </p:attrNameLst>
                                      </p:cBhvr>
                                      <p:to>
                                        <p:strVal val="visible"/>
                                      </p:to>
                                    </p:set>
                                    <p:animEffect filter="fade" transition="in">
                                      <p:cBhvr>
                                        <p:cTn dur="1000"/>
                                        <p:tgtEl>
                                          <p:spTgt spid="38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9"/>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Listes, chaînes de caractères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98" name="Google Shape;398;p39"/>
          <p:cNvSpPr txBox="1"/>
          <p:nvPr/>
        </p:nvSpPr>
        <p:spPr>
          <a:xfrm>
            <a:off x="-100" y="917950"/>
            <a:ext cx="9144000" cy="3618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Il est aussi possible de créer des listes de listes.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Les listes peuvent avoir des longueurs différentes, mais doivent toutes contenir des éléments du même type.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Par exemple, [[],[]] est une liste de liste valide, mais [[5,6],[[]]] ne marche pas : le premier élément est une liste d'entiers et le deuxième est une liste de listes.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On peut transformer une liste de listes en liste tout court avec la fonction concat :</a:t>
            </a:r>
            <a:endParaRPr sz="2400">
              <a:solidFill>
                <a:schemeClr val="lt1"/>
              </a:solidFill>
              <a:latin typeface="Montserrat"/>
              <a:ea typeface="Montserrat"/>
              <a:cs typeface="Montserrat"/>
              <a:sym typeface="Montserrat"/>
            </a:endParaRPr>
          </a:p>
        </p:txBody>
      </p:sp>
      <p:sp>
        <p:nvSpPr>
          <p:cNvPr id="399" name="Google Shape;399;p39"/>
          <p:cNvSpPr txBox="1"/>
          <p:nvPr/>
        </p:nvSpPr>
        <p:spPr>
          <a:xfrm>
            <a:off x="1449800" y="491825"/>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Liste de Liste</a:t>
            </a:r>
            <a:endParaRPr b="0" i="0" sz="2400" u="none" cap="none" strike="noStrike">
              <a:solidFill>
                <a:schemeClr val="dk1"/>
              </a:solidFill>
              <a:latin typeface="Montserrat"/>
              <a:ea typeface="Montserrat"/>
              <a:cs typeface="Montserrat"/>
              <a:sym typeface="Montserrat"/>
            </a:endParaRPr>
          </a:p>
        </p:txBody>
      </p:sp>
      <p:pic>
        <p:nvPicPr>
          <p:cNvPr id="400" name="Google Shape;400;p39"/>
          <p:cNvPicPr preferRelativeResize="0"/>
          <p:nvPr/>
        </p:nvPicPr>
        <p:blipFill>
          <a:blip r:embed="rId3">
            <a:alphaModFix/>
          </a:blip>
          <a:stretch>
            <a:fillRect/>
          </a:stretch>
        </p:blipFill>
        <p:spPr>
          <a:xfrm>
            <a:off x="3883400" y="4210950"/>
            <a:ext cx="5208953" cy="724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0" st="0"/>
                                            </p:txEl>
                                          </p:spTgt>
                                        </p:tgtEl>
                                        <p:attrNameLst>
                                          <p:attrName>style.visibility</p:attrName>
                                        </p:attrNameLst>
                                      </p:cBhvr>
                                      <p:to>
                                        <p:strVal val="visible"/>
                                      </p:to>
                                    </p:set>
                                    <p:animEffect filter="fade" transition="in">
                                      <p:cBhvr>
                                        <p:cTn dur="1000"/>
                                        <p:tgtEl>
                                          <p:spTgt spid="3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1" st="1"/>
                                            </p:txEl>
                                          </p:spTgt>
                                        </p:tgtEl>
                                        <p:attrNameLst>
                                          <p:attrName>style.visibility</p:attrName>
                                        </p:attrNameLst>
                                      </p:cBhvr>
                                      <p:to>
                                        <p:strVal val="visible"/>
                                      </p:to>
                                    </p:set>
                                    <p:animEffect filter="fade" transition="in">
                                      <p:cBhvr>
                                        <p:cTn dur="1000"/>
                                        <p:tgtEl>
                                          <p:spTgt spid="3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2" st="2"/>
                                            </p:txEl>
                                          </p:spTgt>
                                        </p:tgtEl>
                                        <p:attrNameLst>
                                          <p:attrName>style.visibility</p:attrName>
                                        </p:attrNameLst>
                                      </p:cBhvr>
                                      <p:to>
                                        <p:strVal val="visible"/>
                                      </p:to>
                                    </p:set>
                                    <p:animEffect filter="fade" transition="in">
                                      <p:cBhvr>
                                        <p:cTn dur="1000"/>
                                        <p:tgtEl>
                                          <p:spTgt spid="3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3" st="3"/>
                                            </p:txEl>
                                          </p:spTgt>
                                        </p:tgtEl>
                                        <p:attrNameLst>
                                          <p:attrName>style.visibility</p:attrName>
                                        </p:attrNameLst>
                                      </p:cBhvr>
                                      <p:to>
                                        <p:strVal val="visible"/>
                                      </p:to>
                                    </p:set>
                                    <p:animEffect filter="fade" transition="in">
                                      <p:cBhvr>
                                        <p:cTn dur="1000"/>
                                        <p:tgtEl>
                                          <p:spTgt spid="39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0"/>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Listes, chaînes de caractères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06" name="Google Shape;406;p40"/>
          <p:cNvSpPr txBox="1"/>
          <p:nvPr/>
        </p:nvSpPr>
        <p:spPr>
          <a:xfrm>
            <a:off x="-100" y="917950"/>
            <a:ext cx="9144000" cy="3888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Dans les exemples précédents, toutes les listes de nombres ont été entrées à la main. Mais si on voulait la liste des nombres de 1 à 100 ? On pourrait les entrer à la main, mais ce serait bien trop long. Haskell offre une syntaxe spéciale pour les suites arithmétiques.</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Pour afficher tous les entiers entre deux entiers donnés, il suffit d'écrire entre crochets le premier nombre, puis le dernier nombre et de mettre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deux points entre les deux.</a:t>
            </a:r>
            <a:endParaRPr sz="2400">
              <a:solidFill>
                <a:schemeClr val="lt1"/>
              </a:solidFill>
              <a:latin typeface="Montserrat"/>
              <a:ea typeface="Montserrat"/>
              <a:cs typeface="Montserrat"/>
              <a:sym typeface="Montserrat"/>
            </a:endParaRPr>
          </a:p>
        </p:txBody>
      </p:sp>
      <p:sp>
        <p:nvSpPr>
          <p:cNvPr id="407" name="Google Shape;407;p40"/>
          <p:cNvSpPr txBox="1"/>
          <p:nvPr/>
        </p:nvSpPr>
        <p:spPr>
          <a:xfrm>
            <a:off x="1449800" y="491825"/>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Toujours plus</a:t>
            </a:r>
            <a:endParaRPr b="0" i="0" sz="2400" u="none" cap="none" strike="noStrike">
              <a:solidFill>
                <a:schemeClr val="dk1"/>
              </a:solidFill>
              <a:latin typeface="Montserrat"/>
              <a:ea typeface="Montserrat"/>
              <a:cs typeface="Montserrat"/>
              <a:sym typeface="Montserrat"/>
            </a:endParaRPr>
          </a:p>
        </p:txBody>
      </p:sp>
      <p:pic>
        <p:nvPicPr>
          <p:cNvPr id="408" name="Google Shape;408;p40"/>
          <p:cNvPicPr preferRelativeResize="0"/>
          <p:nvPr/>
        </p:nvPicPr>
        <p:blipFill>
          <a:blip r:embed="rId3">
            <a:alphaModFix/>
          </a:blip>
          <a:stretch>
            <a:fillRect/>
          </a:stretch>
        </p:blipFill>
        <p:spPr>
          <a:xfrm>
            <a:off x="4833900" y="4038600"/>
            <a:ext cx="3654800" cy="913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0" st="0"/>
                                            </p:txEl>
                                          </p:spTgt>
                                        </p:tgtEl>
                                        <p:attrNameLst>
                                          <p:attrName>style.visibility</p:attrName>
                                        </p:attrNameLst>
                                      </p:cBhvr>
                                      <p:to>
                                        <p:strVal val="visible"/>
                                      </p:to>
                                    </p:set>
                                    <p:animEffect filter="fade" transition="in">
                                      <p:cBhvr>
                                        <p:cTn dur="1000"/>
                                        <p:tgtEl>
                                          <p:spTgt spid="4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1" st="1"/>
                                            </p:txEl>
                                          </p:spTgt>
                                        </p:tgtEl>
                                        <p:attrNameLst>
                                          <p:attrName>style.visibility</p:attrName>
                                        </p:attrNameLst>
                                      </p:cBhvr>
                                      <p:to>
                                        <p:strVal val="visible"/>
                                      </p:to>
                                    </p:set>
                                    <p:animEffect filter="fade" transition="in">
                                      <p:cBhvr>
                                        <p:cTn dur="1000"/>
                                        <p:tgtEl>
                                          <p:spTgt spid="4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2" st="2"/>
                                            </p:txEl>
                                          </p:spTgt>
                                        </p:tgtEl>
                                        <p:attrNameLst>
                                          <p:attrName>style.visibility</p:attrName>
                                        </p:attrNameLst>
                                      </p:cBhvr>
                                      <p:to>
                                        <p:strVal val="visible"/>
                                      </p:to>
                                    </p:set>
                                    <p:animEffect filter="fade" transition="in">
                                      <p:cBhvr>
                                        <p:cTn dur="1000"/>
                                        <p:tgtEl>
                                          <p:spTgt spid="40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1"/>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Listes, chaînes de caractères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14" name="Google Shape;414;p41"/>
          <p:cNvSpPr txBox="1"/>
          <p:nvPr/>
        </p:nvSpPr>
        <p:spPr>
          <a:xfrm>
            <a:off x="-100" y="917950"/>
            <a:ext cx="9144000" cy="3888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On peut écrire n'importe quelle suite arithmétique en donnant les deux premiers nombres, puis le dernier. On peut aussi utiliser cette notation quand on veut que les nombres soient dans l'ordre décroissant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415" name="Google Shape;415;p41"/>
          <p:cNvSpPr txBox="1"/>
          <p:nvPr/>
        </p:nvSpPr>
        <p:spPr>
          <a:xfrm>
            <a:off x="1449800" y="491825"/>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Toujours plus</a:t>
            </a:r>
            <a:endParaRPr b="0" i="0" sz="2400" u="none" cap="none" strike="noStrike">
              <a:solidFill>
                <a:schemeClr val="dk1"/>
              </a:solidFill>
              <a:latin typeface="Montserrat"/>
              <a:ea typeface="Montserrat"/>
              <a:cs typeface="Montserrat"/>
              <a:sym typeface="Montserrat"/>
            </a:endParaRPr>
          </a:p>
        </p:txBody>
      </p:sp>
      <p:pic>
        <p:nvPicPr>
          <p:cNvPr id="416" name="Google Shape;416;p41"/>
          <p:cNvPicPr preferRelativeResize="0"/>
          <p:nvPr/>
        </p:nvPicPr>
        <p:blipFill>
          <a:blip r:embed="rId3">
            <a:alphaModFix/>
          </a:blip>
          <a:stretch>
            <a:fillRect/>
          </a:stretch>
        </p:blipFill>
        <p:spPr>
          <a:xfrm>
            <a:off x="3228788" y="3502600"/>
            <a:ext cx="2686425" cy="1387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xEl>
                                              <p:pRg end="0" st="0"/>
                                            </p:txEl>
                                          </p:spTgt>
                                        </p:tgtEl>
                                        <p:attrNameLst>
                                          <p:attrName>style.visibility</p:attrName>
                                        </p:attrNameLst>
                                      </p:cBhvr>
                                      <p:to>
                                        <p:strVal val="visible"/>
                                      </p:to>
                                    </p:set>
                                    <p:animEffect filter="fade" transition="in">
                                      <p:cBhvr>
                                        <p:cTn dur="1000"/>
                                        <p:tgtEl>
                                          <p:spTgt spid="4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xEl>
                                              <p:pRg end="1" st="1"/>
                                            </p:txEl>
                                          </p:spTgt>
                                        </p:tgtEl>
                                        <p:attrNameLst>
                                          <p:attrName>style.visibility</p:attrName>
                                        </p:attrNameLst>
                                      </p:cBhvr>
                                      <p:to>
                                        <p:strVal val="visible"/>
                                      </p:to>
                                    </p:set>
                                    <p:animEffect filter="fade" transition="in">
                                      <p:cBhvr>
                                        <p:cTn dur="1000"/>
                                        <p:tgtEl>
                                          <p:spTgt spid="41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2"/>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Listes, chaînes de caractères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22" name="Google Shape;422;p42"/>
          <p:cNvSpPr txBox="1"/>
          <p:nvPr/>
        </p:nvSpPr>
        <p:spPr>
          <a:xfrm>
            <a:off x="-100" y="917950"/>
            <a:ext cx="9144000" cy="3888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On peut écrire n'importe quelle suite arithmétique en donnant les deux premiers nombres, puis le dernier. On peut aussi utiliser cette notation quand on veut que les nombres soient dans l'ordre décroissant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423" name="Google Shape;423;p42"/>
          <p:cNvSpPr txBox="1"/>
          <p:nvPr/>
        </p:nvSpPr>
        <p:spPr>
          <a:xfrm>
            <a:off x="1449800" y="491825"/>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Toujours plus</a:t>
            </a:r>
            <a:endParaRPr b="0" i="0" sz="2400" u="none" cap="none" strike="noStrike">
              <a:solidFill>
                <a:schemeClr val="dk1"/>
              </a:solidFill>
              <a:latin typeface="Montserrat"/>
              <a:ea typeface="Montserrat"/>
              <a:cs typeface="Montserrat"/>
              <a:sym typeface="Montserrat"/>
            </a:endParaRPr>
          </a:p>
        </p:txBody>
      </p:sp>
      <p:pic>
        <p:nvPicPr>
          <p:cNvPr id="424" name="Google Shape;424;p42"/>
          <p:cNvPicPr preferRelativeResize="0"/>
          <p:nvPr/>
        </p:nvPicPr>
        <p:blipFill>
          <a:blip r:embed="rId3">
            <a:alphaModFix/>
          </a:blip>
          <a:stretch>
            <a:fillRect/>
          </a:stretch>
        </p:blipFill>
        <p:spPr>
          <a:xfrm>
            <a:off x="3228788" y="3502600"/>
            <a:ext cx="2686425" cy="1387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xEl>
                                              <p:pRg end="0" st="0"/>
                                            </p:txEl>
                                          </p:spTgt>
                                        </p:tgtEl>
                                        <p:attrNameLst>
                                          <p:attrName>style.visibility</p:attrName>
                                        </p:attrNameLst>
                                      </p:cBhvr>
                                      <p:to>
                                        <p:strVal val="visible"/>
                                      </p:to>
                                    </p:set>
                                    <p:animEffect filter="fade" transition="in">
                                      <p:cBhvr>
                                        <p:cTn dur="1000"/>
                                        <p:tgtEl>
                                          <p:spTgt spid="4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xEl>
                                              <p:pRg end="1" st="1"/>
                                            </p:txEl>
                                          </p:spTgt>
                                        </p:tgtEl>
                                        <p:attrNameLst>
                                          <p:attrName>style.visibility</p:attrName>
                                        </p:attrNameLst>
                                      </p:cBhvr>
                                      <p:to>
                                        <p:strVal val="visible"/>
                                      </p:to>
                                    </p:set>
                                    <p:animEffect filter="fade" transition="in">
                                      <p:cBhvr>
                                        <p:cTn dur="1000"/>
                                        <p:tgtEl>
                                          <p:spTgt spid="4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xEl>
                                              <p:pRg end="2" st="2"/>
                                            </p:txEl>
                                          </p:spTgt>
                                        </p:tgtEl>
                                        <p:attrNameLst>
                                          <p:attrName>style.visibility</p:attrName>
                                        </p:attrNameLst>
                                      </p:cBhvr>
                                      <p:to>
                                        <p:strVal val="visible"/>
                                      </p:to>
                                    </p:set>
                                    <p:animEffect filter="fade" transition="in">
                                      <p:cBhvr>
                                        <p:cTn dur="1000"/>
                                        <p:tgtEl>
                                          <p:spTgt spid="4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xEl>
                                              <p:pRg end="3" st="3"/>
                                            </p:txEl>
                                          </p:spTgt>
                                        </p:tgtEl>
                                        <p:attrNameLst>
                                          <p:attrName>style.visibility</p:attrName>
                                        </p:attrNameLst>
                                      </p:cBhvr>
                                      <p:to>
                                        <p:strVal val="visible"/>
                                      </p:to>
                                    </p:set>
                                    <p:animEffect filter="fade" transition="in">
                                      <p:cBhvr>
                                        <p:cTn dur="1000"/>
                                        <p:tgtEl>
                                          <p:spTgt spid="42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3"/>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Listes, chaînes de caractères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30" name="Google Shape;430;p43"/>
          <p:cNvSpPr txBox="1"/>
          <p:nvPr/>
        </p:nvSpPr>
        <p:spPr>
          <a:xfrm>
            <a:off x="-100" y="1990900"/>
            <a:ext cx="9144000" cy="2815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Cependant, cela ne marche qu'avec les suites arithmétiques. Il y a aussi quelques problèmes avec les nombres à virgules, donc il vaut mieux éviter de les utiliser avec cette notation. Ces problèmes ne sont pas causés par le langage en lui-même, mais par la façon dont les nombres à virgule sont représentés en mémoire.</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431" name="Google Shape;431;p43"/>
          <p:cNvSpPr txBox="1"/>
          <p:nvPr/>
        </p:nvSpPr>
        <p:spPr>
          <a:xfrm>
            <a:off x="1449800" y="491825"/>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Toujours plus</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0" st="0"/>
                                            </p:txEl>
                                          </p:spTgt>
                                        </p:tgtEl>
                                        <p:attrNameLst>
                                          <p:attrName>style.visibility</p:attrName>
                                        </p:attrNameLst>
                                      </p:cBhvr>
                                      <p:to>
                                        <p:strVal val="visible"/>
                                      </p:to>
                                    </p:set>
                                    <p:animEffect filter="fade" transition="in">
                                      <p:cBhvr>
                                        <p:cTn dur="1000"/>
                                        <p:tgtEl>
                                          <p:spTgt spid="4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1" st="1"/>
                                            </p:txEl>
                                          </p:spTgt>
                                        </p:tgtEl>
                                        <p:attrNameLst>
                                          <p:attrName>style.visibility</p:attrName>
                                        </p:attrNameLst>
                                      </p:cBhvr>
                                      <p:to>
                                        <p:strVal val="visible"/>
                                      </p:to>
                                    </p:set>
                                    <p:animEffect filter="fade" transition="in">
                                      <p:cBhvr>
                                        <p:cTn dur="1000"/>
                                        <p:tgtEl>
                                          <p:spTgt spid="4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2" st="2"/>
                                            </p:txEl>
                                          </p:spTgt>
                                        </p:tgtEl>
                                        <p:attrNameLst>
                                          <p:attrName>style.visibility</p:attrName>
                                        </p:attrNameLst>
                                      </p:cBhvr>
                                      <p:to>
                                        <p:strVal val="visible"/>
                                      </p:to>
                                    </p:set>
                                    <p:animEffect filter="fade" transition="in">
                                      <p:cBhvr>
                                        <p:cTn dur="1000"/>
                                        <p:tgtEl>
                                          <p:spTgt spid="43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4"/>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Listes, chaînes de caractères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37" name="Google Shape;437;p44"/>
          <p:cNvSpPr txBox="1"/>
          <p:nvPr/>
        </p:nvSpPr>
        <p:spPr>
          <a:xfrm>
            <a:off x="-100" y="1990900"/>
            <a:ext cx="9144000" cy="2815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On peut bien sûr combiner cette notation avec toutes les fonctions sur les listes. Par exemple, pour calculer 20! (le produit de tous les nombres de 1 à 20), il suffit d'utiliser product</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438" name="Google Shape;438;p44"/>
          <p:cNvSpPr txBox="1"/>
          <p:nvPr/>
        </p:nvSpPr>
        <p:spPr>
          <a:xfrm>
            <a:off x="1449800" y="491825"/>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Toujours plus</a:t>
            </a:r>
            <a:endParaRPr b="0" i="0" sz="2400" u="none" cap="none" strike="noStrike">
              <a:solidFill>
                <a:schemeClr val="dk1"/>
              </a:solidFill>
              <a:latin typeface="Montserrat"/>
              <a:ea typeface="Montserrat"/>
              <a:cs typeface="Montserrat"/>
              <a:sym typeface="Montserrat"/>
            </a:endParaRPr>
          </a:p>
        </p:txBody>
      </p:sp>
      <p:pic>
        <p:nvPicPr>
          <p:cNvPr id="439" name="Google Shape;439;p44"/>
          <p:cNvPicPr preferRelativeResize="0"/>
          <p:nvPr/>
        </p:nvPicPr>
        <p:blipFill>
          <a:blip r:embed="rId3">
            <a:alphaModFix/>
          </a:blip>
          <a:stretch>
            <a:fillRect/>
          </a:stretch>
        </p:blipFill>
        <p:spPr>
          <a:xfrm>
            <a:off x="1846125" y="3723325"/>
            <a:ext cx="6143680" cy="1083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xEl>
                                              <p:pRg end="0" st="0"/>
                                            </p:txEl>
                                          </p:spTgt>
                                        </p:tgtEl>
                                        <p:attrNameLst>
                                          <p:attrName>style.visibility</p:attrName>
                                        </p:attrNameLst>
                                      </p:cBhvr>
                                      <p:to>
                                        <p:strVal val="visible"/>
                                      </p:to>
                                    </p:set>
                                    <p:animEffect filter="fade" transition="in">
                                      <p:cBhvr>
                                        <p:cTn dur="1000"/>
                                        <p:tgtEl>
                                          <p:spTgt spid="4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xEl>
                                              <p:pRg end="1" st="1"/>
                                            </p:txEl>
                                          </p:spTgt>
                                        </p:tgtEl>
                                        <p:attrNameLst>
                                          <p:attrName>style.visibility</p:attrName>
                                        </p:attrNameLst>
                                      </p:cBhvr>
                                      <p:to>
                                        <p:strVal val="visible"/>
                                      </p:to>
                                    </p:set>
                                    <p:animEffect filter="fade" transition="in">
                                      <p:cBhvr>
                                        <p:cTn dur="1000"/>
                                        <p:tgtEl>
                                          <p:spTgt spid="4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xEl>
                                              <p:pRg end="2" st="2"/>
                                            </p:txEl>
                                          </p:spTgt>
                                        </p:tgtEl>
                                        <p:attrNameLst>
                                          <p:attrName>style.visibility</p:attrName>
                                        </p:attrNameLst>
                                      </p:cBhvr>
                                      <p:to>
                                        <p:strVal val="visible"/>
                                      </p:to>
                                    </p:set>
                                    <p:animEffect filter="fade" transition="in">
                                      <p:cBhvr>
                                        <p:cTn dur="1000"/>
                                        <p:tgtEl>
                                          <p:spTgt spid="4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xEl>
                                              <p:pRg end="3" st="3"/>
                                            </p:txEl>
                                          </p:spTgt>
                                        </p:tgtEl>
                                        <p:attrNameLst>
                                          <p:attrName>style.visibility</p:attrName>
                                        </p:attrNameLst>
                                      </p:cBhvr>
                                      <p:to>
                                        <p:strVal val="visible"/>
                                      </p:to>
                                    </p:set>
                                    <p:animEffect filter="fade" transition="in">
                                      <p:cBhvr>
                                        <p:cTn dur="1000"/>
                                        <p:tgtEl>
                                          <p:spTgt spid="43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5"/>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Listes, chaînes de caractères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45" name="Google Shape;445;p45"/>
          <p:cNvSpPr txBox="1"/>
          <p:nvPr/>
        </p:nvSpPr>
        <p:spPr>
          <a:xfrm>
            <a:off x="-100" y="1990900"/>
            <a:ext cx="9144000" cy="2815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Que se passe-t-il si on écrit [1..] ? Si on essaye, on obtient</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J'ai appuyé sur Ctrl-C pour l'arrêter, sinon il allait remplir mon écran de chiffres, mais si je l'avais laissé tourner, il aurait affiché la liste des tous les nombres à partir de 1. On peut donc obtenir des listes infinies en Haskell.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446" name="Google Shape;446;p45"/>
          <p:cNvSpPr txBox="1"/>
          <p:nvPr/>
        </p:nvSpPr>
        <p:spPr>
          <a:xfrm>
            <a:off x="1449800" y="491825"/>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Des listes infinies</a:t>
            </a:r>
            <a:endParaRPr b="0" i="0" sz="2400" u="none" cap="none" strike="noStrike">
              <a:solidFill>
                <a:schemeClr val="dk1"/>
              </a:solidFill>
              <a:latin typeface="Montserrat"/>
              <a:ea typeface="Montserrat"/>
              <a:cs typeface="Montserrat"/>
              <a:sym typeface="Montserrat"/>
            </a:endParaRPr>
          </a:p>
        </p:txBody>
      </p:sp>
      <p:pic>
        <p:nvPicPr>
          <p:cNvPr id="447" name="Google Shape;447;p45"/>
          <p:cNvPicPr preferRelativeResize="0"/>
          <p:nvPr/>
        </p:nvPicPr>
        <p:blipFill>
          <a:blip r:embed="rId3">
            <a:alphaModFix/>
          </a:blip>
          <a:stretch>
            <a:fillRect/>
          </a:stretch>
        </p:blipFill>
        <p:spPr>
          <a:xfrm>
            <a:off x="77488" y="1990888"/>
            <a:ext cx="9134475" cy="1209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xEl>
                                              <p:pRg end="0" st="0"/>
                                            </p:txEl>
                                          </p:spTgt>
                                        </p:tgtEl>
                                        <p:attrNameLst>
                                          <p:attrName>style.visibility</p:attrName>
                                        </p:attrNameLst>
                                      </p:cBhvr>
                                      <p:to>
                                        <p:strVal val="visible"/>
                                      </p:to>
                                    </p:set>
                                    <p:animEffect filter="fade" transition="in">
                                      <p:cBhvr>
                                        <p:cTn dur="1000"/>
                                        <p:tgtEl>
                                          <p:spTgt spid="4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xEl>
                                              <p:pRg end="1" st="1"/>
                                            </p:txEl>
                                          </p:spTgt>
                                        </p:tgtEl>
                                        <p:attrNameLst>
                                          <p:attrName>style.visibility</p:attrName>
                                        </p:attrNameLst>
                                      </p:cBhvr>
                                      <p:to>
                                        <p:strVal val="visible"/>
                                      </p:to>
                                    </p:set>
                                    <p:animEffect filter="fade" transition="in">
                                      <p:cBhvr>
                                        <p:cTn dur="1000"/>
                                        <p:tgtEl>
                                          <p:spTgt spid="4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xEl>
                                              <p:pRg end="2" st="2"/>
                                            </p:txEl>
                                          </p:spTgt>
                                        </p:tgtEl>
                                        <p:attrNameLst>
                                          <p:attrName>style.visibility</p:attrName>
                                        </p:attrNameLst>
                                      </p:cBhvr>
                                      <p:to>
                                        <p:strVal val="visible"/>
                                      </p:to>
                                    </p:set>
                                    <p:animEffect filter="fade" transition="in">
                                      <p:cBhvr>
                                        <p:cTn dur="1000"/>
                                        <p:tgtEl>
                                          <p:spTgt spid="4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xEl>
                                              <p:pRg end="3" st="3"/>
                                            </p:txEl>
                                          </p:spTgt>
                                        </p:tgtEl>
                                        <p:attrNameLst>
                                          <p:attrName>style.visibility</p:attrName>
                                        </p:attrNameLst>
                                      </p:cBhvr>
                                      <p:to>
                                        <p:strVal val="visible"/>
                                      </p:to>
                                    </p:set>
                                    <p:animEffect filter="fade" transition="in">
                                      <p:cBhvr>
                                        <p:cTn dur="1000"/>
                                        <p:tgtEl>
                                          <p:spTgt spid="4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xEl>
                                              <p:pRg end="4" st="4"/>
                                            </p:txEl>
                                          </p:spTgt>
                                        </p:tgtEl>
                                        <p:attrNameLst>
                                          <p:attrName>style.visibility</p:attrName>
                                        </p:attrNameLst>
                                      </p:cBhvr>
                                      <p:to>
                                        <p:strVal val="visible"/>
                                      </p:to>
                                    </p:set>
                                    <p:animEffect filter="fade" transition="in">
                                      <p:cBhvr>
                                        <p:cTn dur="1000"/>
                                        <p:tgtEl>
                                          <p:spTgt spid="4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xEl>
                                              <p:pRg end="5" st="5"/>
                                            </p:txEl>
                                          </p:spTgt>
                                        </p:tgtEl>
                                        <p:attrNameLst>
                                          <p:attrName>style.visibility</p:attrName>
                                        </p:attrNameLst>
                                      </p:cBhvr>
                                      <p:to>
                                        <p:strVal val="visible"/>
                                      </p:to>
                                    </p:set>
                                    <p:animEffect filter="fade" transition="in">
                                      <p:cBhvr>
                                        <p:cTn dur="1000"/>
                                        <p:tgtEl>
                                          <p:spTgt spid="44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Lancement de la console</a:t>
            </a:r>
            <a:r>
              <a:rPr lang="fr">
                <a:solidFill>
                  <a:srgbClr val="FF9900"/>
                </a:solidFill>
              </a:rPr>
              <a:t>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42" name="Google Shape;242;p19"/>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Si tout est ok vous la ligne de commande </a:t>
            </a:r>
            <a:r>
              <a:rPr lang="fr" sz="2400">
                <a:solidFill>
                  <a:schemeClr val="lt1"/>
                </a:solidFill>
                <a:latin typeface="Montserrat"/>
                <a:ea typeface="Montserrat"/>
                <a:cs typeface="Montserrat"/>
                <a:sym typeface="Montserrat"/>
              </a:rPr>
              <a:t>commencera</a:t>
            </a:r>
            <a:r>
              <a:rPr lang="fr" sz="2400">
                <a:solidFill>
                  <a:schemeClr val="lt1"/>
                </a:solidFill>
                <a:latin typeface="Montserrat"/>
                <a:ea typeface="Montserrat"/>
                <a:cs typeface="Montserrat"/>
                <a:sym typeface="Montserrat"/>
              </a:rPr>
              <a:t> par Prelude&gt;</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243" name="Google Shape;243;p19"/>
          <p:cNvSpPr txBox="1"/>
          <p:nvPr/>
        </p:nvSpPr>
        <p:spPr>
          <a:xfrm>
            <a:off x="1449800" y="845100"/>
            <a:ext cx="70389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lancer l’invite de commande en mode Administrateur</a:t>
            </a:r>
            <a:endParaRPr b="0" i="0" sz="2400" u="none" cap="none" strike="noStrike">
              <a:solidFill>
                <a:schemeClr val="dk1"/>
              </a:solidFill>
              <a:latin typeface="Montserrat"/>
              <a:ea typeface="Montserrat"/>
              <a:cs typeface="Montserrat"/>
              <a:sym typeface="Montserrat"/>
            </a:endParaRPr>
          </a:p>
        </p:txBody>
      </p:sp>
      <p:pic>
        <p:nvPicPr>
          <p:cNvPr id="244" name="Google Shape;244;p19"/>
          <p:cNvPicPr preferRelativeResize="0"/>
          <p:nvPr/>
        </p:nvPicPr>
        <p:blipFill>
          <a:blip r:embed="rId3">
            <a:alphaModFix/>
          </a:blip>
          <a:stretch>
            <a:fillRect/>
          </a:stretch>
        </p:blipFill>
        <p:spPr>
          <a:xfrm>
            <a:off x="1594975" y="3412150"/>
            <a:ext cx="5753100" cy="160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1000"/>
                                        <p:tgtEl>
                                          <p:spTgt spid="2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animEffect filter="fade" transition="in">
                                      <p:cBhvr>
                                        <p:cTn dur="1000"/>
                                        <p:tgtEl>
                                          <p:spTgt spid="2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2" st="2"/>
                                            </p:txEl>
                                          </p:spTgt>
                                        </p:tgtEl>
                                        <p:attrNameLst>
                                          <p:attrName>style.visibility</p:attrName>
                                        </p:attrNameLst>
                                      </p:cBhvr>
                                      <p:to>
                                        <p:strVal val="visible"/>
                                      </p:to>
                                    </p:set>
                                    <p:animEffect filter="fade" transition="in">
                                      <p:cBhvr>
                                        <p:cTn dur="1000"/>
                                        <p:tgtEl>
                                          <p:spTgt spid="2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3" st="3"/>
                                            </p:txEl>
                                          </p:spTgt>
                                        </p:tgtEl>
                                        <p:attrNameLst>
                                          <p:attrName>style.visibility</p:attrName>
                                        </p:attrNameLst>
                                      </p:cBhvr>
                                      <p:to>
                                        <p:strVal val="visible"/>
                                      </p:to>
                                    </p:set>
                                    <p:animEffect filter="fade" transition="in">
                                      <p:cBhvr>
                                        <p:cTn dur="1000"/>
                                        <p:tgtEl>
                                          <p:spTgt spid="24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6"/>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Listes, chaînes de caractères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53" name="Google Shape;453;p46"/>
          <p:cNvSpPr txBox="1"/>
          <p:nvPr/>
        </p:nvSpPr>
        <p:spPr>
          <a:xfrm>
            <a:off x="-100" y="1990900"/>
            <a:ext cx="9144000" cy="2815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En général, on prend la précaution de mettre quelque chose comme take 10 avant d'afficher la liste pour éviter les catastrophes.</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454" name="Google Shape;454;p46"/>
          <p:cNvSpPr txBox="1"/>
          <p:nvPr/>
        </p:nvSpPr>
        <p:spPr>
          <a:xfrm>
            <a:off x="1449800" y="491825"/>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Des listes infinies</a:t>
            </a:r>
            <a:endParaRPr b="0" i="0" sz="2400" u="none" cap="none" strike="noStrike">
              <a:solidFill>
                <a:schemeClr val="dk1"/>
              </a:solidFill>
              <a:latin typeface="Montserrat"/>
              <a:ea typeface="Montserrat"/>
              <a:cs typeface="Montserrat"/>
              <a:sym typeface="Montserrat"/>
            </a:endParaRPr>
          </a:p>
        </p:txBody>
      </p:sp>
      <p:pic>
        <p:nvPicPr>
          <p:cNvPr id="455" name="Google Shape;455;p46"/>
          <p:cNvPicPr preferRelativeResize="0"/>
          <p:nvPr/>
        </p:nvPicPr>
        <p:blipFill>
          <a:blip r:embed="rId3">
            <a:alphaModFix/>
          </a:blip>
          <a:stretch>
            <a:fillRect/>
          </a:stretch>
        </p:blipFill>
        <p:spPr>
          <a:xfrm>
            <a:off x="3196950" y="3473950"/>
            <a:ext cx="2366100" cy="917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0" st="0"/>
                                            </p:txEl>
                                          </p:spTgt>
                                        </p:tgtEl>
                                        <p:attrNameLst>
                                          <p:attrName>style.visibility</p:attrName>
                                        </p:attrNameLst>
                                      </p:cBhvr>
                                      <p:to>
                                        <p:strVal val="visible"/>
                                      </p:to>
                                    </p:set>
                                    <p:animEffect filter="fade" transition="in">
                                      <p:cBhvr>
                                        <p:cTn dur="1000"/>
                                        <p:tgtEl>
                                          <p:spTgt spid="4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1" st="1"/>
                                            </p:txEl>
                                          </p:spTgt>
                                        </p:tgtEl>
                                        <p:attrNameLst>
                                          <p:attrName>style.visibility</p:attrName>
                                        </p:attrNameLst>
                                      </p:cBhvr>
                                      <p:to>
                                        <p:strVal val="visible"/>
                                      </p:to>
                                    </p:set>
                                    <p:animEffect filter="fade" transition="in">
                                      <p:cBhvr>
                                        <p:cTn dur="1000"/>
                                        <p:tgtEl>
                                          <p:spTgt spid="4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2" st="2"/>
                                            </p:txEl>
                                          </p:spTgt>
                                        </p:tgtEl>
                                        <p:attrNameLst>
                                          <p:attrName>style.visibility</p:attrName>
                                        </p:attrNameLst>
                                      </p:cBhvr>
                                      <p:to>
                                        <p:strVal val="visible"/>
                                      </p:to>
                                    </p:set>
                                    <p:animEffect filter="fade" transition="in">
                                      <p:cBhvr>
                                        <p:cTn dur="1000"/>
                                        <p:tgtEl>
                                          <p:spTgt spid="4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3" st="3"/>
                                            </p:txEl>
                                          </p:spTgt>
                                        </p:tgtEl>
                                        <p:attrNameLst>
                                          <p:attrName>style.visibility</p:attrName>
                                        </p:attrNameLst>
                                      </p:cBhvr>
                                      <p:to>
                                        <p:strVal val="visible"/>
                                      </p:to>
                                    </p:set>
                                    <p:animEffect filter="fade" transition="in">
                                      <p:cBhvr>
                                        <p:cTn dur="1000"/>
                                        <p:tgtEl>
                                          <p:spTgt spid="45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7"/>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Listes, chaînes de caractères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61" name="Google Shape;461;p47"/>
          <p:cNvSpPr txBox="1"/>
          <p:nvPr/>
        </p:nvSpPr>
        <p:spPr>
          <a:xfrm>
            <a:off x="-100" y="1990900"/>
            <a:ext cx="9144000" cy="2815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Si on peut faire des listes infinies, c'est grâce à l'évaluation paresseuse : un élément de la liste n'est calculé que lorsqu'il est réellement demandé. Cependant, certaines fonctions comme reverse, minimum et maximum, sum et product ne se terminent pas sur les listes infinies, car elles ont besoin de lire la liste en entier pour pouvoir répondre.</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462" name="Google Shape;462;p47"/>
          <p:cNvSpPr txBox="1"/>
          <p:nvPr/>
        </p:nvSpPr>
        <p:spPr>
          <a:xfrm>
            <a:off x="1449800" y="491825"/>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Des listes infinies</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xEl>
                                              <p:pRg end="0" st="0"/>
                                            </p:txEl>
                                          </p:spTgt>
                                        </p:tgtEl>
                                        <p:attrNameLst>
                                          <p:attrName>style.visibility</p:attrName>
                                        </p:attrNameLst>
                                      </p:cBhvr>
                                      <p:to>
                                        <p:strVal val="visible"/>
                                      </p:to>
                                    </p:set>
                                    <p:animEffect filter="fade" transition="in">
                                      <p:cBhvr>
                                        <p:cTn dur="1000"/>
                                        <p:tgtEl>
                                          <p:spTgt spid="4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xEl>
                                              <p:pRg end="1" st="1"/>
                                            </p:txEl>
                                          </p:spTgt>
                                        </p:tgtEl>
                                        <p:attrNameLst>
                                          <p:attrName>style.visibility</p:attrName>
                                        </p:attrNameLst>
                                      </p:cBhvr>
                                      <p:to>
                                        <p:strVal val="visible"/>
                                      </p:to>
                                    </p:set>
                                    <p:animEffect filter="fade" transition="in">
                                      <p:cBhvr>
                                        <p:cTn dur="1000"/>
                                        <p:tgtEl>
                                          <p:spTgt spid="4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xEl>
                                              <p:pRg end="2" st="2"/>
                                            </p:txEl>
                                          </p:spTgt>
                                        </p:tgtEl>
                                        <p:attrNameLst>
                                          <p:attrName>style.visibility</p:attrName>
                                        </p:attrNameLst>
                                      </p:cBhvr>
                                      <p:to>
                                        <p:strVal val="visible"/>
                                      </p:to>
                                    </p:set>
                                    <p:animEffect filter="fade" transition="in">
                                      <p:cBhvr>
                                        <p:cTn dur="1000"/>
                                        <p:tgtEl>
                                          <p:spTgt spid="46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8"/>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Listes, chaînes de caractères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68" name="Google Shape;468;p48"/>
          <p:cNvSpPr txBox="1"/>
          <p:nvPr/>
        </p:nvSpPr>
        <p:spPr>
          <a:xfrm>
            <a:off x="-100" y="1668775"/>
            <a:ext cx="9144000" cy="3138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Quelques autres fonctions permettent de manipuler les listes infinies : cycle répète une liste une infinité de fois, repeat répète seulement un élément. La fonction replicate fait la même chose que repeat, sauf qu'elle prend un argument qui indique combien de fois l'élément doit être répété.</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469" name="Google Shape;469;p48"/>
          <p:cNvSpPr txBox="1"/>
          <p:nvPr/>
        </p:nvSpPr>
        <p:spPr>
          <a:xfrm>
            <a:off x="1449800" y="491825"/>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Des listes infinies</a:t>
            </a:r>
            <a:endParaRPr b="0" i="0" sz="2400" u="none" cap="none" strike="noStrike">
              <a:solidFill>
                <a:schemeClr val="dk1"/>
              </a:solidFill>
              <a:latin typeface="Montserrat"/>
              <a:ea typeface="Montserrat"/>
              <a:cs typeface="Montserrat"/>
              <a:sym typeface="Montserrat"/>
            </a:endParaRPr>
          </a:p>
        </p:txBody>
      </p:sp>
      <p:pic>
        <p:nvPicPr>
          <p:cNvPr id="470" name="Google Shape;470;p48"/>
          <p:cNvPicPr preferRelativeResize="0"/>
          <p:nvPr/>
        </p:nvPicPr>
        <p:blipFill>
          <a:blip r:embed="rId3">
            <a:alphaModFix/>
          </a:blip>
          <a:stretch>
            <a:fillRect/>
          </a:stretch>
        </p:blipFill>
        <p:spPr>
          <a:xfrm>
            <a:off x="2938450" y="3487479"/>
            <a:ext cx="4333825" cy="140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xEl>
                                              <p:pRg end="0" st="0"/>
                                            </p:txEl>
                                          </p:spTgt>
                                        </p:tgtEl>
                                        <p:attrNameLst>
                                          <p:attrName>style.visibility</p:attrName>
                                        </p:attrNameLst>
                                      </p:cBhvr>
                                      <p:to>
                                        <p:strVal val="visible"/>
                                      </p:to>
                                    </p:set>
                                    <p:animEffect filter="fade" transition="in">
                                      <p:cBhvr>
                                        <p:cTn dur="1000"/>
                                        <p:tgtEl>
                                          <p:spTgt spid="4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xEl>
                                              <p:pRg end="1" st="1"/>
                                            </p:txEl>
                                          </p:spTgt>
                                        </p:tgtEl>
                                        <p:attrNameLst>
                                          <p:attrName>style.visibility</p:attrName>
                                        </p:attrNameLst>
                                      </p:cBhvr>
                                      <p:to>
                                        <p:strVal val="visible"/>
                                      </p:to>
                                    </p:set>
                                    <p:animEffect filter="fade" transition="in">
                                      <p:cBhvr>
                                        <p:cTn dur="1000"/>
                                        <p:tgtEl>
                                          <p:spTgt spid="4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xEl>
                                              <p:pRg end="2" st="2"/>
                                            </p:txEl>
                                          </p:spTgt>
                                        </p:tgtEl>
                                        <p:attrNameLst>
                                          <p:attrName>style.visibility</p:attrName>
                                        </p:attrNameLst>
                                      </p:cBhvr>
                                      <p:to>
                                        <p:strVal val="visible"/>
                                      </p:to>
                                    </p:set>
                                    <p:animEffect filter="fade" transition="in">
                                      <p:cBhvr>
                                        <p:cTn dur="1000"/>
                                        <p:tgtEl>
                                          <p:spTgt spid="4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xEl>
                                              <p:pRg end="3" st="3"/>
                                            </p:txEl>
                                          </p:spTgt>
                                        </p:tgtEl>
                                        <p:attrNameLst>
                                          <p:attrName>style.visibility</p:attrName>
                                        </p:attrNameLst>
                                      </p:cBhvr>
                                      <p:to>
                                        <p:strVal val="visible"/>
                                      </p:to>
                                    </p:set>
                                    <p:animEffect filter="fade" transition="in">
                                      <p:cBhvr>
                                        <p:cTn dur="1000"/>
                                        <p:tgtEl>
                                          <p:spTgt spid="46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9"/>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Listes, chaînes de caractères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76" name="Google Shape;476;p49"/>
          <p:cNvSpPr txBox="1"/>
          <p:nvPr/>
        </p:nvSpPr>
        <p:spPr>
          <a:xfrm>
            <a:off x="-100" y="2125975"/>
            <a:ext cx="9144000" cy="3169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On note une chaîne de caractères entre guillemets doubles. Par exemple, "Hello World"</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En réalité, les chaînes de caractères sont juste des listes de caractères. Un caractère se note entre apostrophes, par exemple 'a' .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Cela veut dire que l'on peut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utiliser toutes les opérations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disponibles sur les listes sur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des chaînes de caractères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477" name="Google Shape;477;p49"/>
          <p:cNvSpPr txBox="1"/>
          <p:nvPr/>
        </p:nvSpPr>
        <p:spPr>
          <a:xfrm>
            <a:off x="1449800" y="491825"/>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Chaîne de caractères = Liste</a:t>
            </a:r>
            <a:endParaRPr b="0" i="0" sz="2400" u="none" cap="none" strike="noStrike">
              <a:solidFill>
                <a:schemeClr val="dk1"/>
              </a:solidFill>
              <a:latin typeface="Montserrat"/>
              <a:ea typeface="Montserrat"/>
              <a:cs typeface="Montserrat"/>
              <a:sym typeface="Montserrat"/>
            </a:endParaRPr>
          </a:p>
        </p:txBody>
      </p:sp>
      <p:pic>
        <p:nvPicPr>
          <p:cNvPr id="478" name="Google Shape;478;p49"/>
          <p:cNvPicPr preferRelativeResize="0"/>
          <p:nvPr/>
        </p:nvPicPr>
        <p:blipFill>
          <a:blip r:embed="rId3">
            <a:alphaModFix/>
          </a:blip>
          <a:stretch>
            <a:fillRect/>
          </a:stretch>
        </p:blipFill>
        <p:spPr>
          <a:xfrm>
            <a:off x="4885799" y="2937950"/>
            <a:ext cx="3999725" cy="2139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0" st="0"/>
                                            </p:txEl>
                                          </p:spTgt>
                                        </p:tgtEl>
                                        <p:attrNameLst>
                                          <p:attrName>style.visibility</p:attrName>
                                        </p:attrNameLst>
                                      </p:cBhvr>
                                      <p:to>
                                        <p:strVal val="visible"/>
                                      </p:to>
                                    </p:set>
                                    <p:animEffect filter="fade" transition="in">
                                      <p:cBhvr>
                                        <p:cTn dur="1000"/>
                                        <p:tgtEl>
                                          <p:spTgt spid="4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1" st="1"/>
                                            </p:txEl>
                                          </p:spTgt>
                                        </p:tgtEl>
                                        <p:attrNameLst>
                                          <p:attrName>style.visibility</p:attrName>
                                        </p:attrNameLst>
                                      </p:cBhvr>
                                      <p:to>
                                        <p:strVal val="visible"/>
                                      </p:to>
                                    </p:set>
                                    <p:animEffect filter="fade" transition="in">
                                      <p:cBhvr>
                                        <p:cTn dur="1000"/>
                                        <p:tgtEl>
                                          <p:spTgt spid="4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2" st="2"/>
                                            </p:txEl>
                                          </p:spTgt>
                                        </p:tgtEl>
                                        <p:attrNameLst>
                                          <p:attrName>style.visibility</p:attrName>
                                        </p:attrNameLst>
                                      </p:cBhvr>
                                      <p:to>
                                        <p:strVal val="visible"/>
                                      </p:to>
                                    </p:set>
                                    <p:animEffect filter="fade" transition="in">
                                      <p:cBhvr>
                                        <p:cTn dur="1000"/>
                                        <p:tgtEl>
                                          <p:spTgt spid="4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3" st="3"/>
                                            </p:txEl>
                                          </p:spTgt>
                                        </p:tgtEl>
                                        <p:attrNameLst>
                                          <p:attrName>style.visibility</p:attrName>
                                        </p:attrNameLst>
                                      </p:cBhvr>
                                      <p:to>
                                        <p:strVal val="visible"/>
                                      </p:to>
                                    </p:set>
                                    <p:animEffect filter="fade" transition="in">
                                      <p:cBhvr>
                                        <p:cTn dur="1000"/>
                                        <p:tgtEl>
                                          <p:spTgt spid="4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4" st="4"/>
                                            </p:txEl>
                                          </p:spTgt>
                                        </p:tgtEl>
                                        <p:attrNameLst>
                                          <p:attrName>style.visibility</p:attrName>
                                        </p:attrNameLst>
                                      </p:cBhvr>
                                      <p:to>
                                        <p:strVal val="visible"/>
                                      </p:to>
                                    </p:set>
                                    <p:animEffect filter="fade" transition="in">
                                      <p:cBhvr>
                                        <p:cTn dur="1000"/>
                                        <p:tgtEl>
                                          <p:spTgt spid="4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5" st="5"/>
                                            </p:txEl>
                                          </p:spTgt>
                                        </p:tgtEl>
                                        <p:attrNameLst>
                                          <p:attrName>style.visibility</p:attrName>
                                        </p:attrNameLst>
                                      </p:cBhvr>
                                      <p:to>
                                        <p:strVal val="visible"/>
                                      </p:to>
                                    </p:set>
                                    <p:animEffect filter="fade" transition="in">
                                      <p:cBhvr>
                                        <p:cTn dur="1000"/>
                                        <p:tgtEl>
                                          <p:spTgt spid="4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6" st="6"/>
                                            </p:txEl>
                                          </p:spTgt>
                                        </p:tgtEl>
                                        <p:attrNameLst>
                                          <p:attrName>style.visibility</p:attrName>
                                        </p:attrNameLst>
                                      </p:cBhvr>
                                      <p:to>
                                        <p:strVal val="visible"/>
                                      </p:to>
                                    </p:set>
                                    <p:animEffect filter="fade" transition="in">
                                      <p:cBhvr>
                                        <p:cTn dur="1000"/>
                                        <p:tgtEl>
                                          <p:spTgt spid="47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7" st="7"/>
                                            </p:txEl>
                                          </p:spTgt>
                                        </p:tgtEl>
                                        <p:attrNameLst>
                                          <p:attrName>style.visibility</p:attrName>
                                        </p:attrNameLst>
                                      </p:cBhvr>
                                      <p:to>
                                        <p:strVal val="visible"/>
                                      </p:to>
                                    </p:set>
                                    <p:animEffect filter="fade" transition="in">
                                      <p:cBhvr>
                                        <p:cTn dur="1000"/>
                                        <p:tgtEl>
                                          <p:spTgt spid="47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8" st="8"/>
                                            </p:txEl>
                                          </p:spTgt>
                                        </p:tgtEl>
                                        <p:attrNameLst>
                                          <p:attrName>style.visibility</p:attrName>
                                        </p:attrNameLst>
                                      </p:cBhvr>
                                      <p:to>
                                        <p:strVal val="visible"/>
                                      </p:to>
                                    </p:set>
                                    <p:animEffect filter="fade" transition="in">
                                      <p:cBhvr>
                                        <p:cTn dur="1000"/>
                                        <p:tgtEl>
                                          <p:spTgt spid="47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0"/>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Listes, chaînes de caractères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84" name="Google Shape;484;p50"/>
          <p:cNvSpPr txBox="1"/>
          <p:nvPr/>
        </p:nvSpPr>
        <p:spPr>
          <a:xfrm>
            <a:off x="-100" y="2125975"/>
            <a:ext cx="9144000" cy="3169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On peut aussi noter des suites de caractères de la même façon que des suites de nombres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485" name="Google Shape;485;p50"/>
          <p:cNvSpPr txBox="1"/>
          <p:nvPr/>
        </p:nvSpPr>
        <p:spPr>
          <a:xfrm>
            <a:off x="1449800" y="491825"/>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Chaîne de caractères = Liste</a:t>
            </a:r>
            <a:endParaRPr b="0" i="0" sz="2400" u="none" cap="none" strike="noStrike">
              <a:solidFill>
                <a:schemeClr val="dk1"/>
              </a:solidFill>
              <a:latin typeface="Montserrat"/>
              <a:ea typeface="Montserrat"/>
              <a:cs typeface="Montserrat"/>
              <a:sym typeface="Montserrat"/>
            </a:endParaRPr>
          </a:p>
        </p:txBody>
      </p:sp>
      <p:pic>
        <p:nvPicPr>
          <p:cNvPr id="486" name="Google Shape;486;p50"/>
          <p:cNvPicPr preferRelativeResize="0"/>
          <p:nvPr/>
        </p:nvPicPr>
        <p:blipFill>
          <a:blip r:embed="rId3">
            <a:alphaModFix/>
          </a:blip>
          <a:stretch>
            <a:fillRect/>
          </a:stretch>
        </p:blipFill>
        <p:spPr>
          <a:xfrm>
            <a:off x="3425550" y="3006350"/>
            <a:ext cx="3184550" cy="155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xEl>
                                              <p:pRg end="0" st="0"/>
                                            </p:txEl>
                                          </p:spTgt>
                                        </p:tgtEl>
                                        <p:attrNameLst>
                                          <p:attrName>style.visibility</p:attrName>
                                        </p:attrNameLst>
                                      </p:cBhvr>
                                      <p:to>
                                        <p:strVal val="visible"/>
                                      </p:to>
                                    </p:set>
                                    <p:animEffect filter="fade" transition="in">
                                      <p:cBhvr>
                                        <p:cTn dur="1000"/>
                                        <p:tgtEl>
                                          <p:spTgt spid="4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xEl>
                                              <p:pRg end="1" st="1"/>
                                            </p:txEl>
                                          </p:spTgt>
                                        </p:tgtEl>
                                        <p:attrNameLst>
                                          <p:attrName>style.visibility</p:attrName>
                                        </p:attrNameLst>
                                      </p:cBhvr>
                                      <p:to>
                                        <p:strVal val="visible"/>
                                      </p:to>
                                    </p:set>
                                    <p:animEffect filter="fade" transition="in">
                                      <p:cBhvr>
                                        <p:cTn dur="1000"/>
                                        <p:tgtEl>
                                          <p:spTgt spid="4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xEl>
                                              <p:pRg end="2" st="2"/>
                                            </p:txEl>
                                          </p:spTgt>
                                        </p:tgtEl>
                                        <p:attrNameLst>
                                          <p:attrName>style.visibility</p:attrName>
                                        </p:attrNameLst>
                                      </p:cBhvr>
                                      <p:to>
                                        <p:strVal val="visible"/>
                                      </p:to>
                                    </p:set>
                                    <p:animEffect filter="fade" transition="in">
                                      <p:cBhvr>
                                        <p:cTn dur="1000"/>
                                        <p:tgtEl>
                                          <p:spTgt spid="4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xEl>
                                              <p:pRg end="3" st="3"/>
                                            </p:txEl>
                                          </p:spTgt>
                                        </p:tgtEl>
                                        <p:attrNameLst>
                                          <p:attrName>style.visibility</p:attrName>
                                        </p:attrNameLst>
                                      </p:cBhvr>
                                      <p:to>
                                        <p:strVal val="visible"/>
                                      </p:to>
                                    </p:set>
                                    <p:animEffect filter="fade" transition="in">
                                      <p:cBhvr>
                                        <p:cTn dur="1000"/>
                                        <p:tgtEl>
                                          <p:spTgt spid="4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xEl>
                                              <p:pRg end="4" st="4"/>
                                            </p:txEl>
                                          </p:spTgt>
                                        </p:tgtEl>
                                        <p:attrNameLst>
                                          <p:attrName>style.visibility</p:attrName>
                                        </p:attrNameLst>
                                      </p:cBhvr>
                                      <p:to>
                                        <p:strVal val="visible"/>
                                      </p:to>
                                    </p:set>
                                    <p:animEffect filter="fade" transition="in">
                                      <p:cBhvr>
                                        <p:cTn dur="1000"/>
                                        <p:tgtEl>
                                          <p:spTgt spid="48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xEl>
                                              <p:pRg end="5" st="5"/>
                                            </p:txEl>
                                          </p:spTgt>
                                        </p:tgtEl>
                                        <p:attrNameLst>
                                          <p:attrName>style.visibility</p:attrName>
                                        </p:attrNameLst>
                                      </p:cBhvr>
                                      <p:to>
                                        <p:strVal val="visible"/>
                                      </p:to>
                                    </p:set>
                                    <p:animEffect filter="fade" transition="in">
                                      <p:cBhvr>
                                        <p:cTn dur="1000"/>
                                        <p:tgtEl>
                                          <p:spTgt spid="48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xEl>
                                              <p:pRg end="6" st="6"/>
                                            </p:txEl>
                                          </p:spTgt>
                                        </p:tgtEl>
                                        <p:attrNameLst>
                                          <p:attrName>style.visibility</p:attrName>
                                        </p:attrNameLst>
                                      </p:cBhvr>
                                      <p:to>
                                        <p:strVal val="visible"/>
                                      </p:to>
                                    </p:set>
                                    <p:animEffect filter="fade" transition="in">
                                      <p:cBhvr>
                                        <p:cTn dur="1000"/>
                                        <p:tgtEl>
                                          <p:spTgt spid="48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xEl>
                                              <p:pRg end="7" st="7"/>
                                            </p:txEl>
                                          </p:spTgt>
                                        </p:tgtEl>
                                        <p:attrNameLst>
                                          <p:attrName>style.visibility</p:attrName>
                                        </p:attrNameLst>
                                      </p:cBhvr>
                                      <p:to>
                                        <p:strVal val="visible"/>
                                      </p:to>
                                    </p:set>
                                    <p:animEffect filter="fade" transition="in">
                                      <p:cBhvr>
                                        <p:cTn dur="1000"/>
                                        <p:tgtEl>
                                          <p:spTgt spid="48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0"/>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a:t>
            </a:r>
            <a:r>
              <a:rPr lang="fr">
                <a:solidFill>
                  <a:srgbClr val="FF9900"/>
                </a:solidFill>
              </a:rPr>
              <a:t>a console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50" name="Google Shape;250;p20"/>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Les priorités normales des opérations mathématiques sont respectées.</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Les nombres à virgule se notent avec un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les nombres négatifs en mettant un - devant.</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251" name="Google Shape;251;p20"/>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Les bases.</a:t>
            </a:r>
            <a:endParaRPr b="0" i="0" sz="2400" u="none" cap="none" strike="noStrike">
              <a:solidFill>
                <a:schemeClr val="dk1"/>
              </a:solidFill>
              <a:latin typeface="Montserrat"/>
              <a:ea typeface="Montserrat"/>
              <a:cs typeface="Montserrat"/>
              <a:sym typeface="Montserrat"/>
            </a:endParaRPr>
          </a:p>
        </p:txBody>
      </p:sp>
      <p:pic>
        <p:nvPicPr>
          <p:cNvPr id="252" name="Google Shape;252;p20"/>
          <p:cNvPicPr preferRelativeResize="0"/>
          <p:nvPr/>
        </p:nvPicPr>
        <p:blipFill>
          <a:blip r:embed="rId3">
            <a:alphaModFix/>
          </a:blip>
          <a:stretch>
            <a:fillRect/>
          </a:stretch>
        </p:blipFill>
        <p:spPr>
          <a:xfrm>
            <a:off x="2696150" y="3566150"/>
            <a:ext cx="4266675" cy="63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animEffect filter="fade" transition="in">
                                      <p:cBhvr>
                                        <p:cTn dur="1000"/>
                                        <p:tgtEl>
                                          <p:spTgt spid="2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animEffect filter="fade" transition="in">
                                      <p:cBhvr>
                                        <p:cTn dur="1000"/>
                                        <p:tgtEl>
                                          <p:spTgt spid="2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2" st="2"/>
                                            </p:txEl>
                                          </p:spTgt>
                                        </p:tgtEl>
                                        <p:attrNameLst>
                                          <p:attrName>style.visibility</p:attrName>
                                        </p:attrNameLst>
                                      </p:cBhvr>
                                      <p:to>
                                        <p:strVal val="visible"/>
                                      </p:to>
                                    </p:set>
                                    <p:animEffect filter="fade" transition="in">
                                      <p:cBhvr>
                                        <p:cTn dur="1000"/>
                                        <p:tgtEl>
                                          <p:spTgt spid="2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3" st="3"/>
                                            </p:txEl>
                                          </p:spTgt>
                                        </p:tgtEl>
                                        <p:attrNameLst>
                                          <p:attrName>style.visibility</p:attrName>
                                        </p:attrNameLst>
                                      </p:cBhvr>
                                      <p:to>
                                        <p:strVal val="visible"/>
                                      </p:to>
                                    </p:set>
                                    <p:animEffect filter="fade" transition="in">
                                      <p:cBhvr>
                                        <p:cTn dur="1000"/>
                                        <p:tgtEl>
                                          <p:spTgt spid="2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4" st="4"/>
                                            </p:txEl>
                                          </p:spTgt>
                                        </p:tgtEl>
                                        <p:attrNameLst>
                                          <p:attrName>style.visibility</p:attrName>
                                        </p:attrNameLst>
                                      </p:cBhvr>
                                      <p:to>
                                        <p:strVal val="visible"/>
                                      </p:to>
                                    </p:set>
                                    <p:animEffect filter="fade" transition="in">
                                      <p:cBhvr>
                                        <p:cTn dur="1000"/>
                                        <p:tgtEl>
                                          <p:spTgt spid="2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5" st="5"/>
                                            </p:txEl>
                                          </p:spTgt>
                                        </p:tgtEl>
                                        <p:attrNameLst>
                                          <p:attrName>style.visibility</p:attrName>
                                        </p:attrNameLst>
                                      </p:cBhvr>
                                      <p:to>
                                        <p:strVal val="visible"/>
                                      </p:to>
                                    </p:set>
                                    <p:animEffect filter="fade" transition="in">
                                      <p:cBhvr>
                                        <p:cTn dur="1000"/>
                                        <p:tgtEl>
                                          <p:spTgt spid="2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6" st="6"/>
                                            </p:txEl>
                                          </p:spTgt>
                                        </p:tgtEl>
                                        <p:attrNameLst>
                                          <p:attrName>style.visibility</p:attrName>
                                        </p:attrNameLst>
                                      </p:cBhvr>
                                      <p:to>
                                        <p:strVal val="visible"/>
                                      </p:to>
                                    </p:set>
                                    <p:animEffect filter="fade" transition="in">
                                      <p:cBhvr>
                                        <p:cTn dur="1000"/>
                                        <p:tgtEl>
                                          <p:spTgt spid="25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1"/>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La console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58" name="Google Shape;258;p21"/>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Les priorités normales des opérations mathématiques sont respectées.</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Les nombres à virgule se notent avec un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les nombres négatifs en mettant un - devant.</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259" name="Google Shape;259;p21"/>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Les bases.</a:t>
            </a:r>
            <a:endParaRPr b="0" i="0" sz="2400" u="none" cap="none" strike="noStrike">
              <a:solidFill>
                <a:schemeClr val="dk1"/>
              </a:solidFill>
              <a:latin typeface="Montserrat"/>
              <a:ea typeface="Montserrat"/>
              <a:cs typeface="Montserrat"/>
              <a:sym typeface="Montserrat"/>
            </a:endParaRPr>
          </a:p>
        </p:txBody>
      </p:sp>
      <p:pic>
        <p:nvPicPr>
          <p:cNvPr id="260" name="Google Shape;260;p21"/>
          <p:cNvPicPr preferRelativeResize="0"/>
          <p:nvPr/>
        </p:nvPicPr>
        <p:blipFill>
          <a:blip r:embed="rId3">
            <a:alphaModFix/>
          </a:blip>
          <a:stretch>
            <a:fillRect/>
          </a:stretch>
        </p:blipFill>
        <p:spPr>
          <a:xfrm>
            <a:off x="2696150" y="3566150"/>
            <a:ext cx="4266675" cy="63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0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10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1000"/>
                                        <p:tgtEl>
                                          <p:spTgt spid="2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animEffect filter="fade" transition="in">
                                      <p:cBhvr>
                                        <p:cTn dur="1000"/>
                                        <p:tgtEl>
                                          <p:spTgt spid="2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6" st="6"/>
                                            </p:txEl>
                                          </p:spTgt>
                                        </p:tgtEl>
                                        <p:attrNameLst>
                                          <p:attrName>style.visibility</p:attrName>
                                        </p:attrNameLst>
                                      </p:cBhvr>
                                      <p:to>
                                        <p:strVal val="visible"/>
                                      </p:to>
                                    </p:set>
                                    <p:animEffect filter="fade" transition="in">
                                      <p:cBhvr>
                                        <p:cTn dur="1000"/>
                                        <p:tgtEl>
                                          <p:spTgt spid="25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2"/>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La console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66" name="Google Shape;266;p22"/>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On peut aussi mettre des parenthèses</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Une fonctionnalité intéressante : Haskell supporte les entiers aussi grands que l'on veut. On peut donc écrire quelque chose comme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267" name="Google Shape;267;p22"/>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Les </a:t>
            </a:r>
            <a:r>
              <a:rPr lang="fr" sz="2400">
                <a:solidFill>
                  <a:schemeClr val="dk1"/>
                </a:solidFill>
                <a:latin typeface="Montserrat"/>
                <a:ea typeface="Montserrat"/>
                <a:cs typeface="Montserrat"/>
                <a:sym typeface="Montserrat"/>
              </a:rPr>
              <a:t>bases.</a:t>
            </a:r>
            <a:endParaRPr b="0" i="0" sz="2400" u="none" cap="none" strike="noStrike">
              <a:solidFill>
                <a:schemeClr val="dk1"/>
              </a:solidFill>
              <a:latin typeface="Montserrat"/>
              <a:ea typeface="Montserrat"/>
              <a:cs typeface="Montserrat"/>
              <a:sym typeface="Montserrat"/>
            </a:endParaRPr>
          </a:p>
        </p:txBody>
      </p:sp>
      <p:pic>
        <p:nvPicPr>
          <p:cNvPr id="268" name="Google Shape;268;p22"/>
          <p:cNvPicPr preferRelativeResize="0"/>
          <p:nvPr/>
        </p:nvPicPr>
        <p:blipFill>
          <a:blip r:embed="rId3">
            <a:alphaModFix/>
          </a:blip>
          <a:stretch>
            <a:fillRect/>
          </a:stretch>
        </p:blipFill>
        <p:spPr>
          <a:xfrm>
            <a:off x="6460925" y="1327850"/>
            <a:ext cx="2633525" cy="391825"/>
          </a:xfrm>
          <a:prstGeom prst="rect">
            <a:avLst/>
          </a:prstGeom>
          <a:noFill/>
          <a:ln>
            <a:noFill/>
          </a:ln>
        </p:spPr>
      </p:pic>
      <p:pic>
        <p:nvPicPr>
          <p:cNvPr id="269" name="Google Shape;269;p22"/>
          <p:cNvPicPr preferRelativeResize="0"/>
          <p:nvPr/>
        </p:nvPicPr>
        <p:blipFill>
          <a:blip r:embed="rId4">
            <a:alphaModFix/>
          </a:blip>
          <a:stretch>
            <a:fillRect/>
          </a:stretch>
        </p:blipFill>
        <p:spPr>
          <a:xfrm>
            <a:off x="2105100" y="2940575"/>
            <a:ext cx="7038900" cy="22029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animEffect filter="fade" transition="in">
                                      <p:cBhvr>
                                        <p:cTn dur="1000"/>
                                        <p:tgtEl>
                                          <p:spTgt spid="2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animEffect filter="fade" transition="in">
                                      <p:cBhvr>
                                        <p:cTn dur="1000"/>
                                        <p:tgtEl>
                                          <p:spTgt spid="2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animEffect filter="fade" transition="in">
                                      <p:cBhvr>
                                        <p:cTn dur="1000"/>
                                        <p:tgtEl>
                                          <p:spTgt spid="2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3" st="3"/>
                                            </p:txEl>
                                          </p:spTgt>
                                        </p:tgtEl>
                                        <p:attrNameLst>
                                          <p:attrName>style.visibility</p:attrName>
                                        </p:attrNameLst>
                                      </p:cBhvr>
                                      <p:to>
                                        <p:strVal val="visible"/>
                                      </p:to>
                                    </p:set>
                                    <p:animEffect filter="fade" transition="in">
                                      <p:cBhvr>
                                        <p:cTn dur="1000"/>
                                        <p:tgtEl>
                                          <p:spTgt spid="2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4" st="4"/>
                                            </p:txEl>
                                          </p:spTgt>
                                        </p:tgtEl>
                                        <p:attrNameLst>
                                          <p:attrName>style.visibility</p:attrName>
                                        </p:attrNameLst>
                                      </p:cBhvr>
                                      <p:to>
                                        <p:strVal val="visible"/>
                                      </p:to>
                                    </p:set>
                                    <p:animEffect filter="fade" transition="in">
                                      <p:cBhvr>
                                        <p:cTn dur="1000"/>
                                        <p:tgtEl>
                                          <p:spTgt spid="2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5" st="5"/>
                                            </p:txEl>
                                          </p:spTgt>
                                        </p:tgtEl>
                                        <p:attrNameLst>
                                          <p:attrName>style.visibility</p:attrName>
                                        </p:attrNameLst>
                                      </p:cBhvr>
                                      <p:to>
                                        <p:strVal val="visible"/>
                                      </p:to>
                                    </p:set>
                                    <p:animEffect filter="fade" transition="in">
                                      <p:cBhvr>
                                        <p:cTn dur="1000"/>
                                        <p:tgtEl>
                                          <p:spTgt spid="2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6" st="6"/>
                                            </p:txEl>
                                          </p:spTgt>
                                        </p:tgtEl>
                                        <p:attrNameLst>
                                          <p:attrName>style.visibility</p:attrName>
                                        </p:attrNameLst>
                                      </p:cBhvr>
                                      <p:to>
                                        <p:strVal val="visible"/>
                                      </p:to>
                                    </p:set>
                                    <p:animEffect filter="fade" transition="in">
                                      <p:cBhvr>
                                        <p:cTn dur="1000"/>
                                        <p:tgtEl>
                                          <p:spTgt spid="26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7" st="7"/>
                                            </p:txEl>
                                          </p:spTgt>
                                        </p:tgtEl>
                                        <p:attrNameLst>
                                          <p:attrName>style.visibility</p:attrName>
                                        </p:attrNameLst>
                                      </p:cBhvr>
                                      <p:to>
                                        <p:strVal val="visible"/>
                                      </p:to>
                                    </p:set>
                                    <p:animEffect filter="fade" transition="in">
                                      <p:cBhvr>
                                        <p:cTn dur="1000"/>
                                        <p:tgtEl>
                                          <p:spTgt spid="26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3"/>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La console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75" name="Google Shape;275;p23"/>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381000" lvl="0" marL="457200" marR="0" rtl="0" algn="l">
              <a:lnSpc>
                <a:spcPct val="115000"/>
              </a:lnSpc>
              <a:spcBef>
                <a:spcPts val="0"/>
              </a:spcBef>
              <a:spcAft>
                <a:spcPts val="0"/>
              </a:spcAft>
              <a:buClr>
                <a:schemeClr val="lt1"/>
              </a:buClr>
              <a:buSzPts val="2400"/>
              <a:buFont typeface="Montserrat"/>
              <a:buChar char="-"/>
            </a:pPr>
            <a:r>
              <a:rPr lang="fr" sz="2400">
                <a:solidFill>
                  <a:schemeClr val="lt1"/>
                </a:solidFill>
                <a:latin typeface="Montserrat"/>
                <a:ea typeface="Montserrat"/>
                <a:cs typeface="Montserrat"/>
                <a:sym typeface="Montserrat"/>
              </a:rPr>
              <a:t>Dans ghci, on les déclare comme ceci : </a:t>
            </a:r>
            <a:r>
              <a:rPr i="1" lang="fr" sz="2400">
                <a:solidFill>
                  <a:schemeClr val="lt1"/>
                </a:solidFill>
                <a:latin typeface="Montserrat"/>
                <a:ea typeface="Montserrat"/>
                <a:cs typeface="Montserrat"/>
                <a:sym typeface="Montserrat"/>
              </a:rPr>
              <a:t>let nom = valeur </a:t>
            </a:r>
            <a:r>
              <a:rPr lang="fr" sz="2400">
                <a:solidFill>
                  <a:schemeClr val="lt1"/>
                </a:solidFill>
                <a:latin typeface="Montserrat"/>
                <a:ea typeface="Montserrat"/>
                <a:cs typeface="Montserrat"/>
                <a:sym typeface="Montserrat"/>
              </a:rPr>
              <a:t>. Ensuite, pour l'utiliser, il suffit d'écrire son nom, et il sera remplacé par sa valeur.</a:t>
            </a:r>
            <a:endParaRPr sz="2400">
              <a:solidFill>
                <a:schemeClr val="lt1"/>
              </a:solidFill>
              <a:latin typeface="Montserrat"/>
              <a:ea typeface="Montserrat"/>
              <a:cs typeface="Montserrat"/>
              <a:sym typeface="Montserrat"/>
            </a:endParaRPr>
          </a:p>
          <a:p>
            <a:pPr indent="-381000" lvl="0" marL="457200" marR="0" rtl="0" algn="l">
              <a:lnSpc>
                <a:spcPct val="115000"/>
              </a:lnSpc>
              <a:spcBef>
                <a:spcPts val="0"/>
              </a:spcBef>
              <a:spcAft>
                <a:spcPts val="0"/>
              </a:spcAft>
              <a:buClr>
                <a:schemeClr val="lt1"/>
              </a:buClr>
              <a:buSzPts val="2400"/>
              <a:buFont typeface="Montserrat"/>
              <a:buChar char="-"/>
            </a:pPr>
            <a:r>
              <a:rPr lang="fr" sz="2400">
                <a:solidFill>
                  <a:schemeClr val="lt1"/>
                </a:solidFill>
                <a:latin typeface="Montserrat"/>
                <a:ea typeface="Montserrat"/>
                <a:cs typeface="Montserrat"/>
                <a:sym typeface="Montserrat"/>
              </a:rPr>
              <a:t>Nous venons d’en voir une : </a:t>
            </a:r>
            <a:r>
              <a:rPr i="1" lang="fr" sz="2400">
                <a:solidFill>
                  <a:schemeClr val="lt1"/>
                </a:solidFill>
                <a:latin typeface="Montserrat"/>
                <a:ea typeface="Montserrat"/>
                <a:cs typeface="Montserrat"/>
                <a:sym typeface="Montserrat"/>
              </a:rPr>
              <a:t>PI</a:t>
            </a:r>
            <a:endParaRPr sz="2400">
              <a:solidFill>
                <a:schemeClr val="lt1"/>
              </a:solidFill>
              <a:latin typeface="Montserrat"/>
              <a:ea typeface="Montserrat"/>
              <a:cs typeface="Montserrat"/>
              <a:sym typeface="Montserrat"/>
            </a:endParaRPr>
          </a:p>
          <a:p>
            <a:pPr indent="-381000" lvl="0" marL="457200" marR="0" rtl="0" algn="l">
              <a:lnSpc>
                <a:spcPct val="115000"/>
              </a:lnSpc>
              <a:spcBef>
                <a:spcPts val="0"/>
              </a:spcBef>
              <a:spcAft>
                <a:spcPts val="0"/>
              </a:spcAft>
              <a:buClr>
                <a:schemeClr val="lt1"/>
              </a:buClr>
              <a:buSzPts val="2400"/>
              <a:buFont typeface="Montserrat"/>
              <a:buChar char="-"/>
            </a:pPr>
            <a:r>
              <a:rPr lang="fr" sz="2400">
                <a:solidFill>
                  <a:schemeClr val="lt1"/>
                </a:solidFill>
                <a:latin typeface="Montserrat"/>
                <a:ea typeface="Montserrat"/>
                <a:cs typeface="Montserrat"/>
                <a:sym typeface="Montserrat"/>
              </a:rPr>
              <a:t>L’idée de la variable est d’éviter la répétition, en stockant des calculs intermédiaires par exemple. </a:t>
            </a:r>
            <a:endParaRPr sz="2400">
              <a:solidFill>
                <a:schemeClr val="lt1"/>
              </a:solidFill>
              <a:latin typeface="Montserrat"/>
              <a:ea typeface="Montserrat"/>
              <a:cs typeface="Montserrat"/>
              <a:sym typeface="Montserrat"/>
            </a:endParaRPr>
          </a:p>
          <a:p>
            <a:pPr indent="0" lvl="0" marL="9144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276" name="Google Shape;276;p23"/>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Les variables.</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10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Effect filter="fade" transition="in">
                                      <p:cBhvr>
                                        <p:cTn dur="1000"/>
                                        <p:tgtEl>
                                          <p:spTgt spid="2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animEffect filter="fade" transition="in">
                                      <p:cBhvr>
                                        <p:cTn dur="1000"/>
                                        <p:tgtEl>
                                          <p:spTgt spid="2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animEffect filter="fade" transition="in">
                                      <p:cBhvr>
                                        <p:cTn dur="1000"/>
                                        <p:tgtEl>
                                          <p:spTgt spid="2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animEffect filter="fade" transition="in">
                                      <p:cBhvr>
                                        <p:cTn dur="1000"/>
                                        <p:tgtEl>
                                          <p:spTgt spid="2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5" st="5"/>
                                            </p:txEl>
                                          </p:spTgt>
                                        </p:tgtEl>
                                        <p:attrNameLst>
                                          <p:attrName>style.visibility</p:attrName>
                                        </p:attrNameLst>
                                      </p:cBhvr>
                                      <p:to>
                                        <p:strVal val="visible"/>
                                      </p:to>
                                    </p:set>
                                    <p:animEffect filter="fade" transition="in">
                                      <p:cBhvr>
                                        <p:cTn dur="1000"/>
                                        <p:tgtEl>
                                          <p:spTgt spid="2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6" st="6"/>
                                            </p:txEl>
                                          </p:spTgt>
                                        </p:tgtEl>
                                        <p:attrNameLst>
                                          <p:attrName>style.visibility</p:attrName>
                                        </p:attrNameLst>
                                      </p:cBhvr>
                                      <p:to>
                                        <p:strVal val="visible"/>
                                      </p:to>
                                    </p:set>
                                    <p:animEffect filter="fade" transition="in">
                                      <p:cBhvr>
                                        <p:cTn dur="1000"/>
                                        <p:tgtEl>
                                          <p:spTgt spid="27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4"/>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La console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82" name="Google Shape;282;p24"/>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9144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9144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En regardant cette ligne,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on se rend compte que 2*pi est calculé deux fois. Évidemment, ce n'est pas un calcul très long. Mais si on faisait la même chose avec un calcul qui prend 2 heures, vous seriez contents de ne pas devoir attendre 2 heures de trop.</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Ce code donne le même résultat, mais évite les calculs superflus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283" name="Google Shape;283;p24"/>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Les variables.</a:t>
            </a:r>
            <a:endParaRPr b="0" i="0" sz="2400" u="none" cap="none" strike="noStrike">
              <a:solidFill>
                <a:schemeClr val="dk1"/>
              </a:solidFill>
              <a:latin typeface="Montserrat"/>
              <a:ea typeface="Montserrat"/>
              <a:cs typeface="Montserrat"/>
              <a:sym typeface="Montserrat"/>
            </a:endParaRPr>
          </a:p>
        </p:txBody>
      </p:sp>
      <p:pic>
        <p:nvPicPr>
          <p:cNvPr id="284" name="Google Shape;284;p24"/>
          <p:cNvPicPr preferRelativeResize="0"/>
          <p:nvPr/>
        </p:nvPicPr>
        <p:blipFill>
          <a:blip r:embed="rId3">
            <a:alphaModFix/>
          </a:blip>
          <a:stretch>
            <a:fillRect/>
          </a:stretch>
        </p:blipFill>
        <p:spPr>
          <a:xfrm>
            <a:off x="4912150" y="1399200"/>
            <a:ext cx="2219125" cy="347575"/>
          </a:xfrm>
          <a:prstGeom prst="rect">
            <a:avLst/>
          </a:prstGeom>
          <a:noFill/>
          <a:ln>
            <a:noFill/>
          </a:ln>
        </p:spPr>
      </p:pic>
      <p:pic>
        <p:nvPicPr>
          <p:cNvPr id="285" name="Google Shape;285;p24"/>
          <p:cNvPicPr preferRelativeResize="0"/>
          <p:nvPr/>
        </p:nvPicPr>
        <p:blipFill>
          <a:blip r:embed="rId4">
            <a:alphaModFix/>
          </a:blip>
          <a:stretch>
            <a:fillRect/>
          </a:stretch>
        </p:blipFill>
        <p:spPr>
          <a:xfrm>
            <a:off x="2699988" y="4393138"/>
            <a:ext cx="2276475" cy="542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animEffect filter="fade" transition="in">
                                      <p:cBhvr>
                                        <p:cTn dur="1000"/>
                                        <p:tgtEl>
                                          <p:spTgt spid="2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animEffect filter="fade" transition="in">
                                      <p:cBhvr>
                                        <p:cTn dur="1000"/>
                                        <p:tgtEl>
                                          <p:spTgt spid="2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animEffect filter="fade" transition="in">
                                      <p:cBhvr>
                                        <p:cTn dur="1000"/>
                                        <p:tgtEl>
                                          <p:spTgt spid="2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3" st="3"/>
                                            </p:txEl>
                                          </p:spTgt>
                                        </p:tgtEl>
                                        <p:attrNameLst>
                                          <p:attrName>style.visibility</p:attrName>
                                        </p:attrNameLst>
                                      </p:cBhvr>
                                      <p:to>
                                        <p:strVal val="visible"/>
                                      </p:to>
                                    </p:set>
                                    <p:animEffect filter="fade" transition="in">
                                      <p:cBhvr>
                                        <p:cTn dur="1000"/>
                                        <p:tgtEl>
                                          <p:spTgt spid="2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4" st="4"/>
                                            </p:txEl>
                                          </p:spTgt>
                                        </p:tgtEl>
                                        <p:attrNameLst>
                                          <p:attrName>style.visibility</p:attrName>
                                        </p:attrNameLst>
                                      </p:cBhvr>
                                      <p:to>
                                        <p:strVal val="visible"/>
                                      </p:to>
                                    </p:set>
                                    <p:animEffect filter="fade" transition="in">
                                      <p:cBhvr>
                                        <p:cTn dur="1000"/>
                                        <p:tgtEl>
                                          <p:spTgt spid="2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5" st="5"/>
                                            </p:txEl>
                                          </p:spTgt>
                                        </p:tgtEl>
                                        <p:attrNameLst>
                                          <p:attrName>style.visibility</p:attrName>
                                        </p:attrNameLst>
                                      </p:cBhvr>
                                      <p:to>
                                        <p:strVal val="visible"/>
                                      </p:to>
                                    </p:set>
                                    <p:animEffect filter="fade" transition="in">
                                      <p:cBhvr>
                                        <p:cTn dur="1000"/>
                                        <p:tgtEl>
                                          <p:spTgt spid="28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6" st="6"/>
                                            </p:txEl>
                                          </p:spTgt>
                                        </p:tgtEl>
                                        <p:attrNameLst>
                                          <p:attrName>style.visibility</p:attrName>
                                        </p:attrNameLst>
                                      </p:cBhvr>
                                      <p:to>
                                        <p:strVal val="visible"/>
                                      </p:to>
                                    </p:set>
                                    <p:animEffect filter="fade" transition="in">
                                      <p:cBhvr>
                                        <p:cTn dur="1000"/>
                                        <p:tgtEl>
                                          <p:spTgt spid="28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5"/>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variables.</a:t>
            </a:r>
            <a:r>
              <a:rPr lang="fr">
                <a:solidFill>
                  <a:srgbClr val="FF9900"/>
                </a:solidFill>
              </a:rPr>
              <a:t>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91" name="Google Shape;291;p25"/>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381000" lvl="0" marL="457200" marR="0" rtl="0" algn="l">
              <a:lnSpc>
                <a:spcPct val="115000"/>
              </a:lnSpc>
              <a:spcBef>
                <a:spcPts val="0"/>
              </a:spcBef>
              <a:spcAft>
                <a:spcPts val="0"/>
              </a:spcAft>
              <a:buClr>
                <a:schemeClr val="lt1"/>
              </a:buClr>
              <a:buSzPts val="2400"/>
              <a:buFont typeface="Montserrat"/>
              <a:buChar char="-"/>
            </a:pPr>
            <a:r>
              <a:rPr lang="fr" sz="2400">
                <a:solidFill>
                  <a:schemeClr val="lt1"/>
                </a:solidFill>
                <a:latin typeface="Montserrat"/>
                <a:ea typeface="Montserrat"/>
                <a:cs typeface="Montserrat"/>
                <a:sym typeface="Montserrat"/>
              </a:rPr>
              <a:t>Dans ghci, on les déclare comme ceci : </a:t>
            </a:r>
            <a:r>
              <a:rPr i="1" lang="fr" sz="2400">
                <a:solidFill>
                  <a:schemeClr val="lt1"/>
                </a:solidFill>
                <a:latin typeface="Montserrat"/>
                <a:ea typeface="Montserrat"/>
                <a:cs typeface="Montserrat"/>
                <a:sym typeface="Montserrat"/>
              </a:rPr>
              <a:t>let nom = valeur </a:t>
            </a:r>
            <a:r>
              <a:rPr lang="fr" sz="2400">
                <a:solidFill>
                  <a:schemeClr val="lt1"/>
                </a:solidFill>
                <a:latin typeface="Montserrat"/>
                <a:ea typeface="Montserrat"/>
                <a:cs typeface="Montserrat"/>
                <a:sym typeface="Montserrat"/>
              </a:rPr>
              <a:t>. Ensuite, pour l'utiliser, il suffit d'écrire son nom, et il sera remplacé par sa valeur.</a:t>
            </a:r>
            <a:endParaRPr sz="2400">
              <a:solidFill>
                <a:schemeClr val="lt1"/>
              </a:solidFill>
              <a:latin typeface="Montserrat"/>
              <a:ea typeface="Montserrat"/>
              <a:cs typeface="Montserrat"/>
              <a:sym typeface="Montserrat"/>
            </a:endParaRPr>
          </a:p>
          <a:p>
            <a:pPr indent="-381000" lvl="0" marL="457200" marR="0" rtl="0" algn="l">
              <a:lnSpc>
                <a:spcPct val="115000"/>
              </a:lnSpc>
              <a:spcBef>
                <a:spcPts val="0"/>
              </a:spcBef>
              <a:spcAft>
                <a:spcPts val="0"/>
              </a:spcAft>
              <a:buClr>
                <a:schemeClr val="lt1"/>
              </a:buClr>
              <a:buSzPts val="2400"/>
              <a:buFont typeface="Montserrat"/>
              <a:buChar char="-"/>
            </a:pPr>
            <a:r>
              <a:rPr lang="fr" sz="2400">
                <a:solidFill>
                  <a:schemeClr val="lt1"/>
                </a:solidFill>
                <a:latin typeface="Montserrat"/>
                <a:ea typeface="Montserrat"/>
                <a:cs typeface="Montserrat"/>
                <a:sym typeface="Montserrat"/>
              </a:rPr>
              <a:t>Nous venons d’en voir une : </a:t>
            </a:r>
            <a:r>
              <a:rPr i="1" lang="fr" sz="2400">
                <a:solidFill>
                  <a:schemeClr val="lt1"/>
                </a:solidFill>
                <a:latin typeface="Montserrat"/>
                <a:ea typeface="Montserrat"/>
                <a:cs typeface="Montserrat"/>
                <a:sym typeface="Montserrat"/>
              </a:rPr>
              <a:t>PI</a:t>
            </a:r>
            <a:endParaRPr sz="2400">
              <a:solidFill>
                <a:schemeClr val="lt1"/>
              </a:solidFill>
              <a:latin typeface="Montserrat"/>
              <a:ea typeface="Montserrat"/>
              <a:cs typeface="Montserrat"/>
              <a:sym typeface="Montserrat"/>
            </a:endParaRPr>
          </a:p>
          <a:p>
            <a:pPr indent="-381000" lvl="0" marL="457200" marR="0" rtl="0" algn="l">
              <a:lnSpc>
                <a:spcPct val="115000"/>
              </a:lnSpc>
              <a:spcBef>
                <a:spcPts val="0"/>
              </a:spcBef>
              <a:spcAft>
                <a:spcPts val="0"/>
              </a:spcAft>
              <a:buClr>
                <a:schemeClr val="lt1"/>
              </a:buClr>
              <a:buSzPts val="2400"/>
              <a:buFont typeface="Montserrat"/>
              <a:buChar char="-"/>
            </a:pPr>
            <a:r>
              <a:rPr lang="fr" sz="2400">
                <a:solidFill>
                  <a:schemeClr val="lt1"/>
                </a:solidFill>
                <a:latin typeface="Montserrat"/>
                <a:ea typeface="Montserrat"/>
                <a:cs typeface="Montserrat"/>
                <a:sym typeface="Montserrat"/>
              </a:rPr>
              <a:t>L’idée de la variable est d’éviter la répétition, en stockant des calculs intermédiaires par exemple. </a:t>
            </a:r>
            <a:endParaRPr sz="2400">
              <a:solidFill>
                <a:schemeClr val="lt1"/>
              </a:solidFill>
              <a:latin typeface="Montserrat"/>
              <a:ea typeface="Montserrat"/>
              <a:cs typeface="Montserrat"/>
              <a:sym typeface="Montserrat"/>
            </a:endParaRPr>
          </a:p>
          <a:p>
            <a:pPr indent="0" lvl="0" marL="9144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292" name="Google Shape;292;p25"/>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Attention…</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animEffect filter="fade" transition="in">
                                      <p:cBhvr>
                                        <p:cTn dur="1000"/>
                                        <p:tgtEl>
                                          <p:spTgt spid="2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animEffect filter="fade" transition="in">
                                      <p:cBhvr>
                                        <p:cTn dur="1000"/>
                                        <p:tgtEl>
                                          <p:spTgt spid="2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2" st="2"/>
                                            </p:txEl>
                                          </p:spTgt>
                                        </p:tgtEl>
                                        <p:attrNameLst>
                                          <p:attrName>style.visibility</p:attrName>
                                        </p:attrNameLst>
                                      </p:cBhvr>
                                      <p:to>
                                        <p:strVal val="visible"/>
                                      </p:to>
                                    </p:set>
                                    <p:animEffect filter="fade" transition="in">
                                      <p:cBhvr>
                                        <p:cTn dur="1000"/>
                                        <p:tgtEl>
                                          <p:spTgt spid="2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3" st="3"/>
                                            </p:txEl>
                                          </p:spTgt>
                                        </p:tgtEl>
                                        <p:attrNameLst>
                                          <p:attrName>style.visibility</p:attrName>
                                        </p:attrNameLst>
                                      </p:cBhvr>
                                      <p:to>
                                        <p:strVal val="visible"/>
                                      </p:to>
                                    </p:set>
                                    <p:animEffect filter="fade" transition="in">
                                      <p:cBhvr>
                                        <p:cTn dur="1000"/>
                                        <p:tgtEl>
                                          <p:spTgt spid="2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4" st="4"/>
                                            </p:txEl>
                                          </p:spTgt>
                                        </p:tgtEl>
                                        <p:attrNameLst>
                                          <p:attrName>style.visibility</p:attrName>
                                        </p:attrNameLst>
                                      </p:cBhvr>
                                      <p:to>
                                        <p:strVal val="visible"/>
                                      </p:to>
                                    </p:set>
                                    <p:animEffect filter="fade" transition="in">
                                      <p:cBhvr>
                                        <p:cTn dur="1000"/>
                                        <p:tgtEl>
                                          <p:spTgt spid="2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5" st="5"/>
                                            </p:txEl>
                                          </p:spTgt>
                                        </p:tgtEl>
                                        <p:attrNameLst>
                                          <p:attrName>style.visibility</p:attrName>
                                        </p:attrNameLst>
                                      </p:cBhvr>
                                      <p:to>
                                        <p:strVal val="visible"/>
                                      </p:to>
                                    </p:set>
                                    <p:animEffect filter="fade" transition="in">
                                      <p:cBhvr>
                                        <p:cTn dur="1000"/>
                                        <p:tgtEl>
                                          <p:spTgt spid="2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6" st="6"/>
                                            </p:txEl>
                                          </p:spTgt>
                                        </p:tgtEl>
                                        <p:attrNameLst>
                                          <p:attrName>style.visibility</p:attrName>
                                        </p:attrNameLst>
                                      </p:cBhvr>
                                      <p:to>
                                        <p:strVal val="visible"/>
                                      </p:to>
                                    </p:set>
                                    <p:animEffect filter="fade" transition="in">
                                      <p:cBhvr>
                                        <p:cTn dur="1000"/>
                                        <p:tgtEl>
                                          <p:spTgt spid="29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n masque utube">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