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Roboto"/>
      <p:regular r:id="rId57"/>
      <p:bold r:id="rId58"/>
      <p:italic r:id="rId59"/>
      <p:boldItalic r:id="rId60"/>
    </p:embeddedFont>
    <p:embeddedFont>
      <p:font typeface="Montserrat"/>
      <p:regular r:id="rId61"/>
      <p:bold r:id="rId62"/>
      <p:italic r:id="rId63"/>
      <p:boldItalic r:id="rId64"/>
    </p:embeddedFont>
    <p:embeddedFont>
      <p:font typeface="Lato"/>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Montserrat-bold.fntdata"/><Relationship Id="rId61" Type="http://schemas.openxmlformats.org/officeDocument/2006/relationships/font" Target="fonts/Montserrat-regular.fntdata"/><Relationship Id="rId20" Type="http://schemas.openxmlformats.org/officeDocument/2006/relationships/slide" Target="slides/slide15.xml"/><Relationship Id="rId64" Type="http://schemas.openxmlformats.org/officeDocument/2006/relationships/font" Target="fonts/Montserrat-boldItalic.fntdata"/><Relationship Id="rId63" Type="http://schemas.openxmlformats.org/officeDocument/2006/relationships/font" Target="fonts/Montserrat-italic.fntdata"/><Relationship Id="rId22" Type="http://schemas.openxmlformats.org/officeDocument/2006/relationships/slide" Target="slides/slide17.xml"/><Relationship Id="rId66" Type="http://schemas.openxmlformats.org/officeDocument/2006/relationships/font" Target="fonts/Lato-bold.fntdata"/><Relationship Id="rId21" Type="http://schemas.openxmlformats.org/officeDocument/2006/relationships/slide" Target="slides/slide16.xml"/><Relationship Id="rId65" Type="http://schemas.openxmlformats.org/officeDocument/2006/relationships/font" Target="fonts/Lato-regular.fntdata"/><Relationship Id="rId24" Type="http://schemas.openxmlformats.org/officeDocument/2006/relationships/slide" Target="slides/slide19.xml"/><Relationship Id="rId68" Type="http://schemas.openxmlformats.org/officeDocument/2006/relationships/font" Target="fonts/Lato-boldItalic.fntdata"/><Relationship Id="rId23" Type="http://schemas.openxmlformats.org/officeDocument/2006/relationships/slide" Target="slides/slide18.xml"/><Relationship Id="rId67" Type="http://schemas.openxmlformats.org/officeDocument/2006/relationships/font" Target="fonts/Lato-italic.fntdata"/><Relationship Id="rId60" Type="http://schemas.openxmlformats.org/officeDocument/2006/relationships/font" Target="fonts/Robot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italic.fntdata"/><Relationship Id="rId14" Type="http://schemas.openxmlformats.org/officeDocument/2006/relationships/slide" Target="slides/slide9.xml"/><Relationship Id="rId58" Type="http://schemas.openxmlformats.org/officeDocument/2006/relationships/font" Target="fonts/Robot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98ba9c849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1098ba9c849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f324d007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10f324d007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98ba9c849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1098ba9c849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98ba9c849_0_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1098ba9c849_0_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98ba9c849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1098ba9c849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f324d007a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10f324d007a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98ba9c849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g1098ba9c849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098ba9c849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1098ba9c849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098ba9c849_0_1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1098ba9c849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98ba9c849_0_1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1098ba9c849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f459d8005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ef459d8005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98ba9c849_0_1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1098ba9c849_0_1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098ba9c849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1098ba9c849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0f324d007a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10f324d007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f324d007a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10f324d007a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098ba9c849_0_1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1098ba9c849_0_1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f324d007a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 name="Google Shape;417;g10f324d007a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0f324d007a_0_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10f324d007a_0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0f324d007a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10f324d007a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0f324d007a_0_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g10f324d007a_0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0f324d007a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10f324d007a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98ba9c849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1098ba9c849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0f324d007a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10f324d007a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10f324d007a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g10f324d007a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0f324d007a_0_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7" name="Google Shape;467;g10f324d007a_0_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0f324d007a_0_1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4" name="Google Shape;474;g10f324d007a_0_1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0f324d007a_0_1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10f324d007a_0_1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0f324d007a_0_1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8" name="Google Shape;488;g10f324d007a_0_1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f324d007a_0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5" name="Google Shape;495;g10f324d007a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10f379aff1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g10f379aff1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0f379aff1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g10f379aff1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10f379aff1a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g10f379aff1a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098ba9c849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098ba9c849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f379aff1a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3" name="Google Shape;523;g10f379aff1a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0f324d007a_0_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g10f324d007a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10f379aff1a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10f379aff1a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0f379aff1a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g10f379aff1a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0f379aff1a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10f379aff1a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0f379aff1a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8" name="Google Shape;558;g10f379aff1a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0f40fffb1d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5" name="Google Shape;565;g10f40fffb1d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0f40fffb1d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2" name="Google Shape;572;g10f40fffb1d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0f40fffb1d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9" name="Google Shape;579;g10f40fffb1d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0f40fffb1d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g10f40fffb1d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98ba9c849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g1098ba9c849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0f40fffb1d_0_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g10f40fffb1d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0f40fffb1d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g10f40fffb1d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98ba9c849_0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1098ba9c849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98ba9c849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g1098ba9c849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98ba9c849_0_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098ba9c849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98ba9c849_0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1098ba9c849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DDDDDD"/>
            </a:gs>
            <a:gs pos="100000">
              <a:srgbClr val="919191"/>
            </a:gs>
          </a:gsLst>
          <a:lin ang="5400012" scaled="0"/>
        </a:gra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1" name="Google Shape;11;p2"/>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3" name="Google Shape;13;p2"/>
          <p:cNvPicPr preferRelativeResize="0"/>
          <p:nvPr/>
        </p:nvPicPr>
        <p:blipFill rotWithShape="1">
          <a:blip r:embed="rId2">
            <a:alphaModFix/>
          </a:blip>
          <a:srcRect b="0" l="0" r="0" t="0"/>
          <a:stretch/>
        </p:blipFill>
        <p:spPr>
          <a:xfrm>
            <a:off x="746275" y="605775"/>
            <a:ext cx="2409825" cy="2447925"/>
          </a:xfrm>
          <a:prstGeom prst="rect">
            <a:avLst/>
          </a:prstGeom>
          <a:noFill/>
          <a:ln>
            <a:noFill/>
          </a:ln>
        </p:spPr>
      </p:pic>
      <p:pic>
        <p:nvPicPr>
          <p:cNvPr id="14" name="Google Shape;14;p2"/>
          <p:cNvPicPr preferRelativeResize="0"/>
          <p:nvPr/>
        </p:nvPicPr>
        <p:blipFill rotWithShape="1">
          <a:blip r:embed="rId3">
            <a:alphaModFix/>
          </a:blip>
          <a:srcRect b="0" l="0" r="0" t="0"/>
          <a:stretch/>
        </p:blipFill>
        <p:spPr>
          <a:xfrm>
            <a:off x="0" y="-37"/>
            <a:ext cx="2409825" cy="2409825"/>
          </a:xfrm>
          <a:prstGeom prst="rect">
            <a:avLst/>
          </a:prstGeom>
          <a:noFill/>
          <a:ln>
            <a:noFill/>
          </a:ln>
        </p:spPr>
      </p:pic>
      <p:pic>
        <p:nvPicPr>
          <p:cNvPr id="15" name="Google Shape;15;p2"/>
          <p:cNvPicPr preferRelativeResize="0"/>
          <p:nvPr/>
        </p:nvPicPr>
        <p:blipFill rotWithShape="1">
          <a:blip r:embed="rId4">
            <a:alphaModFix/>
          </a:blip>
          <a:srcRect b="0" l="0" r="0" t="0"/>
          <a:stretch/>
        </p:blipFill>
        <p:spPr>
          <a:xfrm>
            <a:off x="650" y="1242375"/>
            <a:ext cx="3901100" cy="3901100"/>
          </a:xfrm>
          <a:prstGeom prst="rect">
            <a:avLst/>
          </a:prstGeom>
          <a:noFill/>
          <a:ln>
            <a:noFill/>
          </a:ln>
        </p:spPr>
      </p:pic>
      <p:pic>
        <p:nvPicPr>
          <p:cNvPr id="16" name="Google Shape;16;p2"/>
          <p:cNvPicPr preferRelativeResize="0"/>
          <p:nvPr/>
        </p:nvPicPr>
        <p:blipFill rotWithShape="1">
          <a:blip r:embed="rId5">
            <a:alphaModFix/>
          </a:blip>
          <a:srcRect b="0" l="0" r="0" t="0"/>
          <a:stretch/>
        </p:blipFill>
        <p:spPr>
          <a:xfrm>
            <a:off x="7524225" y="-398950"/>
            <a:ext cx="1731450" cy="17314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rgbClr val="DDDDDD"/>
            </a:gs>
            <a:gs pos="100000">
              <a:srgbClr val="919191"/>
            </a:gs>
          </a:gsLst>
          <a:lin ang="5400012" scaled="0"/>
        </a:gradFill>
      </p:bgPr>
    </p:bg>
    <p:spTree>
      <p:nvGrpSpPr>
        <p:cNvPr id="132" name="Shape 132"/>
        <p:cNvGrpSpPr/>
        <p:nvPr/>
      </p:nvGrpSpPr>
      <p:grpSpPr>
        <a:xfrm>
          <a:off x="0" y="0"/>
          <a:ext cx="0" cy="0"/>
          <a:chOff x="0" y="0"/>
          <a:chExt cx="0" cy="0"/>
        </a:xfrm>
      </p:grpSpPr>
      <p:sp>
        <p:nvSpPr>
          <p:cNvPr id="133" name="Google Shape;133;p11"/>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1"/>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1"/>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1"/>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7" name="Google Shape;137;p11"/>
          <p:cNvGrpSpPr/>
          <p:nvPr/>
        </p:nvGrpSpPr>
        <p:grpSpPr>
          <a:xfrm>
            <a:off x="4406400" y="0"/>
            <a:ext cx="4737600" cy="5143500"/>
            <a:chOff x="4406400" y="0"/>
            <a:chExt cx="4737600" cy="5143500"/>
          </a:xfrm>
        </p:grpSpPr>
        <p:sp>
          <p:nvSpPr>
            <p:cNvPr id="138" name="Google Shape;138;p11"/>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1"/>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1"/>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1"/>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1"/>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1"/>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1"/>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1"/>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1"/>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1"/>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1"/>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1"/>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1"/>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1"/>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1"/>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1"/>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1"/>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1"/>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6" name="Google Shape;156;p11"/>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7" name="Google Shape;15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58" name="Google Shape;158;p11"/>
          <p:cNvPicPr preferRelativeResize="0"/>
          <p:nvPr/>
        </p:nvPicPr>
        <p:blipFill rotWithShape="1">
          <a:blip r:embed="rId2">
            <a:alphaModFix/>
          </a:blip>
          <a:srcRect b="0" l="0" r="0" t="0"/>
          <a:stretch/>
        </p:blipFill>
        <p:spPr>
          <a:xfrm>
            <a:off x="6905025" y="2053000"/>
            <a:ext cx="821025" cy="834007"/>
          </a:xfrm>
          <a:prstGeom prst="rect">
            <a:avLst/>
          </a:prstGeom>
          <a:noFill/>
          <a:ln>
            <a:noFill/>
          </a:ln>
        </p:spPr>
      </p:pic>
      <p:pic>
        <p:nvPicPr>
          <p:cNvPr id="159" name="Google Shape;159;p11"/>
          <p:cNvPicPr preferRelativeResize="0"/>
          <p:nvPr/>
        </p:nvPicPr>
        <p:blipFill rotWithShape="1">
          <a:blip r:embed="rId3">
            <a:alphaModFix/>
          </a:blip>
          <a:srcRect b="0" l="0" r="0" t="0"/>
          <a:stretch/>
        </p:blipFill>
        <p:spPr>
          <a:xfrm>
            <a:off x="7221875" y="3716675"/>
            <a:ext cx="821025" cy="8210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rgbClr val="DDDDDD"/>
            </a:gs>
            <a:gs pos="100000">
              <a:srgbClr val="919191"/>
            </a:gs>
          </a:gsLst>
          <a:lin ang="5400012" scaled="0"/>
        </a:gradFill>
      </p:bgPr>
    </p:bg>
    <p:spTree>
      <p:nvGrpSpPr>
        <p:cNvPr id="160" name="Shape 160"/>
        <p:cNvGrpSpPr/>
        <p:nvPr/>
      </p:nvGrpSpPr>
      <p:grpSpPr>
        <a:xfrm>
          <a:off x="0" y="0"/>
          <a:ext cx="0" cy="0"/>
          <a:chOff x="0" y="0"/>
          <a:chExt cx="0" cy="0"/>
        </a:xfrm>
      </p:grpSpPr>
      <p:sp>
        <p:nvSpPr>
          <p:cNvPr id="161" name="Google Shape;161;p12"/>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2"/>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2"/>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2"/>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2"/>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66" name="Google Shape;166;p12"/>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67" name="Google Shape;167;p12"/>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68" name="Google Shape;16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69" name="Google Shape;169;p12"/>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70" name="Google Shape;170;p12"/>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gradFill>
          <a:gsLst>
            <a:gs pos="0">
              <a:srgbClr val="DDDDDD"/>
            </a:gs>
            <a:gs pos="100000">
              <a:srgbClr val="919191"/>
            </a:gs>
          </a:gsLst>
          <a:lin ang="5400012" scaled="0"/>
        </a:gradFill>
      </p:bgPr>
    </p:bg>
    <p:spTree>
      <p:nvGrpSpPr>
        <p:cNvPr id="171" name="Shape 171"/>
        <p:cNvGrpSpPr/>
        <p:nvPr/>
      </p:nvGrpSpPr>
      <p:grpSpPr>
        <a:xfrm>
          <a:off x="0" y="0"/>
          <a:ext cx="0" cy="0"/>
          <a:chOff x="0" y="0"/>
          <a:chExt cx="0" cy="0"/>
        </a:xfrm>
      </p:grpSpPr>
      <p:sp>
        <p:nvSpPr>
          <p:cNvPr id="172" name="Google Shape;172;p13"/>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73" name="Google Shape;17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174" name="Google Shape;174;p13"/>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3"/>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3"/>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3"/>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8" name="Google Shape;178;p13"/>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79" name="Google Shape;179;p13"/>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DDDDDD"/>
            </a:gs>
            <a:gs pos="100000">
              <a:srgbClr val="919191"/>
            </a:gs>
          </a:gsLst>
          <a:lin ang="5400012" scaled="0"/>
        </a:gradFill>
      </p:bgPr>
    </p:bg>
    <p:spTree>
      <p:nvGrpSpPr>
        <p:cNvPr id="180" name="Shape 180"/>
        <p:cNvGrpSpPr/>
        <p:nvPr/>
      </p:nvGrpSpPr>
      <p:grpSpPr>
        <a:xfrm>
          <a:off x="0" y="0"/>
          <a:ext cx="0" cy="0"/>
          <a:chOff x="0" y="0"/>
          <a:chExt cx="0" cy="0"/>
        </a:xfrm>
      </p:grpSpPr>
      <p:grpSp>
        <p:nvGrpSpPr>
          <p:cNvPr id="181" name="Google Shape;181;p14"/>
          <p:cNvGrpSpPr/>
          <p:nvPr/>
        </p:nvGrpSpPr>
        <p:grpSpPr>
          <a:xfrm>
            <a:off x="4406400" y="0"/>
            <a:ext cx="4737600" cy="5143065"/>
            <a:chOff x="4406400" y="0"/>
            <a:chExt cx="4737600" cy="5143065"/>
          </a:xfrm>
        </p:grpSpPr>
        <p:sp>
          <p:nvSpPr>
            <p:cNvPr id="182" name="Google Shape;182;p1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0" name="Google Shape;200;p14"/>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201" name="Google Shape;201;p14"/>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02" name="Google Shape;202;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203" name="Google Shape;203;p14"/>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7" name="Google Shape;207;p14"/>
          <p:cNvPicPr preferRelativeResize="0"/>
          <p:nvPr/>
        </p:nvPicPr>
        <p:blipFill rotWithShape="1">
          <a:blip r:embed="rId2">
            <a:alphaModFix/>
          </a:blip>
          <a:srcRect b="0" l="0" r="0" t="0"/>
          <a:stretch/>
        </p:blipFill>
        <p:spPr>
          <a:xfrm>
            <a:off x="6905025" y="2053000"/>
            <a:ext cx="821025" cy="834007"/>
          </a:xfrm>
          <a:prstGeom prst="rect">
            <a:avLst/>
          </a:prstGeom>
          <a:noFill/>
          <a:ln>
            <a:noFill/>
          </a:ln>
        </p:spPr>
      </p:pic>
      <p:pic>
        <p:nvPicPr>
          <p:cNvPr id="208" name="Google Shape;208;p14"/>
          <p:cNvPicPr preferRelativeResize="0"/>
          <p:nvPr/>
        </p:nvPicPr>
        <p:blipFill rotWithShape="1">
          <a:blip r:embed="rId3">
            <a:alphaModFix/>
          </a:blip>
          <a:srcRect b="0" l="0" r="0" t="0"/>
          <a:stretch/>
        </p:blipFill>
        <p:spPr>
          <a:xfrm>
            <a:off x="7213900" y="3716650"/>
            <a:ext cx="821025" cy="8210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gradFill>
          <a:gsLst>
            <a:gs pos="0">
              <a:srgbClr val="DDDDDD"/>
            </a:gs>
            <a:gs pos="100000">
              <a:srgbClr val="919191"/>
            </a:gs>
          </a:gsLst>
          <a:lin ang="5400012" scaled="0"/>
        </a:gradFill>
      </p:bgPr>
    </p:bg>
    <p:spTree>
      <p:nvGrpSpPr>
        <p:cNvPr id="209" name="Shape 209"/>
        <p:cNvGrpSpPr/>
        <p:nvPr/>
      </p:nvGrpSpPr>
      <p:grpSpPr>
        <a:xfrm>
          <a:off x="0" y="0"/>
          <a:ext cx="0" cy="0"/>
          <a:chOff x="0" y="0"/>
          <a:chExt cx="0" cy="0"/>
        </a:xfrm>
      </p:grpSpPr>
      <p:sp>
        <p:nvSpPr>
          <p:cNvPr id="210" name="Google Shape;21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211" name="Google Shape;211;p15"/>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212" name="Google Shape;212;p15"/>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bg>
      <p:bgPr>
        <a:solidFill>
          <a:srgbClr val="CCCCCC"/>
        </a:solidFill>
      </p:bgPr>
    </p:bg>
    <p:spTree>
      <p:nvGrpSpPr>
        <p:cNvPr id="213" name="Shape 213"/>
        <p:cNvGrpSpPr/>
        <p:nvPr/>
      </p:nvGrpSpPr>
      <p:grpSpPr>
        <a:xfrm>
          <a:off x="0" y="0"/>
          <a:ext cx="0" cy="0"/>
          <a:chOff x="0" y="0"/>
          <a:chExt cx="0" cy="0"/>
        </a:xfrm>
      </p:grpSpPr>
      <p:pic>
        <p:nvPicPr>
          <p:cNvPr descr="offset_comp_343059.jpg" id="214" name="Google Shape;214;p16"/>
          <p:cNvPicPr preferRelativeResize="0"/>
          <p:nvPr/>
        </p:nvPicPr>
        <p:blipFill rotWithShape="1">
          <a:blip r:embed="rId2">
            <a:alphaModFix amt="80000"/>
          </a:blip>
          <a:srcRect b="25870" l="30474" r="30474" t="11954"/>
          <a:stretch/>
        </p:blipFill>
        <p:spPr>
          <a:xfrm rot="-5400000">
            <a:off x="113630" y="-105700"/>
            <a:ext cx="5142300" cy="5364300"/>
          </a:xfrm>
          <a:prstGeom prst="diagStripe">
            <a:avLst>
              <a:gd fmla="val 50343" name="adj"/>
            </a:avLst>
          </a:prstGeom>
          <a:noFill/>
          <a:ln>
            <a:noFill/>
          </a:ln>
        </p:spPr>
      </p:pic>
      <p:sp>
        <p:nvSpPr>
          <p:cNvPr id="215" name="Google Shape;215;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16" name="Google Shape;216;p16"/>
          <p:cNvSpPr txBox="1"/>
          <p:nvPr>
            <p:ph idx="1" type="body"/>
          </p:nvPr>
        </p:nvSpPr>
        <p:spPr>
          <a:xfrm>
            <a:off x="4018025" y="1567550"/>
            <a:ext cx="4318500" cy="17667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Clr>
                <a:schemeClr val="dk2"/>
              </a:buClr>
              <a:buSzPts val="1300"/>
              <a:buChar char="●"/>
              <a:defRPr>
                <a:solidFill>
                  <a:schemeClr val="dk2"/>
                </a:solidFill>
              </a:defRPr>
            </a:lvl1pPr>
            <a:lvl2pPr indent="-298450" lvl="1" marL="914400" algn="l">
              <a:lnSpc>
                <a:spcPct val="115000"/>
              </a:lnSpc>
              <a:spcBef>
                <a:spcPts val="1600"/>
              </a:spcBef>
              <a:spcAft>
                <a:spcPts val="0"/>
              </a:spcAft>
              <a:buClr>
                <a:schemeClr val="dk2"/>
              </a:buClr>
              <a:buSzPts val="1100"/>
              <a:buChar char="○"/>
              <a:defRPr>
                <a:solidFill>
                  <a:schemeClr val="dk2"/>
                </a:solidFill>
              </a:defRPr>
            </a:lvl2pPr>
            <a:lvl3pPr indent="-298450" lvl="2" marL="1371600" algn="l">
              <a:lnSpc>
                <a:spcPct val="115000"/>
              </a:lnSpc>
              <a:spcBef>
                <a:spcPts val="1600"/>
              </a:spcBef>
              <a:spcAft>
                <a:spcPts val="0"/>
              </a:spcAft>
              <a:buClr>
                <a:schemeClr val="dk2"/>
              </a:buClr>
              <a:buSzPts val="1100"/>
              <a:buChar char="■"/>
              <a:defRPr>
                <a:solidFill>
                  <a:schemeClr val="dk2"/>
                </a:solidFill>
              </a:defRPr>
            </a:lvl3pPr>
            <a:lvl4pPr indent="-298450" lvl="3" marL="1828800" algn="l">
              <a:lnSpc>
                <a:spcPct val="115000"/>
              </a:lnSpc>
              <a:spcBef>
                <a:spcPts val="1600"/>
              </a:spcBef>
              <a:spcAft>
                <a:spcPts val="0"/>
              </a:spcAft>
              <a:buClr>
                <a:schemeClr val="dk2"/>
              </a:buClr>
              <a:buSzPts val="1100"/>
              <a:buChar char="●"/>
              <a:defRPr>
                <a:solidFill>
                  <a:schemeClr val="dk2"/>
                </a:solidFill>
              </a:defRPr>
            </a:lvl4pPr>
            <a:lvl5pPr indent="-298450" lvl="4" marL="2286000" algn="l">
              <a:lnSpc>
                <a:spcPct val="115000"/>
              </a:lnSpc>
              <a:spcBef>
                <a:spcPts val="1600"/>
              </a:spcBef>
              <a:spcAft>
                <a:spcPts val="0"/>
              </a:spcAft>
              <a:buClr>
                <a:schemeClr val="dk2"/>
              </a:buClr>
              <a:buSzPts val="1100"/>
              <a:buChar char="○"/>
              <a:defRPr>
                <a:solidFill>
                  <a:schemeClr val="dk2"/>
                </a:solidFill>
              </a:defRPr>
            </a:lvl5pPr>
            <a:lvl6pPr indent="-298450" lvl="5" marL="2743200" algn="l">
              <a:lnSpc>
                <a:spcPct val="115000"/>
              </a:lnSpc>
              <a:spcBef>
                <a:spcPts val="1600"/>
              </a:spcBef>
              <a:spcAft>
                <a:spcPts val="0"/>
              </a:spcAft>
              <a:buClr>
                <a:schemeClr val="dk2"/>
              </a:buClr>
              <a:buSzPts val="1100"/>
              <a:buChar char="■"/>
              <a:defRPr>
                <a:solidFill>
                  <a:schemeClr val="dk2"/>
                </a:solidFill>
              </a:defRPr>
            </a:lvl6pPr>
            <a:lvl7pPr indent="-298450" lvl="6" marL="3200400" algn="l">
              <a:lnSpc>
                <a:spcPct val="115000"/>
              </a:lnSpc>
              <a:spcBef>
                <a:spcPts val="1600"/>
              </a:spcBef>
              <a:spcAft>
                <a:spcPts val="0"/>
              </a:spcAft>
              <a:buClr>
                <a:schemeClr val="dk2"/>
              </a:buClr>
              <a:buSzPts val="1100"/>
              <a:buChar char="●"/>
              <a:defRPr>
                <a:solidFill>
                  <a:schemeClr val="dk2"/>
                </a:solidFill>
              </a:defRPr>
            </a:lvl7pPr>
            <a:lvl8pPr indent="-298450" lvl="7" marL="3657600" algn="l">
              <a:lnSpc>
                <a:spcPct val="115000"/>
              </a:lnSpc>
              <a:spcBef>
                <a:spcPts val="1600"/>
              </a:spcBef>
              <a:spcAft>
                <a:spcPts val="0"/>
              </a:spcAft>
              <a:buClr>
                <a:schemeClr val="dk2"/>
              </a:buClr>
              <a:buSzPts val="1100"/>
              <a:buChar char="○"/>
              <a:defRPr>
                <a:solidFill>
                  <a:schemeClr val="dk2"/>
                </a:solidFill>
              </a:defRPr>
            </a:lvl8pPr>
            <a:lvl9pPr indent="-298450" lvl="8" marL="4114800" algn="l">
              <a:lnSpc>
                <a:spcPct val="115000"/>
              </a:lnSpc>
              <a:spcBef>
                <a:spcPts val="1600"/>
              </a:spcBef>
              <a:spcAft>
                <a:spcPts val="1600"/>
              </a:spcAft>
              <a:buClr>
                <a:schemeClr val="dk2"/>
              </a:buClr>
              <a:buSzPts val="1100"/>
              <a:buChar char="■"/>
              <a:defRPr>
                <a:solidFill>
                  <a:schemeClr val="dk2"/>
                </a:solidFill>
              </a:defRPr>
            </a:lvl9pPr>
          </a:lstStyle>
          <a:p/>
        </p:txBody>
      </p:sp>
      <p:sp>
        <p:nvSpPr>
          <p:cNvPr id="217" name="Google Shape;21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218" name="Google Shape;218;p16"/>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6"/>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6"/>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6"/>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2" name="Google Shape;222;p16"/>
          <p:cNvPicPr preferRelativeResize="0"/>
          <p:nvPr/>
        </p:nvPicPr>
        <p:blipFill rotWithShape="1">
          <a:blip r:embed="rId3">
            <a:alphaModFix/>
          </a:blip>
          <a:srcRect b="0" l="0" r="0" t="0"/>
          <a:stretch/>
        </p:blipFill>
        <p:spPr>
          <a:xfrm>
            <a:off x="243975" y="588596"/>
            <a:ext cx="825800" cy="838854"/>
          </a:xfrm>
          <a:prstGeom prst="rect">
            <a:avLst/>
          </a:prstGeom>
          <a:noFill/>
          <a:ln>
            <a:noFill/>
          </a:ln>
        </p:spPr>
      </p:pic>
      <p:pic>
        <p:nvPicPr>
          <p:cNvPr id="223" name="Google Shape;223;p16"/>
          <p:cNvPicPr preferRelativeResize="0"/>
          <p:nvPr/>
        </p:nvPicPr>
        <p:blipFill rotWithShape="1">
          <a:blip r:embed="rId4">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rgbClr val="DDDDDD"/>
            </a:gs>
            <a:gs pos="100000">
              <a:srgbClr val="919191"/>
            </a:gs>
          </a:gsLst>
          <a:lin ang="5400012" scaled="0"/>
        </a:gradFill>
      </p:bgPr>
    </p:bg>
    <p:spTree>
      <p:nvGrpSpPr>
        <p:cNvPr id="17" name="Shape 17"/>
        <p:cNvGrpSpPr/>
        <p:nvPr/>
      </p:nvGrpSpPr>
      <p:grpSpPr>
        <a:xfrm>
          <a:off x="0" y="0"/>
          <a:ext cx="0" cy="0"/>
          <a:chOff x="0" y="0"/>
          <a:chExt cx="0" cy="0"/>
        </a:xfrm>
      </p:grpSpPr>
      <p:sp>
        <p:nvSpPr>
          <p:cNvPr id="18" name="Google Shape;18;p3"/>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3"/>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3" name="Google Shape;23;p3"/>
          <p:cNvSpPr txBox="1"/>
          <p:nvPr>
            <p:ph idx="1" type="body"/>
          </p:nvPr>
        </p:nvSpPr>
        <p:spPr>
          <a:xfrm>
            <a:off x="1297500" y="1519675"/>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24" name="Google Shape;2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25" name="Google Shape;25;p3"/>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26" name="Google Shape;26;p3"/>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DDDDDD"/>
            </a:gs>
            <a:gs pos="100000">
              <a:srgbClr val="919191"/>
            </a:gs>
          </a:gsLst>
          <a:lin ang="5400012" scaled="0"/>
        </a:gradFill>
      </p:bgPr>
    </p:bg>
    <p:spTree>
      <p:nvGrpSpPr>
        <p:cNvPr id="27" name="Shape 27"/>
        <p:cNvGrpSpPr/>
        <p:nvPr/>
      </p:nvGrpSpPr>
      <p:grpSpPr>
        <a:xfrm>
          <a:off x="0" y="0"/>
          <a:ext cx="0" cy="0"/>
          <a:chOff x="0" y="0"/>
          <a:chExt cx="0" cy="0"/>
        </a:xfrm>
      </p:grpSpPr>
      <p:grpSp>
        <p:nvGrpSpPr>
          <p:cNvPr id="28" name="Google Shape;28;p4"/>
          <p:cNvGrpSpPr/>
          <p:nvPr/>
        </p:nvGrpSpPr>
        <p:grpSpPr>
          <a:xfrm>
            <a:off x="4406400" y="213"/>
            <a:ext cx="4737600" cy="5143065"/>
            <a:chOff x="4406400" y="0"/>
            <a:chExt cx="4737600" cy="5143065"/>
          </a:xfrm>
        </p:grpSpPr>
        <p:sp>
          <p:nvSpPr>
            <p:cNvPr id="29" name="Google Shape;29;p4"/>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4"/>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4"/>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4"/>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4"/>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4"/>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4"/>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4"/>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4"/>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4"/>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7" name="Google Shape;4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48" name="Google Shape;48;p4"/>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4"/>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4"/>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4"/>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52" name="Google Shape;52;p4"/>
          <p:cNvPicPr preferRelativeResize="0"/>
          <p:nvPr/>
        </p:nvPicPr>
        <p:blipFill rotWithShape="1">
          <a:blip r:embed="rId2">
            <a:alphaModFix/>
          </a:blip>
          <a:srcRect b="0" l="0" r="0" t="0"/>
          <a:stretch/>
        </p:blipFill>
        <p:spPr>
          <a:xfrm>
            <a:off x="6905025" y="2053000"/>
            <a:ext cx="821025" cy="834007"/>
          </a:xfrm>
          <a:prstGeom prst="rect">
            <a:avLst/>
          </a:prstGeom>
          <a:noFill/>
          <a:ln>
            <a:noFill/>
          </a:ln>
        </p:spPr>
      </p:pic>
      <p:pic>
        <p:nvPicPr>
          <p:cNvPr id="53" name="Google Shape;53;p4"/>
          <p:cNvPicPr preferRelativeResize="0"/>
          <p:nvPr/>
        </p:nvPicPr>
        <p:blipFill rotWithShape="1">
          <a:blip r:embed="rId3">
            <a:alphaModFix/>
          </a:blip>
          <a:srcRect b="0" l="0" r="0" t="0"/>
          <a:stretch/>
        </p:blipFill>
        <p:spPr>
          <a:xfrm>
            <a:off x="7213900" y="3716650"/>
            <a:ext cx="821025" cy="821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bg>
      <p:bgPr>
        <a:gradFill>
          <a:gsLst>
            <a:gs pos="0">
              <a:srgbClr val="DDDDDD"/>
            </a:gs>
            <a:gs pos="100000">
              <a:srgbClr val="919191"/>
            </a:gs>
          </a:gsLst>
          <a:lin ang="5400012" scaled="0"/>
        </a:gradFill>
      </p:bgPr>
    </p:bg>
    <p:spTree>
      <p:nvGrpSpPr>
        <p:cNvPr id="54" name="Shape 54"/>
        <p:cNvGrpSpPr/>
        <p:nvPr/>
      </p:nvGrpSpPr>
      <p:grpSpPr>
        <a:xfrm>
          <a:off x="0" y="0"/>
          <a:ext cx="0" cy="0"/>
          <a:chOff x="0" y="0"/>
          <a:chExt cx="0" cy="0"/>
        </a:xfrm>
      </p:grpSpPr>
      <p:grpSp>
        <p:nvGrpSpPr>
          <p:cNvPr id="55" name="Google Shape;55;p5"/>
          <p:cNvGrpSpPr/>
          <p:nvPr/>
        </p:nvGrpSpPr>
        <p:grpSpPr>
          <a:xfrm>
            <a:off x="4406400" y="0"/>
            <a:ext cx="4737600" cy="5143065"/>
            <a:chOff x="4406400" y="0"/>
            <a:chExt cx="4737600" cy="5143065"/>
          </a:xfrm>
        </p:grpSpPr>
        <p:sp>
          <p:nvSpPr>
            <p:cNvPr id="56" name="Google Shape;56;p5"/>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5"/>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5"/>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5"/>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5"/>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5"/>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5"/>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5"/>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75" name="Google Shape;75;p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pic>
        <p:nvPicPr>
          <p:cNvPr id="76" name="Google Shape;76;p5"/>
          <p:cNvPicPr preferRelativeResize="0"/>
          <p:nvPr/>
        </p:nvPicPr>
        <p:blipFill rotWithShape="1">
          <a:blip r:embed="rId2">
            <a:alphaModFix/>
          </a:blip>
          <a:srcRect b="0" l="0" r="0" t="0"/>
          <a:stretch/>
        </p:blipFill>
        <p:spPr>
          <a:xfrm>
            <a:off x="6905025" y="2053000"/>
            <a:ext cx="821025" cy="834007"/>
          </a:xfrm>
          <a:prstGeom prst="rect">
            <a:avLst/>
          </a:prstGeom>
          <a:noFill/>
          <a:ln>
            <a:noFill/>
          </a:ln>
        </p:spPr>
      </p:pic>
      <p:pic>
        <p:nvPicPr>
          <p:cNvPr id="77" name="Google Shape;77;p5"/>
          <p:cNvPicPr preferRelativeResize="0"/>
          <p:nvPr/>
        </p:nvPicPr>
        <p:blipFill rotWithShape="1">
          <a:blip r:embed="rId3">
            <a:alphaModFix/>
          </a:blip>
          <a:srcRect b="0" l="0" r="0" t="0"/>
          <a:stretch/>
        </p:blipFill>
        <p:spPr>
          <a:xfrm>
            <a:off x="7213900" y="3716650"/>
            <a:ext cx="821025" cy="8210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bg>
      <p:bgPr>
        <a:gradFill>
          <a:gsLst>
            <a:gs pos="0">
              <a:srgbClr val="DDDDDD"/>
            </a:gs>
            <a:gs pos="100000">
              <a:srgbClr val="919191"/>
            </a:gs>
          </a:gsLst>
          <a:lin ang="5400012" scaled="0"/>
        </a:gradFill>
      </p:bgPr>
    </p:bg>
    <p:spTree>
      <p:nvGrpSpPr>
        <p:cNvPr id="78" name="Shape 78"/>
        <p:cNvGrpSpPr/>
        <p:nvPr/>
      </p:nvGrpSpPr>
      <p:grpSpPr>
        <a:xfrm>
          <a:off x="0" y="0"/>
          <a:ext cx="0" cy="0"/>
          <a:chOff x="0" y="0"/>
          <a:chExt cx="0" cy="0"/>
        </a:xfrm>
      </p:grpSpPr>
      <p:sp>
        <p:nvSpPr>
          <p:cNvPr id="79" name="Google Shape;79;p6"/>
          <p:cNvSpPr txBox="1"/>
          <p:nvPr>
            <p:ph type="title"/>
          </p:nvPr>
        </p:nvSpPr>
        <p:spPr>
          <a:xfrm>
            <a:off x="361071" y="1924852"/>
            <a:ext cx="2304900" cy="179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80" name="Google Shape;80;p6"/>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6"/>
          <p:cNvSpPr txBox="1"/>
          <p:nvPr>
            <p:ph idx="1" type="body"/>
          </p:nvPr>
        </p:nvSpPr>
        <p:spPr>
          <a:xfrm>
            <a:off x="6451271" y="1924850"/>
            <a:ext cx="2304900" cy="17973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1600"/>
              </a:spcBef>
              <a:spcAft>
                <a:spcPts val="0"/>
              </a:spcAft>
              <a:buClr>
                <a:schemeClr val="dk1"/>
              </a:buClr>
              <a:buSzPts val="1100"/>
              <a:buChar char="○"/>
              <a:defRPr>
                <a:solidFill>
                  <a:schemeClr val="dk1"/>
                </a:solidFill>
              </a:defRPr>
            </a:lvl2pPr>
            <a:lvl3pPr indent="-298450" lvl="2" marL="1371600" algn="l">
              <a:lnSpc>
                <a:spcPct val="115000"/>
              </a:lnSpc>
              <a:spcBef>
                <a:spcPts val="1600"/>
              </a:spcBef>
              <a:spcAft>
                <a:spcPts val="0"/>
              </a:spcAft>
              <a:buClr>
                <a:schemeClr val="dk1"/>
              </a:buClr>
              <a:buSzPts val="1100"/>
              <a:buChar char="■"/>
              <a:defRPr>
                <a:solidFill>
                  <a:schemeClr val="dk1"/>
                </a:solidFill>
              </a:defRPr>
            </a:lvl3pPr>
            <a:lvl4pPr indent="-298450" lvl="3" marL="1828800" algn="l">
              <a:lnSpc>
                <a:spcPct val="115000"/>
              </a:lnSpc>
              <a:spcBef>
                <a:spcPts val="1600"/>
              </a:spcBef>
              <a:spcAft>
                <a:spcPts val="0"/>
              </a:spcAft>
              <a:buClr>
                <a:schemeClr val="dk1"/>
              </a:buClr>
              <a:buSzPts val="1100"/>
              <a:buChar char="●"/>
              <a:defRPr>
                <a:solidFill>
                  <a:schemeClr val="dk1"/>
                </a:solidFill>
              </a:defRPr>
            </a:lvl4pPr>
            <a:lvl5pPr indent="-298450" lvl="4" marL="2286000" algn="l">
              <a:lnSpc>
                <a:spcPct val="115000"/>
              </a:lnSpc>
              <a:spcBef>
                <a:spcPts val="1600"/>
              </a:spcBef>
              <a:spcAft>
                <a:spcPts val="0"/>
              </a:spcAft>
              <a:buClr>
                <a:schemeClr val="dk1"/>
              </a:buClr>
              <a:buSzPts val="1100"/>
              <a:buChar char="○"/>
              <a:defRPr>
                <a:solidFill>
                  <a:schemeClr val="dk1"/>
                </a:solidFill>
              </a:defRPr>
            </a:lvl5pPr>
            <a:lvl6pPr indent="-298450" lvl="5" marL="2743200" algn="l">
              <a:lnSpc>
                <a:spcPct val="115000"/>
              </a:lnSpc>
              <a:spcBef>
                <a:spcPts val="1600"/>
              </a:spcBef>
              <a:spcAft>
                <a:spcPts val="0"/>
              </a:spcAft>
              <a:buClr>
                <a:schemeClr val="dk1"/>
              </a:buClr>
              <a:buSzPts val="1100"/>
              <a:buChar char="■"/>
              <a:defRPr>
                <a:solidFill>
                  <a:schemeClr val="dk1"/>
                </a:solidFill>
              </a:defRPr>
            </a:lvl6pPr>
            <a:lvl7pPr indent="-298450" lvl="6" marL="3200400" algn="l">
              <a:lnSpc>
                <a:spcPct val="115000"/>
              </a:lnSpc>
              <a:spcBef>
                <a:spcPts val="1600"/>
              </a:spcBef>
              <a:spcAft>
                <a:spcPts val="0"/>
              </a:spcAft>
              <a:buClr>
                <a:schemeClr val="dk1"/>
              </a:buClr>
              <a:buSzPts val="1100"/>
              <a:buChar char="●"/>
              <a:defRPr>
                <a:solidFill>
                  <a:schemeClr val="dk1"/>
                </a:solidFill>
              </a:defRPr>
            </a:lvl7pPr>
            <a:lvl8pPr indent="-298450" lvl="7" marL="3657600" algn="l">
              <a:lnSpc>
                <a:spcPct val="115000"/>
              </a:lnSpc>
              <a:spcBef>
                <a:spcPts val="1600"/>
              </a:spcBef>
              <a:spcAft>
                <a:spcPts val="0"/>
              </a:spcAft>
              <a:buClr>
                <a:schemeClr val="dk1"/>
              </a:buClr>
              <a:buSzPts val="1100"/>
              <a:buChar char="○"/>
              <a:defRPr>
                <a:solidFill>
                  <a:schemeClr val="dk1"/>
                </a:solidFill>
              </a:defRPr>
            </a:lvl8pPr>
            <a:lvl9pPr indent="-298450" lvl="8" marL="4114800" algn="l">
              <a:lnSpc>
                <a:spcPct val="115000"/>
              </a:lnSpc>
              <a:spcBef>
                <a:spcPts val="1600"/>
              </a:spcBef>
              <a:spcAft>
                <a:spcPts val="1600"/>
              </a:spcAft>
              <a:buClr>
                <a:schemeClr val="dk1"/>
              </a:buClr>
              <a:buSzPts val="1100"/>
              <a:buChar char="■"/>
              <a:defRPr>
                <a:solidFill>
                  <a:schemeClr val="dk1"/>
                </a:solidFill>
              </a:defRPr>
            </a:lvl9pPr>
          </a:lstStyle>
          <a:p/>
        </p:txBody>
      </p:sp>
      <p:sp>
        <p:nvSpPr>
          <p:cNvPr id="82" name="Google Shape;82;p6"/>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6"/>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6"/>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6"/>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6"/>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87" name="Google Shape;8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88" name="Google Shape;88;p6"/>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89" name="Google Shape;89;p6"/>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bg>
      <p:bgPr>
        <a:gradFill>
          <a:gsLst>
            <a:gs pos="0">
              <a:srgbClr val="DDDDDD"/>
            </a:gs>
            <a:gs pos="100000">
              <a:srgbClr val="919191"/>
            </a:gs>
          </a:gsLst>
          <a:lin ang="5400012" scaled="0"/>
        </a:gradFill>
      </p:bgPr>
    </p:bg>
    <p:spTree>
      <p:nvGrpSpPr>
        <p:cNvPr id="90" name="Shape 90"/>
        <p:cNvGrpSpPr/>
        <p:nvPr/>
      </p:nvGrpSpPr>
      <p:grpSpPr>
        <a:xfrm>
          <a:off x="0" y="0"/>
          <a:ext cx="0" cy="0"/>
          <a:chOff x="0" y="0"/>
          <a:chExt cx="0" cy="0"/>
        </a:xfrm>
      </p:grpSpPr>
      <p:sp>
        <p:nvSpPr>
          <p:cNvPr id="91" name="Google Shape;91;p7"/>
          <p:cNvSpPr txBox="1"/>
          <p:nvPr>
            <p:ph type="title"/>
          </p:nvPr>
        </p:nvSpPr>
        <p:spPr>
          <a:xfrm>
            <a:off x="702850" y="1708619"/>
            <a:ext cx="3333300" cy="147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92" name="Google Shape;92;p7"/>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7"/>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7"/>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7"/>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7"/>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7"/>
          <p:cNvSpPr txBox="1"/>
          <p:nvPr>
            <p:ph idx="2" type="title"/>
          </p:nvPr>
        </p:nvSpPr>
        <p:spPr>
          <a:xfrm>
            <a:off x="1297500" y="459490"/>
            <a:ext cx="3005700" cy="51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000"/>
              <a:buNone/>
              <a:defRPr sz="1000"/>
            </a:lvl1pPr>
            <a:lvl2pPr lvl="1" algn="l">
              <a:lnSpc>
                <a:spcPct val="100000"/>
              </a:lnSpc>
              <a:spcBef>
                <a:spcPts val="0"/>
              </a:spcBef>
              <a:spcAft>
                <a:spcPts val="0"/>
              </a:spcAft>
              <a:buSzPts val="1000"/>
              <a:buNone/>
              <a:defRPr sz="1000"/>
            </a:lvl2pPr>
            <a:lvl3pPr lvl="2" algn="l">
              <a:lnSpc>
                <a:spcPct val="100000"/>
              </a:lnSpc>
              <a:spcBef>
                <a:spcPts val="0"/>
              </a:spcBef>
              <a:spcAft>
                <a:spcPts val="0"/>
              </a:spcAft>
              <a:buSzPts val="1000"/>
              <a:buNone/>
              <a:defRPr sz="1000"/>
            </a:lvl3pPr>
            <a:lvl4pPr lvl="3" algn="l">
              <a:lnSpc>
                <a:spcPct val="100000"/>
              </a:lnSpc>
              <a:spcBef>
                <a:spcPts val="0"/>
              </a:spcBef>
              <a:spcAft>
                <a:spcPts val="0"/>
              </a:spcAft>
              <a:buSzPts val="1000"/>
              <a:buNone/>
              <a:defRPr sz="1000"/>
            </a:lvl4pPr>
            <a:lvl5pPr lvl="4" algn="l">
              <a:lnSpc>
                <a:spcPct val="100000"/>
              </a:lnSpc>
              <a:spcBef>
                <a:spcPts val="0"/>
              </a:spcBef>
              <a:spcAft>
                <a:spcPts val="0"/>
              </a:spcAft>
              <a:buSzPts val="1000"/>
              <a:buNone/>
              <a:defRPr sz="1000"/>
            </a:lvl5pPr>
            <a:lvl6pPr lvl="5" algn="l">
              <a:lnSpc>
                <a:spcPct val="100000"/>
              </a:lnSpc>
              <a:spcBef>
                <a:spcPts val="0"/>
              </a:spcBef>
              <a:spcAft>
                <a:spcPts val="0"/>
              </a:spcAft>
              <a:buSzPts val="1000"/>
              <a:buNone/>
              <a:defRPr sz="1000"/>
            </a:lvl6pPr>
            <a:lvl7pPr lvl="6" algn="l">
              <a:lnSpc>
                <a:spcPct val="100000"/>
              </a:lnSpc>
              <a:spcBef>
                <a:spcPts val="0"/>
              </a:spcBef>
              <a:spcAft>
                <a:spcPts val="0"/>
              </a:spcAft>
              <a:buSzPts val="1000"/>
              <a:buNone/>
              <a:defRPr sz="1000"/>
            </a:lvl7pPr>
            <a:lvl8pPr lvl="7" algn="l">
              <a:lnSpc>
                <a:spcPct val="100000"/>
              </a:lnSpc>
              <a:spcBef>
                <a:spcPts val="0"/>
              </a:spcBef>
              <a:spcAft>
                <a:spcPts val="0"/>
              </a:spcAft>
              <a:buSzPts val="1000"/>
              <a:buNone/>
              <a:defRPr sz="1000"/>
            </a:lvl8pPr>
            <a:lvl9pPr lvl="8" algn="l">
              <a:lnSpc>
                <a:spcPct val="100000"/>
              </a:lnSpc>
              <a:spcBef>
                <a:spcPts val="0"/>
              </a:spcBef>
              <a:spcAft>
                <a:spcPts val="0"/>
              </a:spcAft>
              <a:buSzPts val="1000"/>
              <a:buNone/>
              <a:defRPr sz="1000"/>
            </a:lvl9pPr>
          </a:lstStyle>
          <a:p/>
        </p:txBody>
      </p:sp>
      <p:sp>
        <p:nvSpPr>
          <p:cNvPr id="98" name="Google Shape;9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
        <p:nvSpPr>
          <p:cNvPr id="99" name="Google Shape;99;p7"/>
          <p:cNvSpPr txBox="1"/>
          <p:nvPr>
            <p:ph idx="1" type="body"/>
          </p:nvPr>
        </p:nvSpPr>
        <p:spPr>
          <a:xfrm>
            <a:off x="702850" y="3625275"/>
            <a:ext cx="3333300" cy="765300"/>
          </a:xfrm>
          <a:prstGeom prst="rect">
            <a:avLst/>
          </a:prstGeom>
          <a:noFill/>
          <a:ln>
            <a:noFill/>
          </a:ln>
        </p:spPr>
        <p:txBody>
          <a:bodyPr anchorCtr="0" anchor="t" bIns="91425" lIns="91425" spcFirstLastPara="1" rIns="91425" wrap="square" tIns="91425">
            <a:noAutofit/>
          </a:bodyPr>
          <a:lstStyle>
            <a:lvl1pPr indent="-298450" lvl="0" marL="457200" algn="l">
              <a:lnSpc>
                <a:spcPct val="115000"/>
              </a:lnSpc>
              <a:spcBef>
                <a:spcPts val="0"/>
              </a:spcBef>
              <a:spcAft>
                <a:spcPts val="0"/>
              </a:spcAft>
              <a:buClr>
                <a:schemeClr val="dk1"/>
              </a:buClr>
              <a:buSzPts val="1100"/>
              <a:buChar char="●"/>
              <a:defRPr sz="1100">
                <a:solidFill>
                  <a:schemeClr val="dk1"/>
                </a:solidFill>
              </a:defRPr>
            </a:lvl1pPr>
            <a:lvl2pPr indent="-298450" lvl="1" marL="914400" algn="l">
              <a:lnSpc>
                <a:spcPct val="115000"/>
              </a:lnSpc>
              <a:spcBef>
                <a:spcPts val="1600"/>
              </a:spcBef>
              <a:spcAft>
                <a:spcPts val="0"/>
              </a:spcAft>
              <a:buClr>
                <a:schemeClr val="dk1"/>
              </a:buClr>
              <a:buSzPts val="1100"/>
              <a:buChar char="○"/>
              <a:defRPr>
                <a:solidFill>
                  <a:schemeClr val="dk1"/>
                </a:solidFill>
              </a:defRPr>
            </a:lvl2pPr>
            <a:lvl3pPr indent="-298450" lvl="2" marL="1371600" algn="l">
              <a:lnSpc>
                <a:spcPct val="115000"/>
              </a:lnSpc>
              <a:spcBef>
                <a:spcPts val="1600"/>
              </a:spcBef>
              <a:spcAft>
                <a:spcPts val="0"/>
              </a:spcAft>
              <a:buClr>
                <a:schemeClr val="dk1"/>
              </a:buClr>
              <a:buSzPts val="1100"/>
              <a:buChar char="■"/>
              <a:defRPr>
                <a:solidFill>
                  <a:schemeClr val="dk1"/>
                </a:solidFill>
              </a:defRPr>
            </a:lvl3pPr>
            <a:lvl4pPr indent="-298450" lvl="3" marL="1828800" algn="l">
              <a:lnSpc>
                <a:spcPct val="115000"/>
              </a:lnSpc>
              <a:spcBef>
                <a:spcPts val="1600"/>
              </a:spcBef>
              <a:spcAft>
                <a:spcPts val="0"/>
              </a:spcAft>
              <a:buClr>
                <a:schemeClr val="dk1"/>
              </a:buClr>
              <a:buSzPts val="1100"/>
              <a:buChar char="●"/>
              <a:defRPr>
                <a:solidFill>
                  <a:schemeClr val="dk1"/>
                </a:solidFill>
              </a:defRPr>
            </a:lvl4pPr>
            <a:lvl5pPr indent="-298450" lvl="4" marL="2286000" algn="l">
              <a:lnSpc>
                <a:spcPct val="115000"/>
              </a:lnSpc>
              <a:spcBef>
                <a:spcPts val="1600"/>
              </a:spcBef>
              <a:spcAft>
                <a:spcPts val="0"/>
              </a:spcAft>
              <a:buClr>
                <a:schemeClr val="dk1"/>
              </a:buClr>
              <a:buSzPts val="1100"/>
              <a:buChar char="○"/>
              <a:defRPr>
                <a:solidFill>
                  <a:schemeClr val="dk1"/>
                </a:solidFill>
              </a:defRPr>
            </a:lvl5pPr>
            <a:lvl6pPr indent="-298450" lvl="5" marL="2743200" algn="l">
              <a:lnSpc>
                <a:spcPct val="115000"/>
              </a:lnSpc>
              <a:spcBef>
                <a:spcPts val="1600"/>
              </a:spcBef>
              <a:spcAft>
                <a:spcPts val="0"/>
              </a:spcAft>
              <a:buClr>
                <a:schemeClr val="dk1"/>
              </a:buClr>
              <a:buSzPts val="1100"/>
              <a:buChar char="■"/>
              <a:defRPr>
                <a:solidFill>
                  <a:schemeClr val="dk1"/>
                </a:solidFill>
              </a:defRPr>
            </a:lvl6pPr>
            <a:lvl7pPr indent="-298450" lvl="6" marL="3200400" algn="l">
              <a:lnSpc>
                <a:spcPct val="115000"/>
              </a:lnSpc>
              <a:spcBef>
                <a:spcPts val="1600"/>
              </a:spcBef>
              <a:spcAft>
                <a:spcPts val="0"/>
              </a:spcAft>
              <a:buClr>
                <a:schemeClr val="dk1"/>
              </a:buClr>
              <a:buSzPts val="1100"/>
              <a:buChar char="●"/>
              <a:defRPr>
                <a:solidFill>
                  <a:schemeClr val="dk1"/>
                </a:solidFill>
              </a:defRPr>
            </a:lvl7pPr>
            <a:lvl8pPr indent="-298450" lvl="7" marL="3657600" algn="l">
              <a:lnSpc>
                <a:spcPct val="115000"/>
              </a:lnSpc>
              <a:spcBef>
                <a:spcPts val="1600"/>
              </a:spcBef>
              <a:spcAft>
                <a:spcPts val="0"/>
              </a:spcAft>
              <a:buClr>
                <a:schemeClr val="dk1"/>
              </a:buClr>
              <a:buSzPts val="1100"/>
              <a:buChar char="○"/>
              <a:defRPr>
                <a:solidFill>
                  <a:schemeClr val="dk1"/>
                </a:solidFill>
              </a:defRPr>
            </a:lvl8pPr>
            <a:lvl9pPr indent="-298450" lvl="8" marL="4114800" algn="l">
              <a:lnSpc>
                <a:spcPct val="115000"/>
              </a:lnSpc>
              <a:spcBef>
                <a:spcPts val="1600"/>
              </a:spcBef>
              <a:spcAft>
                <a:spcPts val="1600"/>
              </a:spcAft>
              <a:buClr>
                <a:schemeClr val="dk1"/>
              </a:buClr>
              <a:buSzPts val="1100"/>
              <a:buChar char="■"/>
              <a:defRPr>
                <a:solidFill>
                  <a:schemeClr val="dk1"/>
                </a:solidFill>
              </a:defRPr>
            </a:lvl9pPr>
          </a:lstStyle>
          <a:p/>
        </p:txBody>
      </p:sp>
      <p:pic>
        <p:nvPicPr>
          <p:cNvPr id="100" name="Google Shape;100;p7"/>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01" name="Google Shape;101;p7"/>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rgbClr val="DDDDDD"/>
            </a:gs>
            <a:gs pos="100000">
              <a:srgbClr val="919191"/>
            </a:gs>
          </a:gsLst>
          <a:lin ang="5400012" scaled="0"/>
        </a:gradFill>
      </p:bgPr>
    </p:bg>
    <p:spTree>
      <p:nvGrpSpPr>
        <p:cNvPr id="102" name="Shape 102"/>
        <p:cNvGrpSpPr/>
        <p:nvPr/>
      </p:nvGrpSpPr>
      <p:grpSpPr>
        <a:xfrm>
          <a:off x="0" y="0"/>
          <a:ext cx="0" cy="0"/>
          <a:chOff x="0" y="0"/>
          <a:chExt cx="0" cy="0"/>
        </a:xfrm>
      </p:grpSpPr>
      <p:sp>
        <p:nvSpPr>
          <p:cNvPr id="103" name="Google Shape;103;p8"/>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8"/>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8"/>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8"/>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8" name="Google Shape;108;p8"/>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09" name="Google Shape;109;p8"/>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10" name="Google Shape;11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11" name="Google Shape;111;p8"/>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12" name="Google Shape;112;p8"/>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rgbClr val="B7B7B7"/>
        </a:solidFill>
      </p:bgPr>
    </p:bg>
    <p:spTree>
      <p:nvGrpSpPr>
        <p:cNvPr id="113" name="Shape 113"/>
        <p:cNvGrpSpPr/>
        <p:nvPr/>
      </p:nvGrpSpPr>
      <p:grpSpPr>
        <a:xfrm>
          <a:off x="0" y="0"/>
          <a:ext cx="0" cy="0"/>
          <a:chOff x="0" y="0"/>
          <a:chExt cx="0" cy="0"/>
        </a:xfrm>
      </p:grpSpPr>
      <p:sp>
        <p:nvSpPr>
          <p:cNvPr id="114" name="Google Shape;114;p9"/>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9"/>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9"/>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9"/>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19" name="Google Shape;11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20" name="Google Shape;120;p9"/>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21" name="Google Shape;121;p9"/>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rgbClr val="DDDDDD"/>
            </a:gs>
            <a:gs pos="100000">
              <a:srgbClr val="919191"/>
            </a:gs>
          </a:gsLst>
          <a:lin ang="5400012" scaled="0"/>
        </a:gradFill>
      </p:bgPr>
    </p:bg>
    <p:spTree>
      <p:nvGrpSpPr>
        <p:cNvPr id="122" name="Shape 122"/>
        <p:cNvGrpSpPr/>
        <p:nvPr/>
      </p:nvGrpSpPr>
      <p:grpSpPr>
        <a:xfrm>
          <a:off x="0" y="0"/>
          <a:ext cx="0" cy="0"/>
          <a:chOff x="0" y="0"/>
          <a:chExt cx="0" cy="0"/>
        </a:xfrm>
      </p:grpSpPr>
      <p:sp>
        <p:nvSpPr>
          <p:cNvPr id="123" name="Google Shape;123;p10"/>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0"/>
          <p:cNvSpPr/>
          <p:nvPr/>
        </p:nvSpPr>
        <p:spPr>
          <a:xfrm>
            <a:off x="212050" y="221751"/>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0"/>
          <p:cNvSpPr/>
          <p:nvPr/>
        </p:nvSpPr>
        <p:spPr>
          <a:xfrm>
            <a:off x="212050" y="284225"/>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0"/>
          <p:cNvSpPr/>
          <p:nvPr/>
        </p:nvSpPr>
        <p:spPr>
          <a:xfrm>
            <a:off x="212050" y="346699"/>
            <a:ext cx="219600" cy="18900"/>
          </a:xfrm>
          <a:prstGeom prst="rect">
            <a:avLst/>
          </a:prstGeom>
          <a:solidFill>
            <a:srgbClr val="55688B">
              <a:alpha val="3568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0"/>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8" name="Google Shape;128;p10"/>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9" name="Google Shape;12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pic>
        <p:nvPicPr>
          <p:cNvPr id="130" name="Google Shape;130;p10"/>
          <p:cNvPicPr preferRelativeResize="0"/>
          <p:nvPr/>
        </p:nvPicPr>
        <p:blipFill rotWithShape="1">
          <a:blip r:embed="rId2">
            <a:alphaModFix/>
          </a:blip>
          <a:srcRect b="0" l="0" r="0" t="0"/>
          <a:stretch/>
        </p:blipFill>
        <p:spPr>
          <a:xfrm>
            <a:off x="243975" y="588596"/>
            <a:ext cx="825800" cy="838854"/>
          </a:xfrm>
          <a:prstGeom prst="rect">
            <a:avLst/>
          </a:prstGeom>
          <a:noFill/>
          <a:ln>
            <a:noFill/>
          </a:ln>
        </p:spPr>
      </p:pic>
      <p:pic>
        <p:nvPicPr>
          <p:cNvPr id="131" name="Google Shape;131;p10"/>
          <p:cNvPicPr preferRelativeResize="0"/>
          <p:nvPr/>
        </p:nvPicPr>
        <p:blipFill rotWithShape="1">
          <a:blip r:embed="rId3">
            <a:alphaModFix/>
          </a:blip>
          <a:srcRect b="0" l="0" r="0" t="0"/>
          <a:stretch/>
        </p:blipFill>
        <p:spPr>
          <a:xfrm>
            <a:off x="0" y="409175"/>
            <a:ext cx="763750" cy="7637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gradFill>
          <a:gsLst>
            <a:gs pos="0">
              <a:srgbClr val="DDDDDD"/>
            </a:gs>
            <a:gs pos="100000">
              <a:srgbClr val="919191"/>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ctrTitle"/>
          </p:nvPr>
        </p:nvSpPr>
        <p:spPr>
          <a:xfrm>
            <a:off x="3274000" y="1056875"/>
            <a:ext cx="5870100" cy="240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fr">
                <a:solidFill>
                  <a:srgbClr val="FF9900"/>
                </a:solidFill>
              </a:rPr>
              <a:t>Programmation Fonctionnelle - </a:t>
            </a:r>
            <a:endParaRPr>
              <a:solidFill>
                <a:srgbClr val="FF9900"/>
              </a:solidFill>
            </a:endParaRPr>
          </a:p>
          <a:p>
            <a:pPr indent="0" lvl="0" marL="0" rtl="0" algn="l">
              <a:lnSpc>
                <a:spcPct val="100000"/>
              </a:lnSpc>
              <a:spcBef>
                <a:spcPts val="0"/>
              </a:spcBef>
              <a:spcAft>
                <a:spcPts val="0"/>
              </a:spcAft>
              <a:buSzPts val="4000"/>
              <a:buNone/>
            </a:pPr>
            <a:r>
              <a:rPr lang="fr">
                <a:solidFill>
                  <a:srgbClr val="FF9900"/>
                </a:solidFill>
              </a:rPr>
              <a:t>Partie 4 </a:t>
            </a:r>
            <a:endParaRPr>
              <a:solidFill>
                <a:srgbClr val="FF9900"/>
              </a:solidFill>
            </a:endParaRPr>
          </a:p>
        </p:txBody>
      </p:sp>
      <p:sp>
        <p:nvSpPr>
          <p:cNvPr id="229" name="Google Shape;229;p17"/>
          <p:cNvSpPr txBox="1"/>
          <p:nvPr>
            <p:ph idx="1" type="subTitle"/>
          </p:nvPr>
        </p:nvSpPr>
        <p:spPr>
          <a:xfrm>
            <a:off x="5083950" y="3924925"/>
            <a:ext cx="3699900" cy="50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fr" sz="2300">
                <a:solidFill>
                  <a:srgbClr val="000000"/>
                </a:solidFill>
                <a:latin typeface="Arial"/>
                <a:ea typeface="Arial"/>
                <a:cs typeface="Arial"/>
                <a:sym typeface="Arial"/>
              </a:rPr>
              <a:t>Programmation</a:t>
            </a:r>
            <a:endParaRPr b="1" sz="2300">
              <a:solidFill>
                <a:srgbClr val="000000"/>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b="1" sz="2300">
              <a:solidFill>
                <a:srgbClr val="000000"/>
              </a:solidFill>
              <a:latin typeface="Arial"/>
              <a:ea typeface="Arial"/>
              <a:cs typeface="Arial"/>
              <a:sym typeface="Arial"/>
            </a:endParaRPr>
          </a:p>
          <a:p>
            <a:pPr indent="0" lvl="0" marL="0" rtl="0" algn="l">
              <a:lnSpc>
                <a:spcPct val="115000"/>
              </a:lnSpc>
              <a:spcBef>
                <a:spcPts val="1600"/>
              </a:spcBef>
              <a:spcAft>
                <a:spcPts val="1600"/>
              </a:spcAft>
              <a:buSzPts val="13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6"/>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Conditions et filtrage de motif</a:t>
            </a:r>
            <a:r>
              <a:rPr lang="fr">
                <a:solidFill>
                  <a:srgbClr val="FF9900"/>
                </a:solidFill>
              </a:rPr>
              <a: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01" name="Google Shape;301;p26"/>
          <p:cNvSpPr txBox="1"/>
          <p:nvPr/>
        </p:nvSpPr>
        <p:spPr>
          <a:xfrm>
            <a:off x="-100" y="1832675"/>
            <a:ext cx="9144000" cy="17691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Classique , Elle s'écrit comme ceci :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i="1" lang="fr" sz="2400">
                <a:solidFill>
                  <a:schemeClr val="lt1"/>
                </a:solidFill>
                <a:latin typeface="Montserrat"/>
                <a:ea typeface="Montserrat"/>
                <a:cs typeface="Montserrat"/>
                <a:sym typeface="Montserrat"/>
              </a:rPr>
              <a:t>if condition then expression 1 else expression 2 . </a:t>
            </a:r>
            <a:endParaRPr sz="2400">
              <a:solidFill>
                <a:schemeClr val="lt1"/>
              </a:solidFill>
              <a:latin typeface="Montserrat"/>
              <a:ea typeface="Montserrat"/>
              <a:cs typeface="Montserrat"/>
              <a:sym typeface="Montserrat"/>
            </a:endParaRPr>
          </a:p>
        </p:txBody>
      </p:sp>
      <p:sp>
        <p:nvSpPr>
          <p:cNvPr id="302" name="Google Shape;302;p26"/>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if/then/else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animEffect filter="fade" transition="in">
                                      <p:cBhvr>
                                        <p:cTn dur="1000"/>
                                        <p:tgtEl>
                                          <p:spTgt spid="3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animEffect filter="fade" transition="in">
                                      <p:cBhvr>
                                        <p:cTn dur="1000"/>
                                        <p:tgtEl>
                                          <p:spTgt spid="3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animEffect filter="fade" transition="in">
                                      <p:cBhvr>
                                        <p:cTn dur="1000"/>
                                        <p:tgtEl>
                                          <p:spTgt spid="3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xEl>
                                              <p:pRg end="3" st="3"/>
                                            </p:txEl>
                                          </p:spTgt>
                                        </p:tgtEl>
                                        <p:attrNameLst>
                                          <p:attrName>style.visibility</p:attrName>
                                        </p:attrNameLst>
                                      </p:cBhvr>
                                      <p:to>
                                        <p:strVal val="visible"/>
                                      </p:to>
                                    </p:set>
                                    <p:animEffect filter="fade" transition="in">
                                      <p:cBhvr>
                                        <p:cTn dur="1000"/>
                                        <p:tgtEl>
                                          <p:spTgt spid="30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7"/>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Conditions et filtrage de motif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08" name="Google Shape;308;p27"/>
          <p:cNvSpPr txBox="1"/>
          <p:nvPr/>
        </p:nvSpPr>
        <p:spPr>
          <a:xfrm>
            <a:off x="-100" y="1832675"/>
            <a:ext cx="9144000" cy="17691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Classique , Elle s'écrit comme ceci :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i="1" lang="fr" sz="2400">
                <a:solidFill>
                  <a:schemeClr val="lt1"/>
                </a:solidFill>
                <a:latin typeface="Montserrat"/>
                <a:ea typeface="Montserrat"/>
                <a:cs typeface="Montserrat"/>
                <a:sym typeface="Montserrat"/>
              </a:rPr>
              <a:t>if condition then expression 1 else expression 2 . </a:t>
            </a:r>
            <a:endParaRPr sz="2400">
              <a:solidFill>
                <a:schemeClr val="lt1"/>
              </a:solidFill>
              <a:latin typeface="Montserrat"/>
              <a:ea typeface="Montserrat"/>
              <a:cs typeface="Montserrat"/>
              <a:sym typeface="Montserrat"/>
            </a:endParaRPr>
          </a:p>
        </p:txBody>
      </p:sp>
      <p:sp>
        <p:nvSpPr>
          <p:cNvPr id="309" name="Google Shape;309;p27"/>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if/then/else</a:t>
            </a:r>
            <a:endParaRPr b="0" i="0" sz="2400" u="none" cap="none" strike="noStrike">
              <a:solidFill>
                <a:schemeClr val="dk1"/>
              </a:solidFill>
              <a:latin typeface="Montserrat"/>
              <a:ea typeface="Montserrat"/>
              <a:cs typeface="Montserrat"/>
              <a:sym typeface="Montserrat"/>
            </a:endParaRPr>
          </a:p>
        </p:txBody>
      </p:sp>
      <p:pic>
        <p:nvPicPr>
          <p:cNvPr id="310" name="Google Shape;310;p27"/>
          <p:cNvPicPr preferRelativeResize="0"/>
          <p:nvPr/>
        </p:nvPicPr>
        <p:blipFill>
          <a:blip r:embed="rId3">
            <a:alphaModFix/>
          </a:blip>
          <a:stretch>
            <a:fillRect/>
          </a:stretch>
        </p:blipFill>
        <p:spPr>
          <a:xfrm>
            <a:off x="3365838" y="3660650"/>
            <a:ext cx="2805314" cy="1236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1000"/>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Effect filter="fade" transition="in">
                                      <p:cBhvr>
                                        <p:cTn dur="1000"/>
                                        <p:tgtEl>
                                          <p:spTgt spid="3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animEffect filter="fade" transition="in">
                                      <p:cBhvr>
                                        <p:cTn dur="1000"/>
                                        <p:tgtEl>
                                          <p:spTgt spid="3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animEffect filter="fade" transition="in">
                                      <p:cBhvr>
                                        <p:cTn dur="1000"/>
                                        <p:tgtEl>
                                          <p:spTgt spid="30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8"/>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Conditions et filtrage de motif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16" name="Google Shape;316;p28"/>
          <p:cNvSpPr txBox="1"/>
          <p:nvPr/>
        </p:nvSpPr>
        <p:spPr>
          <a:xfrm>
            <a:off x="-100" y="1832675"/>
            <a:ext cx="9144000" cy="17691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Opérateur 	Renvoie True si…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les deux arguments sont égaux</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les deux arguments sont différents</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&lt;	le premier argument est inférieur au deuxième</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&gt;   le premier argument est supérieur au deuxième</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&lt;= le premier argument est inférieur ou égal au deuxième</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&gt;= le premier argument est supérieur ou égal au deuxième</a:t>
            </a:r>
            <a:r>
              <a:rPr i="1"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p:txBody>
      </p:sp>
      <p:sp>
        <p:nvSpPr>
          <p:cNvPr id="317" name="Google Shape;317;p28"/>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Opérateurs de comparaison</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animEffect filter="fade" transition="in">
                                      <p:cBhvr>
                                        <p:cTn dur="1000"/>
                                        <p:tgtEl>
                                          <p:spTgt spid="3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1" st="1"/>
                                            </p:txEl>
                                          </p:spTgt>
                                        </p:tgtEl>
                                        <p:attrNameLst>
                                          <p:attrName>style.visibility</p:attrName>
                                        </p:attrNameLst>
                                      </p:cBhvr>
                                      <p:to>
                                        <p:strVal val="visible"/>
                                      </p:to>
                                    </p:set>
                                    <p:animEffect filter="fade" transition="in">
                                      <p:cBhvr>
                                        <p:cTn dur="1000"/>
                                        <p:tgtEl>
                                          <p:spTgt spid="3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2" st="2"/>
                                            </p:txEl>
                                          </p:spTgt>
                                        </p:tgtEl>
                                        <p:attrNameLst>
                                          <p:attrName>style.visibility</p:attrName>
                                        </p:attrNameLst>
                                      </p:cBhvr>
                                      <p:to>
                                        <p:strVal val="visible"/>
                                      </p:to>
                                    </p:set>
                                    <p:animEffect filter="fade" transition="in">
                                      <p:cBhvr>
                                        <p:cTn dur="1000"/>
                                        <p:tgtEl>
                                          <p:spTgt spid="3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3" st="3"/>
                                            </p:txEl>
                                          </p:spTgt>
                                        </p:tgtEl>
                                        <p:attrNameLst>
                                          <p:attrName>style.visibility</p:attrName>
                                        </p:attrNameLst>
                                      </p:cBhvr>
                                      <p:to>
                                        <p:strVal val="visible"/>
                                      </p:to>
                                    </p:set>
                                    <p:animEffect filter="fade" transition="in">
                                      <p:cBhvr>
                                        <p:cTn dur="1000"/>
                                        <p:tgtEl>
                                          <p:spTgt spid="31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4" st="4"/>
                                            </p:txEl>
                                          </p:spTgt>
                                        </p:tgtEl>
                                        <p:attrNameLst>
                                          <p:attrName>style.visibility</p:attrName>
                                        </p:attrNameLst>
                                      </p:cBhvr>
                                      <p:to>
                                        <p:strVal val="visible"/>
                                      </p:to>
                                    </p:set>
                                    <p:animEffect filter="fade" transition="in">
                                      <p:cBhvr>
                                        <p:cTn dur="1000"/>
                                        <p:tgtEl>
                                          <p:spTgt spid="31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5" st="5"/>
                                            </p:txEl>
                                          </p:spTgt>
                                        </p:tgtEl>
                                        <p:attrNameLst>
                                          <p:attrName>style.visibility</p:attrName>
                                        </p:attrNameLst>
                                      </p:cBhvr>
                                      <p:to>
                                        <p:strVal val="visible"/>
                                      </p:to>
                                    </p:set>
                                    <p:animEffect filter="fade" transition="in">
                                      <p:cBhvr>
                                        <p:cTn dur="1000"/>
                                        <p:tgtEl>
                                          <p:spTgt spid="31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6" st="6"/>
                                            </p:txEl>
                                          </p:spTgt>
                                        </p:tgtEl>
                                        <p:attrNameLst>
                                          <p:attrName>style.visibility</p:attrName>
                                        </p:attrNameLst>
                                      </p:cBhvr>
                                      <p:to>
                                        <p:strVal val="visible"/>
                                      </p:to>
                                    </p:set>
                                    <p:animEffect filter="fade" transition="in">
                                      <p:cBhvr>
                                        <p:cTn dur="1000"/>
                                        <p:tgtEl>
                                          <p:spTgt spid="31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7" st="7"/>
                                            </p:txEl>
                                          </p:spTgt>
                                        </p:tgtEl>
                                        <p:attrNameLst>
                                          <p:attrName>style.visibility</p:attrName>
                                        </p:attrNameLst>
                                      </p:cBhvr>
                                      <p:to>
                                        <p:strVal val="visible"/>
                                      </p:to>
                                    </p:set>
                                    <p:animEffect filter="fade" transition="in">
                                      <p:cBhvr>
                                        <p:cTn dur="1000"/>
                                        <p:tgtEl>
                                          <p:spTgt spid="31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8" st="8"/>
                                            </p:txEl>
                                          </p:spTgt>
                                        </p:tgtEl>
                                        <p:attrNameLst>
                                          <p:attrName>style.visibility</p:attrName>
                                        </p:attrNameLst>
                                      </p:cBhvr>
                                      <p:to>
                                        <p:strVal val="visible"/>
                                      </p:to>
                                    </p:set>
                                    <p:animEffect filter="fade" transition="in">
                                      <p:cBhvr>
                                        <p:cTn dur="1000"/>
                                        <p:tgtEl>
                                          <p:spTgt spid="31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9"/>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Conditions et filtrage de motif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23" name="Google Shape;323;p29"/>
          <p:cNvSpPr txBox="1"/>
          <p:nvPr/>
        </p:nvSpPr>
        <p:spPr>
          <a:xfrm>
            <a:off x="-100" y="1832675"/>
            <a:ext cx="9144000" cy="24615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La fonction not prend un argument et l'inverse simplement : not False donne True et not True donne False.</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l'opérateur et, noté &amp;&amp;. Cet opérateur ne renvoie True que si ses deux arguments sont égaux à True. Par exemple, True &amp;&amp; False donne False, et True &amp;&amp; True donne True.</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Enfin, l'opérateur || (ou) permet de tester si au moins une des deux conditions est vraie. Donc, False || False renvoie False, et True || False renvoie True.</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i="1"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p:txBody>
      </p:sp>
      <p:sp>
        <p:nvSpPr>
          <p:cNvPr id="324" name="Google Shape;324;p29"/>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Combiner des booléens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animEffect filter="fade" transition="in">
                                      <p:cBhvr>
                                        <p:cTn dur="1000"/>
                                        <p:tgtEl>
                                          <p:spTgt spid="3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animEffect filter="fade" transition="in">
                                      <p:cBhvr>
                                        <p:cTn dur="1000"/>
                                        <p:tgtEl>
                                          <p:spTgt spid="3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animEffect filter="fade" transition="in">
                                      <p:cBhvr>
                                        <p:cTn dur="1000"/>
                                        <p:tgtEl>
                                          <p:spTgt spid="3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animEffect filter="fade" transition="in">
                                      <p:cBhvr>
                                        <p:cTn dur="1000"/>
                                        <p:tgtEl>
                                          <p:spTgt spid="3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4" st="4"/>
                                            </p:txEl>
                                          </p:spTgt>
                                        </p:tgtEl>
                                        <p:attrNameLst>
                                          <p:attrName>style.visibility</p:attrName>
                                        </p:attrNameLst>
                                      </p:cBhvr>
                                      <p:to>
                                        <p:strVal val="visible"/>
                                      </p:to>
                                    </p:set>
                                    <p:animEffect filter="fade" transition="in">
                                      <p:cBhvr>
                                        <p:cTn dur="1000"/>
                                        <p:tgtEl>
                                          <p:spTgt spid="3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5" st="5"/>
                                            </p:txEl>
                                          </p:spTgt>
                                        </p:tgtEl>
                                        <p:attrNameLst>
                                          <p:attrName>style.visibility</p:attrName>
                                        </p:attrNameLst>
                                      </p:cBhvr>
                                      <p:to>
                                        <p:strVal val="visible"/>
                                      </p:to>
                                    </p:set>
                                    <p:animEffect filter="fade" transition="in">
                                      <p:cBhvr>
                                        <p:cTn dur="1000"/>
                                        <p:tgtEl>
                                          <p:spTgt spid="32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6" st="6"/>
                                            </p:txEl>
                                          </p:spTgt>
                                        </p:tgtEl>
                                        <p:attrNameLst>
                                          <p:attrName>style.visibility</p:attrName>
                                        </p:attrNameLst>
                                      </p:cBhvr>
                                      <p:to>
                                        <p:strVal val="visible"/>
                                      </p:to>
                                    </p:set>
                                    <p:animEffect filter="fade" transition="in">
                                      <p:cBhvr>
                                        <p:cTn dur="1000"/>
                                        <p:tgtEl>
                                          <p:spTgt spid="32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0"/>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Conditions et filtrage de motif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30" name="Google Shape;330;p30"/>
          <p:cNvSpPr txBox="1"/>
          <p:nvPr/>
        </p:nvSpPr>
        <p:spPr>
          <a:xfrm>
            <a:off x="54025" y="1180400"/>
            <a:ext cx="9435000" cy="31140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200">
                <a:solidFill>
                  <a:schemeClr val="lt1"/>
                </a:solidFill>
                <a:latin typeface="Montserrat"/>
                <a:ea typeface="Montserrat"/>
                <a:cs typeface="Montserrat"/>
                <a:sym typeface="Montserrat"/>
              </a:rPr>
              <a:t>Maintenant, une astuce utile. Prenons les fonctions suivantes</a:t>
            </a:r>
            <a:endParaRPr sz="22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dk1"/>
                </a:solidFill>
                <a:latin typeface="Montserrat"/>
                <a:ea typeface="Montserrat"/>
                <a:cs typeface="Montserrat"/>
                <a:sym typeface="Montserrat"/>
              </a:rPr>
              <a:t>nul x = if x == 0 then True else False</a:t>
            </a:r>
            <a:endParaRPr sz="2400">
              <a:solidFill>
                <a:schemeClr val="dk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dk1"/>
                </a:solidFill>
                <a:latin typeface="Montserrat"/>
                <a:ea typeface="Montserrat"/>
                <a:cs typeface="Montserrat"/>
                <a:sym typeface="Montserrat"/>
              </a:rPr>
              <a:t>nonNul x = if x == 0 then False else True</a:t>
            </a:r>
            <a:endParaRPr sz="24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peut faire plus court : quand notre if renvoie des booléens, on peut enlever le if, comme ceci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dk1"/>
                </a:solidFill>
                <a:latin typeface="Montserrat"/>
                <a:ea typeface="Montserrat"/>
                <a:cs typeface="Montserrat"/>
                <a:sym typeface="Montserrat"/>
              </a:rPr>
              <a:t>nul x = x == 0</a:t>
            </a:r>
            <a:endParaRPr sz="24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dk1"/>
                </a:solidFill>
                <a:latin typeface="Montserrat"/>
                <a:ea typeface="Montserrat"/>
                <a:cs typeface="Montserrat"/>
                <a:sym typeface="Montserrat"/>
              </a:rPr>
              <a:t>nonNul x = not (x==0)</a:t>
            </a:r>
            <a:r>
              <a:rPr i="1"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p:txBody>
      </p:sp>
      <p:sp>
        <p:nvSpPr>
          <p:cNvPr id="331" name="Google Shape;331;p30"/>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Maintenant, une astuce utile.</a:t>
            </a:r>
            <a:endParaRPr b="0" i="0" sz="2400" u="none" cap="none" strike="noStrike">
              <a:solidFill>
                <a:schemeClr val="dk1"/>
              </a:solidFill>
              <a:latin typeface="Montserrat"/>
              <a:ea typeface="Montserrat"/>
              <a:cs typeface="Montserrat"/>
              <a:sym typeface="Montserrat"/>
            </a:endParaRPr>
          </a:p>
        </p:txBody>
      </p:sp>
      <p:pic>
        <p:nvPicPr>
          <p:cNvPr id="332" name="Google Shape;332;p30"/>
          <p:cNvPicPr preferRelativeResize="0"/>
          <p:nvPr/>
        </p:nvPicPr>
        <p:blipFill>
          <a:blip r:embed="rId3">
            <a:alphaModFix/>
          </a:blip>
          <a:stretch>
            <a:fillRect/>
          </a:stretch>
        </p:blipFill>
        <p:spPr>
          <a:xfrm>
            <a:off x="4571988" y="3867150"/>
            <a:ext cx="4562475" cy="1276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1000"/>
                                        <p:tgtEl>
                                          <p:spTgt spid="3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Effect filter="fade" transition="in">
                                      <p:cBhvr>
                                        <p:cTn dur="1000"/>
                                        <p:tgtEl>
                                          <p:spTgt spid="3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Effect filter="fade" transition="in">
                                      <p:cBhvr>
                                        <p:cTn dur="1000"/>
                                        <p:tgtEl>
                                          <p:spTgt spid="3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animEffect filter="fade" transition="in">
                                      <p:cBhvr>
                                        <p:cTn dur="1000"/>
                                        <p:tgtEl>
                                          <p:spTgt spid="3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animEffect filter="fade" transition="in">
                                      <p:cBhvr>
                                        <p:cTn dur="1000"/>
                                        <p:tgtEl>
                                          <p:spTgt spid="3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5" st="5"/>
                                            </p:txEl>
                                          </p:spTgt>
                                        </p:tgtEl>
                                        <p:attrNameLst>
                                          <p:attrName>style.visibility</p:attrName>
                                        </p:attrNameLst>
                                      </p:cBhvr>
                                      <p:to>
                                        <p:strVal val="visible"/>
                                      </p:to>
                                    </p:set>
                                    <p:animEffect filter="fade" transition="in">
                                      <p:cBhvr>
                                        <p:cTn dur="1000"/>
                                        <p:tgtEl>
                                          <p:spTgt spid="3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6" st="6"/>
                                            </p:txEl>
                                          </p:spTgt>
                                        </p:tgtEl>
                                        <p:attrNameLst>
                                          <p:attrName>style.visibility</p:attrName>
                                        </p:attrNameLst>
                                      </p:cBhvr>
                                      <p:to>
                                        <p:strVal val="visible"/>
                                      </p:to>
                                    </p:set>
                                    <p:animEffect filter="fade" transition="in">
                                      <p:cBhvr>
                                        <p:cTn dur="1000"/>
                                        <p:tgtEl>
                                          <p:spTgt spid="33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7" st="7"/>
                                            </p:txEl>
                                          </p:spTgt>
                                        </p:tgtEl>
                                        <p:attrNameLst>
                                          <p:attrName>style.visibility</p:attrName>
                                        </p:attrNameLst>
                                      </p:cBhvr>
                                      <p:to>
                                        <p:strVal val="visible"/>
                                      </p:to>
                                    </p:set>
                                    <p:animEffect filter="fade" transition="in">
                                      <p:cBhvr>
                                        <p:cTn dur="1000"/>
                                        <p:tgtEl>
                                          <p:spTgt spid="33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8" st="8"/>
                                            </p:txEl>
                                          </p:spTgt>
                                        </p:tgtEl>
                                        <p:attrNameLst>
                                          <p:attrName>style.visibility</p:attrName>
                                        </p:attrNameLst>
                                      </p:cBhvr>
                                      <p:to>
                                        <p:strVal val="visible"/>
                                      </p:to>
                                    </p:set>
                                    <p:animEffect filter="fade" transition="in">
                                      <p:cBhvr>
                                        <p:cTn dur="1000"/>
                                        <p:tgtEl>
                                          <p:spTgt spid="33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9" st="9"/>
                                            </p:txEl>
                                          </p:spTgt>
                                        </p:tgtEl>
                                        <p:attrNameLst>
                                          <p:attrName>style.visibility</p:attrName>
                                        </p:attrNameLst>
                                      </p:cBhvr>
                                      <p:to>
                                        <p:strVal val="visible"/>
                                      </p:to>
                                    </p:set>
                                    <p:animEffect filter="fade" transition="in">
                                      <p:cBhvr>
                                        <p:cTn dur="1000"/>
                                        <p:tgtEl>
                                          <p:spTgt spid="330">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1"/>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Conditions et filtrage de motif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38" name="Google Shape;338;p31"/>
          <p:cNvSpPr txBox="1"/>
          <p:nvPr/>
        </p:nvSpPr>
        <p:spPr>
          <a:xfrm>
            <a:off x="54025" y="1180400"/>
            <a:ext cx="9435000" cy="31140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200">
                <a:solidFill>
                  <a:schemeClr val="lt1"/>
                </a:solidFill>
                <a:latin typeface="Montserrat"/>
                <a:ea typeface="Montserrat"/>
                <a:cs typeface="Montserrat"/>
                <a:sym typeface="Montserrat"/>
              </a:rPr>
              <a:t>On va utiliser if pour écrire une fonction qui prend un entier et renvoie "Negatif" s'il est strictement inférieur à 0, "Positif" sinon.</a:t>
            </a:r>
            <a:endParaRPr sz="22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dk1"/>
                </a:solidFill>
                <a:latin typeface="Montserrat"/>
                <a:ea typeface="Montserrat"/>
                <a:cs typeface="Montserrat"/>
                <a:sym typeface="Montserrat"/>
              </a:rPr>
              <a:t>signe x = if x &gt;= 0 then "Positif" else "Negatif"</a:t>
            </a:r>
            <a:endParaRPr sz="24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pourrait écrire ce code sur plusieurs lignes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dk1"/>
                </a:solidFill>
                <a:latin typeface="Montserrat"/>
                <a:ea typeface="Montserrat"/>
                <a:cs typeface="Montserrat"/>
                <a:sym typeface="Montserrat"/>
              </a:rPr>
              <a:t>signe x = if x &gt;= 0</a:t>
            </a:r>
            <a:endParaRPr sz="24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dk1"/>
                </a:solidFill>
                <a:latin typeface="Montserrat"/>
                <a:ea typeface="Montserrat"/>
                <a:cs typeface="Montserrat"/>
                <a:sym typeface="Montserrat"/>
              </a:rPr>
              <a:t>      	then "Positif"</a:t>
            </a:r>
            <a:endParaRPr sz="24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dk1"/>
                </a:solidFill>
                <a:latin typeface="Montserrat"/>
                <a:ea typeface="Montserrat"/>
                <a:cs typeface="Montserrat"/>
                <a:sym typeface="Montserrat"/>
              </a:rPr>
              <a:t>      	else "Negatif"</a:t>
            </a:r>
            <a:endParaRPr sz="2400">
              <a:solidFill>
                <a:schemeClr val="dk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Attention à l’indentation</a:t>
            </a:r>
            <a:endParaRPr sz="2400">
              <a:solidFill>
                <a:schemeClr val="dk1"/>
              </a:solidFill>
              <a:latin typeface="Montserrat"/>
              <a:ea typeface="Montserrat"/>
              <a:cs typeface="Montserrat"/>
              <a:sym typeface="Montserrat"/>
            </a:endParaRPr>
          </a:p>
        </p:txBody>
      </p:sp>
      <p:sp>
        <p:nvSpPr>
          <p:cNvPr id="339" name="Google Shape;339;p31"/>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Maintenant, une astuce utile.</a:t>
            </a:r>
            <a:endParaRPr b="0" i="0" sz="2400" u="none" cap="none" strike="noStrike">
              <a:solidFill>
                <a:schemeClr val="dk1"/>
              </a:solidFill>
              <a:latin typeface="Montserrat"/>
              <a:ea typeface="Montserrat"/>
              <a:cs typeface="Montserrat"/>
              <a:sym typeface="Montserrat"/>
            </a:endParaRPr>
          </a:p>
        </p:txBody>
      </p:sp>
      <p:pic>
        <p:nvPicPr>
          <p:cNvPr id="340" name="Google Shape;340;p31"/>
          <p:cNvPicPr preferRelativeResize="0"/>
          <p:nvPr/>
        </p:nvPicPr>
        <p:blipFill>
          <a:blip r:embed="rId3">
            <a:alphaModFix/>
          </a:blip>
          <a:stretch>
            <a:fillRect/>
          </a:stretch>
        </p:blipFill>
        <p:spPr>
          <a:xfrm>
            <a:off x="4397422" y="3687400"/>
            <a:ext cx="4746625" cy="1456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0" st="0"/>
                                            </p:txEl>
                                          </p:spTgt>
                                        </p:tgtEl>
                                        <p:attrNameLst>
                                          <p:attrName>style.visibility</p:attrName>
                                        </p:attrNameLst>
                                      </p:cBhvr>
                                      <p:to>
                                        <p:strVal val="visible"/>
                                      </p:to>
                                    </p:set>
                                    <p:animEffect filter="fade" transition="in">
                                      <p:cBhvr>
                                        <p:cTn dur="1000"/>
                                        <p:tgtEl>
                                          <p:spTgt spid="3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1" st="1"/>
                                            </p:txEl>
                                          </p:spTgt>
                                        </p:tgtEl>
                                        <p:attrNameLst>
                                          <p:attrName>style.visibility</p:attrName>
                                        </p:attrNameLst>
                                      </p:cBhvr>
                                      <p:to>
                                        <p:strVal val="visible"/>
                                      </p:to>
                                    </p:set>
                                    <p:animEffect filter="fade" transition="in">
                                      <p:cBhvr>
                                        <p:cTn dur="1000"/>
                                        <p:tgtEl>
                                          <p:spTgt spid="3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2" st="2"/>
                                            </p:txEl>
                                          </p:spTgt>
                                        </p:tgtEl>
                                        <p:attrNameLst>
                                          <p:attrName>style.visibility</p:attrName>
                                        </p:attrNameLst>
                                      </p:cBhvr>
                                      <p:to>
                                        <p:strVal val="visible"/>
                                      </p:to>
                                    </p:set>
                                    <p:animEffect filter="fade" transition="in">
                                      <p:cBhvr>
                                        <p:cTn dur="1000"/>
                                        <p:tgtEl>
                                          <p:spTgt spid="3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3" st="3"/>
                                            </p:txEl>
                                          </p:spTgt>
                                        </p:tgtEl>
                                        <p:attrNameLst>
                                          <p:attrName>style.visibility</p:attrName>
                                        </p:attrNameLst>
                                      </p:cBhvr>
                                      <p:to>
                                        <p:strVal val="visible"/>
                                      </p:to>
                                    </p:set>
                                    <p:animEffect filter="fade" transition="in">
                                      <p:cBhvr>
                                        <p:cTn dur="1000"/>
                                        <p:tgtEl>
                                          <p:spTgt spid="3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4" st="4"/>
                                            </p:txEl>
                                          </p:spTgt>
                                        </p:tgtEl>
                                        <p:attrNameLst>
                                          <p:attrName>style.visibility</p:attrName>
                                        </p:attrNameLst>
                                      </p:cBhvr>
                                      <p:to>
                                        <p:strVal val="visible"/>
                                      </p:to>
                                    </p:set>
                                    <p:animEffect filter="fade" transition="in">
                                      <p:cBhvr>
                                        <p:cTn dur="1000"/>
                                        <p:tgtEl>
                                          <p:spTgt spid="3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5" st="5"/>
                                            </p:txEl>
                                          </p:spTgt>
                                        </p:tgtEl>
                                        <p:attrNameLst>
                                          <p:attrName>style.visibility</p:attrName>
                                        </p:attrNameLst>
                                      </p:cBhvr>
                                      <p:to>
                                        <p:strVal val="visible"/>
                                      </p:to>
                                    </p:set>
                                    <p:animEffect filter="fade" transition="in">
                                      <p:cBhvr>
                                        <p:cTn dur="1000"/>
                                        <p:tgtEl>
                                          <p:spTgt spid="3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6" st="6"/>
                                            </p:txEl>
                                          </p:spTgt>
                                        </p:tgtEl>
                                        <p:attrNameLst>
                                          <p:attrName>style.visibility</p:attrName>
                                        </p:attrNameLst>
                                      </p:cBhvr>
                                      <p:to>
                                        <p:strVal val="visible"/>
                                      </p:to>
                                    </p:set>
                                    <p:animEffect filter="fade" transition="in">
                                      <p:cBhvr>
                                        <p:cTn dur="1000"/>
                                        <p:tgtEl>
                                          <p:spTgt spid="3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7" st="7"/>
                                            </p:txEl>
                                          </p:spTgt>
                                        </p:tgtEl>
                                        <p:attrNameLst>
                                          <p:attrName>style.visibility</p:attrName>
                                        </p:attrNameLst>
                                      </p:cBhvr>
                                      <p:to>
                                        <p:strVal val="visible"/>
                                      </p:to>
                                    </p:set>
                                    <p:animEffect filter="fade" transition="in">
                                      <p:cBhvr>
                                        <p:cTn dur="1000"/>
                                        <p:tgtEl>
                                          <p:spTgt spid="3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8" st="8"/>
                                            </p:txEl>
                                          </p:spTgt>
                                        </p:tgtEl>
                                        <p:attrNameLst>
                                          <p:attrName>style.visibility</p:attrName>
                                        </p:attrNameLst>
                                      </p:cBhvr>
                                      <p:to>
                                        <p:strVal val="visible"/>
                                      </p:to>
                                    </p:set>
                                    <p:animEffect filter="fade" transition="in">
                                      <p:cBhvr>
                                        <p:cTn dur="1000"/>
                                        <p:tgtEl>
                                          <p:spTgt spid="33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xEl>
                                              <p:pRg end="9" st="9"/>
                                            </p:txEl>
                                          </p:spTgt>
                                        </p:tgtEl>
                                        <p:attrNameLst>
                                          <p:attrName>style.visibility</p:attrName>
                                        </p:attrNameLst>
                                      </p:cBhvr>
                                      <p:to>
                                        <p:strVal val="visible"/>
                                      </p:to>
                                    </p:set>
                                    <p:animEffect filter="fade" transition="in">
                                      <p:cBhvr>
                                        <p:cTn dur="1000"/>
                                        <p:tgtEl>
                                          <p:spTgt spid="33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2"/>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Types et classes de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46" name="Google Shape;346;p32"/>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Pour commencer, on va mettre quelques déclarations simples dans un fichier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Maintenant, on charge ce fichier dans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ghci. La commande :t permet de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connaître le type d'une expression inféré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par le compilateur:</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i="1"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p:txBody>
      </p:sp>
      <p:sp>
        <p:nvSpPr>
          <p:cNvPr id="347" name="Google Shape;347;p32"/>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Types de variables</a:t>
            </a:r>
            <a:endParaRPr b="0" i="0" sz="2400" u="none" cap="none" strike="noStrike">
              <a:solidFill>
                <a:schemeClr val="dk1"/>
              </a:solidFill>
              <a:latin typeface="Montserrat"/>
              <a:ea typeface="Montserrat"/>
              <a:cs typeface="Montserrat"/>
              <a:sym typeface="Montserrat"/>
            </a:endParaRPr>
          </a:p>
        </p:txBody>
      </p:sp>
      <p:pic>
        <p:nvPicPr>
          <p:cNvPr id="348" name="Google Shape;348;p32"/>
          <p:cNvPicPr preferRelativeResize="0"/>
          <p:nvPr/>
        </p:nvPicPr>
        <p:blipFill>
          <a:blip r:embed="rId3">
            <a:alphaModFix/>
          </a:blip>
          <a:stretch>
            <a:fillRect/>
          </a:stretch>
        </p:blipFill>
        <p:spPr>
          <a:xfrm>
            <a:off x="4572000" y="2156550"/>
            <a:ext cx="1990525" cy="995250"/>
          </a:xfrm>
          <a:prstGeom prst="rect">
            <a:avLst/>
          </a:prstGeom>
          <a:noFill/>
          <a:ln>
            <a:noFill/>
          </a:ln>
        </p:spPr>
      </p:pic>
      <p:pic>
        <p:nvPicPr>
          <p:cNvPr id="349" name="Google Shape;349;p32"/>
          <p:cNvPicPr preferRelativeResize="0"/>
          <p:nvPr/>
        </p:nvPicPr>
        <p:blipFill>
          <a:blip r:embed="rId4">
            <a:alphaModFix/>
          </a:blip>
          <a:stretch>
            <a:fillRect/>
          </a:stretch>
        </p:blipFill>
        <p:spPr>
          <a:xfrm>
            <a:off x="7038863" y="3038463"/>
            <a:ext cx="2105025" cy="2105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1000"/>
                                        <p:tgtEl>
                                          <p:spTgt spid="3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1000"/>
                                        <p:tgtEl>
                                          <p:spTgt spid="3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animEffect filter="fade" transition="in">
                                      <p:cBhvr>
                                        <p:cTn dur="1000"/>
                                        <p:tgtEl>
                                          <p:spTgt spid="3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3" st="3"/>
                                            </p:txEl>
                                          </p:spTgt>
                                        </p:tgtEl>
                                        <p:attrNameLst>
                                          <p:attrName>style.visibility</p:attrName>
                                        </p:attrNameLst>
                                      </p:cBhvr>
                                      <p:to>
                                        <p:strVal val="visible"/>
                                      </p:to>
                                    </p:set>
                                    <p:animEffect filter="fade" transition="in">
                                      <p:cBhvr>
                                        <p:cTn dur="1000"/>
                                        <p:tgtEl>
                                          <p:spTgt spid="3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4" st="4"/>
                                            </p:txEl>
                                          </p:spTgt>
                                        </p:tgtEl>
                                        <p:attrNameLst>
                                          <p:attrName>style.visibility</p:attrName>
                                        </p:attrNameLst>
                                      </p:cBhvr>
                                      <p:to>
                                        <p:strVal val="visible"/>
                                      </p:to>
                                    </p:set>
                                    <p:animEffect filter="fade" transition="in">
                                      <p:cBhvr>
                                        <p:cTn dur="1000"/>
                                        <p:tgtEl>
                                          <p:spTgt spid="34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5" st="5"/>
                                            </p:txEl>
                                          </p:spTgt>
                                        </p:tgtEl>
                                        <p:attrNameLst>
                                          <p:attrName>style.visibility</p:attrName>
                                        </p:attrNameLst>
                                      </p:cBhvr>
                                      <p:to>
                                        <p:strVal val="visible"/>
                                      </p:to>
                                    </p:set>
                                    <p:animEffect filter="fade" transition="in">
                                      <p:cBhvr>
                                        <p:cTn dur="1000"/>
                                        <p:tgtEl>
                                          <p:spTgt spid="34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6" st="6"/>
                                            </p:txEl>
                                          </p:spTgt>
                                        </p:tgtEl>
                                        <p:attrNameLst>
                                          <p:attrName>style.visibility</p:attrName>
                                        </p:attrNameLst>
                                      </p:cBhvr>
                                      <p:to>
                                        <p:strVal val="visible"/>
                                      </p:to>
                                    </p:set>
                                    <p:animEffect filter="fade" transition="in">
                                      <p:cBhvr>
                                        <p:cTn dur="1000"/>
                                        <p:tgtEl>
                                          <p:spTgt spid="34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7" st="7"/>
                                            </p:txEl>
                                          </p:spTgt>
                                        </p:tgtEl>
                                        <p:attrNameLst>
                                          <p:attrName>style.visibility</p:attrName>
                                        </p:attrNameLst>
                                      </p:cBhvr>
                                      <p:to>
                                        <p:strVal val="visible"/>
                                      </p:to>
                                    </p:set>
                                    <p:animEffect filter="fade" transition="in">
                                      <p:cBhvr>
                                        <p:cTn dur="1000"/>
                                        <p:tgtEl>
                                          <p:spTgt spid="34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8" st="8"/>
                                            </p:txEl>
                                          </p:spTgt>
                                        </p:tgtEl>
                                        <p:attrNameLst>
                                          <p:attrName>style.visibility</p:attrName>
                                        </p:attrNameLst>
                                      </p:cBhvr>
                                      <p:to>
                                        <p:strVal val="visible"/>
                                      </p:to>
                                    </p:set>
                                    <p:animEffect filter="fade" transition="in">
                                      <p:cBhvr>
                                        <p:cTn dur="1000"/>
                                        <p:tgtEl>
                                          <p:spTgt spid="34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9" st="9"/>
                                            </p:txEl>
                                          </p:spTgt>
                                        </p:tgtEl>
                                        <p:attrNameLst>
                                          <p:attrName>style.visibility</p:attrName>
                                        </p:attrNameLst>
                                      </p:cBhvr>
                                      <p:to>
                                        <p:strVal val="visible"/>
                                      </p:to>
                                    </p:set>
                                    <p:animEffect filter="fade" transition="in">
                                      <p:cBhvr>
                                        <p:cTn dur="1000"/>
                                        <p:tgtEl>
                                          <p:spTgt spid="346">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3"/>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Types et classes de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55" name="Google Shape;355;p33"/>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peut écrire les types directement dans le code source. La déclaration de type doit se situer juste avant la déclaration de la variable, et a pour forme : nom :: Type . Par exemple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Si on indique un type qui ne correspond pas au type de la variable, ghc se plaint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56" name="Google Shape;356;p33"/>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Types de variables</a:t>
            </a:r>
            <a:endParaRPr b="0" i="0" sz="2400" u="none" cap="none" strike="noStrike">
              <a:solidFill>
                <a:schemeClr val="dk1"/>
              </a:solidFill>
              <a:latin typeface="Montserrat"/>
              <a:ea typeface="Montserrat"/>
              <a:cs typeface="Montserrat"/>
              <a:sym typeface="Montserrat"/>
            </a:endParaRPr>
          </a:p>
        </p:txBody>
      </p:sp>
      <p:pic>
        <p:nvPicPr>
          <p:cNvPr id="357" name="Google Shape;357;p33"/>
          <p:cNvPicPr preferRelativeResize="0"/>
          <p:nvPr/>
        </p:nvPicPr>
        <p:blipFill>
          <a:blip r:embed="rId3">
            <a:alphaModFix/>
          </a:blip>
          <a:stretch>
            <a:fillRect/>
          </a:stretch>
        </p:blipFill>
        <p:spPr>
          <a:xfrm>
            <a:off x="3849321" y="2382021"/>
            <a:ext cx="1922900" cy="1010325"/>
          </a:xfrm>
          <a:prstGeom prst="rect">
            <a:avLst/>
          </a:prstGeom>
          <a:noFill/>
          <a:ln>
            <a:noFill/>
          </a:ln>
        </p:spPr>
      </p:pic>
      <p:pic>
        <p:nvPicPr>
          <p:cNvPr id="358" name="Google Shape;358;p33"/>
          <p:cNvPicPr preferRelativeResize="0"/>
          <p:nvPr/>
        </p:nvPicPr>
        <p:blipFill>
          <a:blip r:embed="rId4">
            <a:alphaModFix/>
          </a:blip>
          <a:stretch>
            <a:fillRect/>
          </a:stretch>
        </p:blipFill>
        <p:spPr>
          <a:xfrm>
            <a:off x="6370920" y="2542750"/>
            <a:ext cx="1548220" cy="554100"/>
          </a:xfrm>
          <a:prstGeom prst="rect">
            <a:avLst/>
          </a:prstGeom>
          <a:noFill/>
          <a:ln>
            <a:noFill/>
          </a:ln>
        </p:spPr>
      </p:pic>
      <p:pic>
        <p:nvPicPr>
          <p:cNvPr id="359" name="Google Shape;359;p33"/>
          <p:cNvPicPr preferRelativeResize="0"/>
          <p:nvPr/>
        </p:nvPicPr>
        <p:blipFill>
          <a:blip r:embed="rId5">
            <a:alphaModFix/>
          </a:blip>
          <a:stretch>
            <a:fillRect/>
          </a:stretch>
        </p:blipFill>
        <p:spPr>
          <a:xfrm>
            <a:off x="4816400" y="3681575"/>
            <a:ext cx="3939926" cy="1388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0" st="0"/>
                                            </p:txEl>
                                          </p:spTgt>
                                        </p:tgtEl>
                                        <p:attrNameLst>
                                          <p:attrName>style.visibility</p:attrName>
                                        </p:attrNameLst>
                                      </p:cBhvr>
                                      <p:to>
                                        <p:strVal val="visible"/>
                                      </p:to>
                                    </p:set>
                                    <p:animEffect filter="fade" transition="in">
                                      <p:cBhvr>
                                        <p:cTn dur="1000"/>
                                        <p:tgtEl>
                                          <p:spTgt spid="3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1" st="1"/>
                                            </p:txEl>
                                          </p:spTgt>
                                        </p:tgtEl>
                                        <p:attrNameLst>
                                          <p:attrName>style.visibility</p:attrName>
                                        </p:attrNameLst>
                                      </p:cBhvr>
                                      <p:to>
                                        <p:strVal val="visible"/>
                                      </p:to>
                                    </p:set>
                                    <p:animEffect filter="fade" transition="in">
                                      <p:cBhvr>
                                        <p:cTn dur="1000"/>
                                        <p:tgtEl>
                                          <p:spTgt spid="3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2" st="2"/>
                                            </p:txEl>
                                          </p:spTgt>
                                        </p:tgtEl>
                                        <p:attrNameLst>
                                          <p:attrName>style.visibility</p:attrName>
                                        </p:attrNameLst>
                                      </p:cBhvr>
                                      <p:to>
                                        <p:strVal val="visible"/>
                                      </p:to>
                                    </p:set>
                                    <p:animEffect filter="fade" transition="in">
                                      <p:cBhvr>
                                        <p:cTn dur="1000"/>
                                        <p:tgtEl>
                                          <p:spTgt spid="3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3" st="3"/>
                                            </p:txEl>
                                          </p:spTgt>
                                        </p:tgtEl>
                                        <p:attrNameLst>
                                          <p:attrName>style.visibility</p:attrName>
                                        </p:attrNameLst>
                                      </p:cBhvr>
                                      <p:to>
                                        <p:strVal val="visible"/>
                                      </p:to>
                                    </p:set>
                                    <p:animEffect filter="fade" transition="in">
                                      <p:cBhvr>
                                        <p:cTn dur="1000"/>
                                        <p:tgtEl>
                                          <p:spTgt spid="3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4" st="4"/>
                                            </p:txEl>
                                          </p:spTgt>
                                        </p:tgtEl>
                                        <p:attrNameLst>
                                          <p:attrName>style.visibility</p:attrName>
                                        </p:attrNameLst>
                                      </p:cBhvr>
                                      <p:to>
                                        <p:strVal val="visible"/>
                                      </p:to>
                                    </p:set>
                                    <p:animEffect filter="fade" transition="in">
                                      <p:cBhvr>
                                        <p:cTn dur="1000"/>
                                        <p:tgtEl>
                                          <p:spTgt spid="3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5" st="5"/>
                                            </p:txEl>
                                          </p:spTgt>
                                        </p:tgtEl>
                                        <p:attrNameLst>
                                          <p:attrName>style.visibility</p:attrName>
                                        </p:attrNameLst>
                                      </p:cBhvr>
                                      <p:to>
                                        <p:strVal val="visible"/>
                                      </p:to>
                                    </p:set>
                                    <p:animEffect filter="fade" transition="in">
                                      <p:cBhvr>
                                        <p:cTn dur="1000"/>
                                        <p:tgtEl>
                                          <p:spTgt spid="35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6" st="6"/>
                                            </p:txEl>
                                          </p:spTgt>
                                        </p:tgtEl>
                                        <p:attrNameLst>
                                          <p:attrName>style.visibility</p:attrName>
                                        </p:attrNameLst>
                                      </p:cBhvr>
                                      <p:to>
                                        <p:strVal val="visible"/>
                                      </p:to>
                                    </p:set>
                                    <p:animEffect filter="fade" transition="in">
                                      <p:cBhvr>
                                        <p:cTn dur="1000"/>
                                        <p:tgtEl>
                                          <p:spTgt spid="35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7" st="7"/>
                                            </p:txEl>
                                          </p:spTgt>
                                        </p:tgtEl>
                                        <p:attrNameLst>
                                          <p:attrName>style.visibility</p:attrName>
                                        </p:attrNameLst>
                                      </p:cBhvr>
                                      <p:to>
                                        <p:strVal val="visible"/>
                                      </p:to>
                                    </p:set>
                                    <p:animEffect filter="fade" transition="in">
                                      <p:cBhvr>
                                        <p:cTn dur="1000"/>
                                        <p:tgtEl>
                                          <p:spTgt spid="35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8" st="8"/>
                                            </p:txEl>
                                          </p:spTgt>
                                        </p:tgtEl>
                                        <p:attrNameLst>
                                          <p:attrName>style.visibility</p:attrName>
                                        </p:attrNameLst>
                                      </p:cBhvr>
                                      <p:to>
                                        <p:strVal val="visible"/>
                                      </p:to>
                                    </p:set>
                                    <p:animEffect filter="fade" transition="in">
                                      <p:cBhvr>
                                        <p:cTn dur="1000"/>
                                        <p:tgtEl>
                                          <p:spTgt spid="355">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xEl>
                                              <p:pRg end="9" st="9"/>
                                            </p:txEl>
                                          </p:spTgt>
                                        </p:tgtEl>
                                        <p:attrNameLst>
                                          <p:attrName>style.visibility</p:attrName>
                                        </p:attrNameLst>
                                      </p:cBhvr>
                                      <p:to>
                                        <p:strVal val="visible"/>
                                      </p:to>
                                    </p:set>
                                    <p:animEffect filter="fade" transition="in">
                                      <p:cBhvr>
                                        <p:cTn dur="1000"/>
                                        <p:tgtEl>
                                          <p:spTgt spid="355">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4"/>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Types et classes de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65" name="Google Shape;365;p34"/>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Les fonctions aussi ont un type : il faut indiquer les types et le nombre de leurs arguments, ainsi que le type de données qu'elles renvoient.</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Par exemple, on prend le code suivant, qui contient un certain nombre de fonctions pas très utiles (c'est juste pour l'exemple)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66" name="Google Shape;366;p34"/>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Fonctions</a:t>
            </a:r>
            <a:endParaRPr b="0" i="0" sz="2400" u="none" cap="none" strike="noStrike">
              <a:solidFill>
                <a:schemeClr val="dk1"/>
              </a:solidFill>
              <a:latin typeface="Montserrat"/>
              <a:ea typeface="Montserrat"/>
              <a:cs typeface="Montserrat"/>
              <a:sym typeface="Montserrat"/>
            </a:endParaRPr>
          </a:p>
        </p:txBody>
      </p:sp>
      <p:pic>
        <p:nvPicPr>
          <p:cNvPr id="367" name="Google Shape;367;p34"/>
          <p:cNvPicPr preferRelativeResize="0"/>
          <p:nvPr/>
        </p:nvPicPr>
        <p:blipFill>
          <a:blip r:embed="rId3">
            <a:alphaModFix/>
          </a:blip>
          <a:stretch>
            <a:fillRect/>
          </a:stretch>
        </p:blipFill>
        <p:spPr>
          <a:xfrm>
            <a:off x="3605125" y="3481198"/>
            <a:ext cx="4182550" cy="1662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animEffect filter="fade" transition="in">
                                      <p:cBhvr>
                                        <p:cTn dur="1000"/>
                                        <p:tgtEl>
                                          <p:spTgt spid="3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1" st="1"/>
                                            </p:txEl>
                                          </p:spTgt>
                                        </p:tgtEl>
                                        <p:attrNameLst>
                                          <p:attrName>style.visibility</p:attrName>
                                        </p:attrNameLst>
                                      </p:cBhvr>
                                      <p:to>
                                        <p:strVal val="visible"/>
                                      </p:to>
                                    </p:set>
                                    <p:animEffect filter="fade" transition="in">
                                      <p:cBhvr>
                                        <p:cTn dur="1000"/>
                                        <p:tgtEl>
                                          <p:spTgt spid="3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2" st="2"/>
                                            </p:txEl>
                                          </p:spTgt>
                                        </p:tgtEl>
                                        <p:attrNameLst>
                                          <p:attrName>style.visibility</p:attrName>
                                        </p:attrNameLst>
                                      </p:cBhvr>
                                      <p:to>
                                        <p:strVal val="visible"/>
                                      </p:to>
                                    </p:set>
                                    <p:animEffect filter="fade" transition="in">
                                      <p:cBhvr>
                                        <p:cTn dur="1000"/>
                                        <p:tgtEl>
                                          <p:spTgt spid="3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3" st="3"/>
                                            </p:txEl>
                                          </p:spTgt>
                                        </p:tgtEl>
                                        <p:attrNameLst>
                                          <p:attrName>style.visibility</p:attrName>
                                        </p:attrNameLst>
                                      </p:cBhvr>
                                      <p:to>
                                        <p:strVal val="visible"/>
                                      </p:to>
                                    </p:set>
                                    <p:animEffect filter="fade" transition="in">
                                      <p:cBhvr>
                                        <p:cTn dur="1000"/>
                                        <p:tgtEl>
                                          <p:spTgt spid="3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4" st="4"/>
                                            </p:txEl>
                                          </p:spTgt>
                                        </p:tgtEl>
                                        <p:attrNameLst>
                                          <p:attrName>style.visibility</p:attrName>
                                        </p:attrNameLst>
                                      </p:cBhvr>
                                      <p:to>
                                        <p:strVal val="visible"/>
                                      </p:to>
                                    </p:set>
                                    <p:animEffect filter="fade" transition="in">
                                      <p:cBhvr>
                                        <p:cTn dur="1000"/>
                                        <p:tgtEl>
                                          <p:spTgt spid="3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5" st="5"/>
                                            </p:txEl>
                                          </p:spTgt>
                                        </p:tgtEl>
                                        <p:attrNameLst>
                                          <p:attrName>style.visibility</p:attrName>
                                        </p:attrNameLst>
                                      </p:cBhvr>
                                      <p:to>
                                        <p:strVal val="visible"/>
                                      </p:to>
                                    </p:set>
                                    <p:animEffect filter="fade" transition="in">
                                      <p:cBhvr>
                                        <p:cTn dur="1000"/>
                                        <p:tgtEl>
                                          <p:spTgt spid="3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6" st="6"/>
                                            </p:txEl>
                                          </p:spTgt>
                                        </p:tgtEl>
                                        <p:attrNameLst>
                                          <p:attrName>style.visibility</p:attrName>
                                        </p:attrNameLst>
                                      </p:cBhvr>
                                      <p:to>
                                        <p:strVal val="visible"/>
                                      </p:to>
                                    </p:set>
                                    <p:animEffect filter="fade" transition="in">
                                      <p:cBhvr>
                                        <p:cTn dur="1000"/>
                                        <p:tgtEl>
                                          <p:spTgt spid="36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7" st="7"/>
                                            </p:txEl>
                                          </p:spTgt>
                                        </p:tgtEl>
                                        <p:attrNameLst>
                                          <p:attrName>style.visibility</p:attrName>
                                        </p:attrNameLst>
                                      </p:cBhvr>
                                      <p:to>
                                        <p:strVal val="visible"/>
                                      </p:to>
                                    </p:set>
                                    <p:animEffect filter="fade" transition="in">
                                      <p:cBhvr>
                                        <p:cTn dur="1000"/>
                                        <p:tgtEl>
                                          <p:spTgt spid="36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xEl>
                                              <p:pRg end="8" st="8"/>
                                            </p:txEl>
                                          </p:spTgt>
                                        </p:tgtEl>
                                        <p:attrNameLst>
                                          <p:attrName>style.visibility</p:attrName>
                                        </p:attrNameLst>
                                      </p:cBhvr>
                                      <p:to>
                                        <p:strVal val="visible"/>
                                      </p:to>
                                    </p:set>
                                    <p:animEffect filter="fade" transition="in">
                                      <p:cBhvr>
                                        <p:cTn dur="1000"/>
                                        <p:tgtEl>
                                          <p:spTgt spid="36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5"/>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Types et classes de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73" name="Google Shape;373;p35"/>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Le type d'une fonction à un argument s'écrit A -&gt; B , où A est le type de l'argument et B le type renvoyé par la fonction. On comprend bien le sens de la flèche : la fonction transforme une valeur de type A en une valeur de type B.</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74" name="Google Shape;374;p35"/>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Fonctions</a:t>
            </a:r>
            <a:endParaRPr b="0" i="0" sz="2400" u="none" cap="none" strike="noStrike">
              <a:solidFill>
                <a:schemeClr val="dk1"/>
              </a:solidFill>
              <a:latin typeface="Montserrat"/>
              <a:ea typeface="Montserrat"/>
              <a:cs typeface="Montserrat"/>
              <a:sym typeface="Montserrat"/>
            </a:endParaRPr>
          </a:p>
        </p:txBody>
      </p:sp>
      <p:pic>
        <p:nvPicPr>
          <p:cNvPr id="375" name="Google Shape;375;p35"/>
          <p:cNvPicPr preferRelativeResize="0"/>
          <p:nvPr/>
        </p:nvPicPr>
        <p:blipFill>
          <a:blip r:embed="rId3">
            <a:alphaModFix/>
          </a:blip>
          <a:stretch>
            <a:fillRect/>
          </a:stretch>
        </p:blipFill>
        <p:spPr>
          <a:xfrm>
            <a:off x="3183875" y="3507138"/>
            <a:ext cx="4381500" cy="1781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animEffect filter="fade" transition="in">
                                      <p:cBhvr>
                                        <p:cTn dur="1000"/>
                                        <p:tgtEl>
                                          <p:spTgt spid="3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1" st="1"/>
                                            </p:txEl>
                                          </p:spTgt>
                                        </p:tgtEl>
                                        <p:attrNameLst>
                                          <p:attrName>style.visibility</p:attrName>
                                        </p:attrNameLst>
                                      </p:cBhvr>
                                      <p:to>
                                        <p:strVal val="visible"/>
                                      </p:to>
                                    </p:set>
                                    <p:animEffect filter="fade" transition="in">
                                      <p:cBhvr>
                                        <p:cTn dur="1000"/>
                                        <p:tgtEl>
                                          <p:spTgt spid="3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2" st="2"/>
                                            </p:txEl>
                                          </p:spTgt>
                                        </p:tgtEl>
                                        <p:attrNameLst>
                                          <p:attrName>style.visibility</p:attrName>
                                        </p:attrNameLst>
                                      </p:cBhvr>
                                      <p:to>
                                        <p:strVal val="visible"/>
                                      </p:to>
                                    </p:set>
                                    <p:animEffect filter="fade" transition="in">
                                      <p:cBhvr>
                                        <p:cTn dur="1000"/>
                                        <p:tgtEl>
                                          <p:spTgt spid="3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3" st="3"/>
                                            </p:txEl>
                                          </p:spTgt>
                                        </p:tgtEl>
                                        <p:attrNameLst>
                                          <p:attrName>style.visibility</p:attrName>
                                        </p:attrNameLst>
                                      </p:cBhvr>
                                      <p:to>
                                        <p:strVal val="visible"/>
                                      </p:to>
                                    </p:set>
                                    <p:animEffect filter="fade" transition="in">
                                      <p:cBhvr>
                                        <p:cTn dur="1000"/>
                                        <p:tgtEl>
                                          <p:spTgt spid="3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4" st="4"/>
                                            </p:txEl>
                                          </p:spTgt>
                                        </p:tgtEl>
                                        <p:attrNameLst>
                                          <p:attrName>style.visibility</p:attrName>
                                        </p:attrNameLst>
                                      </p:cBhvr>
                                      <p:to>
                                        <p:strVal val="visible"/>
                                      </p:to>
                                    </p:set>
                                    <p:animEffect filter="fade" transition="in">
                                      <p:cBhvr>
                                        <p:cTn dur="1000"/>
                                        <p:tgtEl>
                                          <p:spTgt spid="3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5" st="5"/>
                                            </p:txEl>
                                          </p:spTgt>
                                        </p:tgtEl>
                                        <p:attrNameLst>
                                          <p:attrName>style.visibility</p:attrName>
                                        </p:attrNameLst>
                                      </p:cBhvr>
                                      <p:to>
                                        <p:strVal val="visible"/>
                                      </p:to>
                                    </p:set>
                                    <p:animEffect filter="fade" transition="in">
                                      <p:cBhvr>
                                        <p:cTn dur="1000"/>
                                        <p:tgtEl>
                                          <p:spTgt spid="3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6" st="6"/>
                                            </p:txEl>
                                          </p:spTgt>
                                        </p:tgtEl>
                                        <p:attrNameLst>
                                          <p:attrName>style.visibility</p:attrName>
                                        </p:attrNameLst>
                                      </p:cBhvr>
                                      <p:to>
                                        <p:strVal val="visible"/>
                                      </p:to>
                                    </p:set>
                                    <p:animEffect filter="fade" transition="in">
                                      <p:cBhvr>
                                        <p:cTn dur="1000"/>
                                        <p:tgtEl>
                                          <p:spTgt spid="37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7" st="7"/>
                                            </p:txEl>
                                          </p:spTgt>
                                        </p:tgtEl>
                                        <p:attrNameLst>
                                          <p:attrName>style.visibility</p:attrName>
                                        </p:attrNameLst>
                                      </p:cBhvr>
                                      <p:to>
                                        <p:strVal val="visible"/>
                                      </p:to>
                                    </p:set>
                                    <p:animEffect filter="fade" transition="in">
                                      <p:cBhvr>
                                        <p:cTn dur="1000"/>
                                        <p:tgtEl>
                                          <p:spTgt spid="37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8"/>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Comment ça marche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35" name="Google Shape;235;p18"/>
          <p:cNvSpPr txBox="1"/>
          <p:nvPr/>
        </p:nvSpPr>
        <p:spPr>
          <a:xfrm>
            <a:off x="-100" y="917950"/>
            <a:ext cx="9144000" cy="40944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Créez un fichier nommé declaration.hs avec pour contenu, avec Visual Studio Code par exemple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i="1" lang="fr" sz="2400">
                <a:solidFill>
                  <a:schemeClr val="lt1"/>
                </a:solidFill>
                <a:latin typeface="Montserrat"/>
                <a:ea typeface="Montserrat"/>
                <a:cs typeface="Montserrat"/>
                <a:sym typeface="Montserrat"/>
              </a:rPr>
              <a:t>reponse = 42</a:t>
            </a:r>
            <a:endParaRPr i="1"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i="1"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Mettez .hs au moment de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sauvegarde</a:t>
            </a:r>
            <a:endParaRPr sz="2400">
              <a:solidFill>
                <a:schemeClr val="lt1"/>
              </a:solidFill>
              <a:latin typeface="Montserrat"/>
              <a:ea typeface="Montserrat"/>
              <a:cs typeface="Montserrat"/>
              <a:sym typeface="Montserrat"/>
            </a:endParaRPr>
          </a:p>
        </p:txBody>
      </p:sp>
      <p:sp>
        <p:nvSpPr>
          <p:cNvPr id="236" name="Google Shape;236;p18"/>
          <p:cNvSpPr txBox="1"/>
          <p:nvPr/>
        </p:nvSpPr>
        <p:spPr>
          <a:xfrm>
            <a:off x="1449800" y="845100"/>
            <a:ext cx="70389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mon premier fichier</a:t>
            </a:r>
            <a:endParaRPr b="0" i="0" sz="2400" u="none" cap="none" strike="noStrike">
              <a:solidFill>
                <a:schemeClr val="dk1"/>
              </a:solidFill>
              <a:latin typeface="Montserrat"/>
              <a:ea typeface="Montserrat"/>
              <a:cs typeface="Montserrat"/>
              <a:sym typeface="Montserrat"/>
            </a:endParaRPr>
          </a:p>
        </p:txBody>
      </p:sp>
      <p:pic>
        <p:nvPicPr>
          <p:cNvPr id="237" name="Google Shape;237;p18"/>
          <p:cNvPicPr preferRelativeResize="0"/>
          <p:nvPr/>
        </p:nvPicPr>
        <p:blipFill>
          <a:blip r:embed="rId3">
            <a:alphaModFix/>
          </a:blip>
          <a:stretch>
            <a:fillRect/>
          </a:stretch>
        </p:blipFill>
        <p:spPr>
          <a:xfrm>
            <a:off x="5197200" y="4248588"/>
            <a:ext cx="3009900" cy="657225"/>
          </a:xfrm>
          <a:prstGeom prst="rect">
            <a:avLst/>
          </a:prstGeom>
          <a:noFill/>
          <a:ln>
            <a:noFill/>
          </a:ln>
        </p:spPr>
      </p:pic>
      <p:pic>
        <p:nvPicPr>
          <p:cNvPr id="238" name="Google Shape;238;p18"/>
          <p:cNvPicPr preferRelativeResize="0"/>
          <p:nvPr/>
        </p:nvPicPr>
        <p:blipFill>
          <a:blip r:embed="rId4">
            <a:alphaModFix/>
          </a:blip>
          <a:stretch>
            <a:fillRect/>
          </a:stretch>
        </p:blipFill>
        <p:spPr>
          <a:xfrm>
            <a:off x="3067050" y="2487338"/>
            <a:ext cx="4743450" cy="1457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10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10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1000"/>
                                        <p:tgtEl>
                                          <p:spTgt spid="2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3" st="3"/>
                                            </p:txEl>
                                          </p:spTgt>
                                        </p:tgtEl>
                                        <p:attrNameLst>
                                          <p:attrName>style.visibility</p:attrName>
                                        </p:attrNameLst>
                                      </p:cBhvr>
                                      <p:to>
                                        <p:strVal val="visible"/>
                                      </p:to>
                                    </p:set>
                                    <p:animEffect filter="fade" transition="in">
                                      <p:cBhvr>
                                        <p:cTn dur="1000"/>
                                        <p:tgtEl>
                                          <p:spTgt spid="2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4" st="4"/>
                                            </p:txEl>
                                          </p:spTgt>
                                        </p:tgtEl>
                                        <p:attrNameLst>
                                          <p:attrName>style.visibility</p:attrName>
                                        </p:attrNameLst>
                                      </p:cBhvr>
                                      <p:to>
                                        <p:strVal val="visible"/>
                                      </p:to>
                                    </p:set>
                                    <p:animEffect filter="fade" transition="in">
                                      <p:cBhvr>
                                        <p:cTn dur="1000"/>
                                        <p:tgtEl>
                                          <p:spTgt spid="2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5" st="5"/>
                                            </p:txEl>
                                          </p:spTgt>
                                        </p:tgtEl>
                                        <p:attrNameLst>
                                          <p:attrName>style.visibility</p:attrName>
                                        </p:attrNameLst>
                                      </p:cBhvr>
                                      <p:to>
                                        <p:strVal val="visible"/>
                                      </p:to>
                                    </p:set>
                                    <p:animEffect filter="fade" transition="in">
                                      <p:cBhvr>
                                        <p:cTn dur="1000"/>
                                        <p:tgtEl>
                                          <p:spTgt spid="2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6" st="6"/>
                                            </p:txEl>
                                          </p:spTgt>
                                        </p:tgtEl>
                                        <p:attrNameLst>
                                          <p:attrName>style.visibility</p:attrName>
                                        </p:attrNameLst>
                                      </p:cBhvr>
                                      <p:to>
                                        <p:strVal val="visible"/>
                                      </p:to>
                                    </p:set>
                                    <p:animEffect filter="fade" transition="in">
                                      <p:cBhvr>
                                        <p:cTn dur="1000"/>
                                        <p:tgtEl>
                                          <p:spTgt spid="2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7" st="7"/>
                                            </p:txEl>
                                          </p:spTgt>
                                        </p:tgtEl>
                                        <p:attrNameLst>
                                          <p:attrName>style.visibility</p:attrName>
                                        </p:attrNameLst>
                                      </p:cBhvr>
                                      <p:to>
                                        <p:strVal val="visible"/>
                                      </p:to>
                                    </p:set>
                                    <p:animEffect filter="fade" transition="in">
                                      <p:cBhvr>
                                        <p:cTn dur="1000"/>
                                        <p:tgtEl>
                                          <p:spTgt spid="23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6"/>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Types et classes de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81" name="Google Shape;381;p36"/>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Le type d'une fonction à deux arguments s'écrit donc A -&gt; B -&gt; C . De même, le type d'une fonction à trois arguments s'écrit sous la forme A -&gt; B -&gt; C -&gt; D , et ainsi de suite. Ici, le sens de la flèche </a:t>
            </a:r>
            <a:r>
              <a:rPr lang="fr" sz="2400">
                <a:solidFill>
                  <a:schemeClr val="lt1"/>
                </a:solidFill>
                <a:latin typeface="Montserrat"/>
                <a:ea typeface="Montserrat"/>
                <a:cs typeface="Montserrat"/>
                <a:sym typeface="Montserrat"/>
              </a:rPr>
              <a:t>paraît</a:t>
            </a:r>
            <a:r>
              <a:rPr lang="fr" sz="2400">
                <a:solidFill>
                  <a:schemeClr val="lt1"/>
                </a:solidFill>
                <a:latin typeface="Montserrat"/>
                <a:ea typeface="Montserrat"/>
                <a:cs typeface="Montserrat"/>
                <a:sym typeface="Montserrat"/>
              </a:rPr>
              <a:t> plus difficile à comprendre, mais vous saurez tout dans le chapitre sur la programmation fonctionnelle.</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82" name="Google Shape;382;p36"/>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Fonctions</a:t>
            </a:r>
            <a:endParaRPr b="0" i="0" sz="2400" u="none" cap="none" strike="noStrike">
              <a:solidFill>
                <a:schemeClr val="dk1"/>
              </a:solidFill>
              <a:latin typeface="Montserrat"/>
              <a:ea typeface="Montserrat"/>
              <a:cs typeface="Montserrat"/>
              <a:sym typeface="Montserrat"/>
            </a:endParaRPr>
          </a:p>
        </p:txBody>
      </p:sp>
      <p:pic>
        <p:nvPicPr>
          <p:cNvPr id="383" name="Google Shape;383;p36"/>
          <p:cNvPicPr preferRelativeResize="0"/>
          <p:nvPr/>
        </p:nvPicPr>
        <p:blipFill>
          <a:blip r:embed="rId3">
            <a:alphaModFix/>
          </a:blip>
          <a:stretch>
            <a:fillRect/>
          </a:stretch>
        </p:blipFill>
        <p:spPr>
          <a:xfrm>
            <a:off x="3705600" y="3914550"/>
            <a:ext cx="3023075" cy="1228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animEffect filter="fade" transition="in">
                                      <p:cBhvr>
                                        <p:cTn dur="1000"/>
                                        <p:tgtEl>
                                          <p:spTgt spid="3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animEffect filter="fade" transition="in">
                                      <p:cBhvr>
                                        <p:cTn dur="1000"/>
                                        <p:tgtEl>
                                          <p:spTgt spid="3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animEffect filter="fade" transition="in">
                                      <p:cBhvr>
                                        <p:cTn dur="1000"/>
                                        <p:tgtEl>
                                          <p:spTgt spid="3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animEffect filter="fade" transition="in">
                                      <p:cBhvr>
                                        <p:cTn dur="1000"/>
                                        <p:tgtEl>
                                          <p:spTgt spid="3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4" st="4"/>
                                            </p:txEl>
                                          </p:spTgt>
                                        </p:tgtEl>
                                        <p:attrNameLst>
                                          <p:attrName>style.visibility</p:attrName>
                                        </p:attrNameLst>
                                      </p:cBhvr>
                                      <p:to>
                                        <p:strVal val="visible"/>
                                      </p:to>
                                    </p:set>
                                    <p:animEffect filter="fade" transition="in">
                                      <p:cBhvr>
                                        <p:cTn dur="1000"/>
                                        <p:tgtEl>
                                          <p:spTgt spid="38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5" st="5"/>
                                            </p:txEl>
                                          </p:spTgt>
                                        </p:tgtEl>
                                        <p:attrNameLst>
                                          <p:attrName>style.visibility</p:attrName>
                                        </p:attrNameLst>
                                      </p:cBhvr>
                                      <p:to>
                                        <p:strVal val="visible"/>
                                      </p:to>
                                    </p:set>
                                    <p:animEffect filter="fade" transition="in">
                                      <p:cBhvr>
                                        <p:cTn dur="1000"/>
                                        <p:tgtEl>
                                          <p:spTgt spid="38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6" st="6"/>
                                            </p:txEl>
                                          </p:spTgt>
                                        </p:tgtEl>
                                        <p:attrNameLst>
                                          <p:attrName>style.visibility</p:attrName>
                                        </p:attrNameLst>
                                      </p:cBhvr>
                                      <p:to>
                                        <p:strVal val="visible"/>
                                      </p:to>
                                    </p:set>
                                    <p:animEffect filter="fade" transition="in">
                                      <p:cBhvr>
                                        <p:cTn dur="1000"/>
                                        <p:tgtEl>
                                          <p:spTgt spid="38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xEl>
                                              <p:pRg end="7" st="7"/>
                                            </p:txEl>
                                          </p:spTgt>
                                        </p:tgtEl>
                                        <p:attrNameLst>
                                          <p:attrName>style.visibility</p:attrName>
                                        </p:attrNameLst>
                                      </p:cBhvr>
                                      <p:to>
                                        <p:strVal val="visible"/>
                                      </p:to>
                                    </p:set>
                                    <p:animEffect filter="fade" transition="in">
                                      <p:cBhvr>
                                        <p:cTn dur="1000"/>
                                        <p:tgtEl>
                                          <p:spTgt spid="38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7"/>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Polymorphisme et classes de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89" name="Google Shape;389;p37"/>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Le polymorphisme ad hoc ou surcharge de fonction consiste à déclarer plusieurs fonctions ou méthodes ayant le même nom, mais des paramètres différents (par leur nombre ou leurs types).</a:t>
            </a:r>
            <a:endParaRPr/>
          </a:p>
        </p:txBody>
      </p:sp>
      <p:sp>
        <p:nvSpPr>
          <p:cNvPr id="390" name="Google Shape;390;p37"/>
          <p:cNvSpPr txBox="1"/>
          <p:nvPr/>
        </p:nvSpPr>
        <p:spPr>
          <a:xfrm>
            <a:off x="1051550" y="473825"/>
            <a:ext cx="8092500" cy="8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1350">
                <a:solidFill>
                  <a:srgbClr val="111111"/>
                </a:solidFill>
                <a:highlight>
                  <a:srgbClr val="FFFFFF"/>
                </a:highlight>
                <a:latin typeface="Roboto"/>
                <a:ea typeface="Roboto"/>
                <a:cs typeface="Roboto"/>
                <a:sym typeface="Roboto"/>
              </a:rPr>
              <a:t>La </a:t>
            </a:r>
            <a:r>
              <a:rPr b="1" lang="fr" sz="1350">
                <a:solidFill>
                  <a:srgbClr val="111111"/>
                </a:solidFill>
                <a:highlight>
                  <a:srgbClr val="FFFFFF"/>
                </a:highlight>
                <a:latin typeface="Roboto"/>
                <a:ea typeface="Roboto"/>
                <a:cs typeface="Roboto"/>
                <a:sym typeface="Roboto"/>
              </a:rPr>
              <a:t>récursivité</a:t>
            </a:r>
            <a:r>
              <a:rPr lang="fr" sz="1350">
                <a:solidFill>
                  <a:srgbClr val="111111"/>
                </a:solidFill>
                <a:highlight>
                  <a:srgbClr val="FFFFFF"/>
                </a:highlight>
                <a:latin typeface="Roboto"/>
                <a:ea typeface="Roboto"/>
                <a:cs typeface="Roboto"/>
                <a:sym typeface="Roboto"/>
              </a:rPr>
              <a:t> est le processus par lequel passe une procédure lorsque l'une des étapes de la procédure consiste à invoquer la procédure elle-même. Une procédure qui passe par </a:t>
            </a:r>
            <a:r>
              <a:rPr b="1" lang="fr" sz="1350">
                <a:solidFill>
                  <a:srgbClr val="111111"/>
                </a:solidFill>
                <a:highlight>
                  <a:srgbClr val="FFFFFF"/>
                </a:highlight>
                <a:latin typeface="Roboto"/>
                <a:ea typeface="Roboto"/>
                <a:cs typeface="Roboto"/>
                <a:sym typeface="Roboto"/>
              </a:rPr>
              <a:t>récursivité</a:t>
            </a:r>
            <a:r>
              <a:rPr lang="fr" sz="1350">
                <a:solidFill>
                  <a:srgbClr val="111111"/>
                </a:solidFill>
                <a:highlight>
                  <a:srgbClr val="FFFFFF"/>
                </a:highlight>
                <a:latin typeface="Roboto"/>
                <a:ea typeface="Roboto"/>
                <a:cs typeface="Roboto"/>
                <a:sym typeface="Roboto"/>
              </a:rPr>
              <a:t> est dite « </a:t>
            </a:r>
            <a:r>
              <a:rPr b="1" lang="fr" sz="1350">
                <a:solidFill>
                  <a:srgbClr val="111111"/>
                </a:solidFill>
                <a:highlight>
                  <a:srgbClr val="FFFFFF"/>
                </a:highlight>
                <a:latin typeface="Roboto"/>
                <a:ea typeface="Roboto"/>
                <a:cs typeface="Roboto"/>
                <a:sym typeface="Roboto"/>
              </a:rPr>
              <a:t>récursive</a:t>
            </a:r>
            <a:r>
              <a:rPr lang="fr" sz="1350">
                <a:solidFill>
                  <a:srgbClr val="111111"/>
                </a:solidFill>
                <a:highlight>
                  <a:srgbClr val="FFFFFF"/>
                </a:highlight>
                <a:latin typeface="Roboto"/>
                <a:ea typeface="Roboto"/>
                <a:cs typeface="Roboto"/>
                <a:sym typeface="Roboto"/>
              </a:rPr>
              <a:t> ».</a:t>
            </a:r>
            <a:endParaRPr b="0" i="0" sz="2400" u="none" cap="none" strike="noStrike">
              <a:solidFill>
                <a:schemeClr val="dk1"/>
              </a:solidFill>
              <a:latin typeface="Montserrat"/>
              <a:ea typeface="Montserrat"/>
              <a:cs typeface="Montserrat"/>
              <a:sym typeface="Montserrat"/>
            </a:endParaRPr>
          </a:p>
        </p:txBody>
      </p:sp>
      <p:pic>
        <p:nvPicPr>
          <p:cNvPr id="391" name="Google Shape;391;p37"/>
          <p:cNvPicPr preferRelativeResize="0"/>
          <p:nvPr/>
        </p:nvPicPr>
        <p:blipFill>
          <a:blip r:embed="rId3">
            <a:alphaModFix/>
          </a:blip>
          <a:stretch>
            <a:fillRect/>
          </a:stretch>
        </p:blipFill>
        <p:spPr>
          <a:xfrm>
            <a:off x="7259775" y="1394525"/>
            <a:ext cx="1514475" cy="438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xEl>
                                              <p:pRg end="0" st="0"/>
                                            </p:txEl>
                                          </p:spTgt>
                                        </p:tgtEl>
                                        <p:attrNameLst>
                                          <p:attrName>style.visibility</p:attrName>
                                        </p:attrNameLst>
                                      </p:cBhvr>
                                      <p:to>
                                        <p:strVal val="visible"/>
                                      </p:to>
                                    </p:set>
                                    <p:animEffect filter="fade" transition="in">
                                      <p:cBhvr>
                                        <p:cTn dur="1000"/>
                                        <p:tgtEl>
                                          <p:spTgt spid="389">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8"/>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Polymorphisme et classes de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397" name="Google Shape;397;p38"/>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La fonction head prend le premier élément d'une liste ?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Si on veut l'utiliser sur une liste d'entiers, il faut que son type soit [Integer] -&gt; Integer .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Si on veut pouvoir l'utiliser sur une liste de caractères, son type doit être [Char] -&gt; Char , et la même chose avec tous les types.</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398" name="Google Shape;398;p38"/>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Exemple</a:t>
            </a:r>
            <a:endParaRPr b="0" i="0" sz="2400" u="none" cap="none" strike="noStrike">
              <a:solidFill>
                <a:schemeClr val="dk1"/>
              </a:solidFill>
              <a:latin typeface="Montserrat"/>
              <a:ea typeface="Montserrat"/>
              <a:cs typeface="Montserrat"/>
              <a:sym typeface="Montserrat"/>
            </a:endParaRPr>
          </a:p>
        </p:txBody>
      </p:sp>
      <p:pic>
        <p:nvPicPr>
          <p:cNvPr id="399" name="Google Shape;399;p38"/>
          <p:cNvPicPr preferRelativeResize="0"/>
          <p:nvPr/>
        </p:nvPicPr>
        <p:blipFill>
          <a:blip r:embed="rId3">
            <a:alphaModFix/>
          </a:blip>
          <a:stretch>
            <a:fillRect/>
          </a:stretch>
        </p:blipFill>
        <p:spPr>
          <a:xfrm>
            <a:off x="3259250" y="4314100"/>
            <a:ext cx="1514475" cy="438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0" st="0"/>
                                            </p:txEl>
                                          </p:spTgt>
                                        </p:tgtEl>
                                        <p:attrNameLst>
                                          <p:attrName>style.visibility</p:attrName>
                                        </p:attrNameLst>
                                      </p:cBhvr>
                                      <p:to>
                                        <p:strVal val="visible"/>
                                      </p:to>
                                    </p:set>
                                    <p:animEffect filter="fade" transition="in">
                                      <p:cBhvr>
                                        <p:cTn dur="1000"/>
                                        <p:tgtEl>
                                          <p:spTgt spid="3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1" st="1"/>
                                            </p:txEl>
                                          </p:spTgt>
                                        </p:tgtEl>
                                        <p:attrNameLst>
                                          <p:attrName>style.visibility</p:attrName>
                                        </p:attrNameLst>
                                      </p:cBhvr>
                                      <p:to>
                                        <p:strVal val="visible"/>
                                      </p:to>
                                    </p:set>
                                    <p:animEffect filter="fade" transition="in">
                                      <p:cBhvr>
                                        <p:cTn dur="1000"/>
                                        <p:tgtEl>
                                          <p:spTgt spid="3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2" st="2"/>
                                            </p:txEl>
                                          </p:spTgt>
                                        </p:tgtEl>
                                        <p:attrNameLst>
                                          <p:attrName>style.visibility</p:attrName>
                                        </p:attrNameLst>
                                      </p:cBhvr>
                                      <p:to>
                                        <p:strVal val="visible"/>
                                      </p:to>
                                    </p:set>
                                    <p:animEffect filter="fade" transition="in">
                                      <p:cBhvr>
                                        <p:cTn dur="1000"/>
                                        <p:tgtEl>
                                          <p:spTgt spid="3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3" st="3"/>
                                            </p:txEl>
                                          </p:spTgt>
                                        </p:tgtEl>
                                        <p:attrNameLst>
                                          <p:attrName>style.visibility</p:attrName>
                                        </p:attrNameLst>
                                      </p:cBhvr>
                                      <p:to>
                                        <p:strVal val="visible"/>
                                      </p:to>
                                    </p:set>
                                    <p:animEffect filter="fade" transition="in">
                                      <p:cBhvr>
                                        <p:cTn dur="1000"/>
                                        <p:tgtEl>
                                          <p:spTgt spid="3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4" st="4"/>
                                            </p:txEl>
                                          </p:spTgt>
                                        </p:tgtEl>
                                        <p:attrNameLst>
                                          <p:attrName>style.visibility</p:attrName>
                                        </p:attrNameLst>
                                      </p:cBhvr>
                                      <p:to>
                                        <p:strVal val="visible"/>
                                      </p:to>
                                    </p:set>
                                    <p:animEffect filter="fade" transition="in">
                                      <p:cBhvr>
                                        <p:cTn dur="1000"/>
                                        <p:tgtEl>
                                          <p:spTgt spid="39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39"/>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Polymorphisme et classes de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05" name="Google Shape;405;p39"/>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Le a n'est pas un nom de type, puisqu'il ne commence pas par une lettre majuscule.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En réalité c'est une variable de type, et on peut la remplacer par n'importe quel type, à partir du moment où on remplace à chaque endroit où elle apparait la variable par ce type.</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Par exemple, on pourrait utiliser head comme une fonction de type [Integer] -&gt; Integer , ou [Char] -&gt; Char , mais pas comme une fonction de type [Integer] -&gt; Char , puisqu'on a remplacé a par deux types différents.</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406" name="Google Shape;406;p39"/>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Exemple</a:t>
            </a:r>
            <a:endParaRPr b="0" i="0" sz="2400" u="none" cap="none" strike="noStrike">
              <a:solidFill>
                <a:schemeClr val="dk1"/>
              </a:solidFill>
              <a:latin typeface="Montserrat"/>
              <a:ea typeface="Montserrat"/>
              <a:cs typeface="Montserrat"/>
              <a:sym typeface="Montserrat"/>
            </a:endParaRPr>
          </a:p>
        </p:txBody>
      </p:sp>
      <p:pic>
        <p:nvPicPr>
          <p:cNvPr id="407" name="Google Shape;407;p39"/>
          <p:cNvPicPr preferRelativeResize="0"/>
          <p:nvPr/>
        </p:nvPicPr>
        <p:blipFill>
          <a:blip r:embed="rId3">
            <a:alphaModFix/>
          </a:blip>
          <a:stretch>
            <a:fillRect/>
          </a:stretch>
        </p:blipFill>
        <p:spPr>
          <a:xfrm>
            <a:off x="7083150" y="739600"/>
            <a:ext cx="1514475" cy="438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0" st="0"/>
                                            </p:txEl>
                                          </p:spTgt>
                                        </p:tgtEl>
                                        <p:attrNameLst>
                                          <p:attrName>style.visibility</p:attrName>
                                        </p:attrNameLst>
                                      </p:cBhvr>
                                      <p:to>
                                        <p:strVal val="visible"/>
                                      </p:to>
                                    </p:set>
                                    <p:animEffect filter="fade" transition="in">
                                      <p:cBhvr>
                                        <p:cTn dur="1000"/>
                                        <p:tgtEl>
                                          <p:spTgt spid="4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1" st="1"/>
                                            </p:txEl>
                                          </p:spTgt>
                                        </p:tgtEl>
                                        <p:attrNameLst>
                                          <p:attrName>style.visibility</p:attrName>
                                        </p:attrNameLst>
                                      </p:cBhvr>
                                      <p:to>
                                        <p:strVal val="visible"/>
                                      </p:to>
                                    </p:set>
                                    <p:animEffect filter="fade" transition="in">
                                      <p:cBhvr>
                                        <p:cTn dur="1000"/>
                                        <p:tgtEl>
                                          <p:spTgt spid="4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2" st="2"/>
                                            </p:txEl>
                                          </p:spTgt>
                                        </p:tgtEl>
                                        <p:attrNameLst>
                                          <p:attrName>style.visibility</p:attrName>
                                        </p:attrNameLst>
                                      </p:cBhvr>
                                      <p:to>
                                        <p:strVal val="visible"/>
                                      </p:to>
                                    </p:set>
                                    <p:animEffect filter="fade" transition="in">
                                      <p:cBhvr>
                                        <p:cTn dur="1000"/>
                                        <p:tgtEl>
                                          <p:spTgt spid="40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3" st="3"/>
                                            </p:txEl>
                                          </p:spTgt>
                                        </p:tgtEl>
                                        <p:attrNameLst>
                                          <p:attrName>style.visibility</p:attrName>
                                        </p:attrNameLst>
                                      </p:cBhvr>
                                      <p:to>
                                        <p:strVal val="visible"/>
                                      </p:to>
                                    </p:set>
                                    <p:animEffect filter="fade" transition="in">
                                      <p:cBhvr>
                                        <p:cTn dur="1000"/>
                                        <p:tgtEl>
                                          <p:spTgt spid="40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xEl>
                                              <p:pRg end="4" st="4"/>
                                            </p:txEl>
                                          </p:spTgt>
                                        </p:tgtEl>
                                        <p:attrNameLst>
                                          <p:attrName>style.visibility</p:attrName>
                                        </p:attrNameLst>
                                      </p:cBhvr>
                                      <p:to>
                                        <p:strVal val="visible"/>
                                      </p:to>
                                    </p:set>
                                    <p:animEffect filter="fade" transition="in">
                                      <p:cBhvr>
                                        <p:cTn dur="1000"/>
                                        <p:tgtEl>
                                          <p:spTgt spid="40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0"/>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Récursivité</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13" name="Google Shape;413;p40"/>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La récursivité est le processus par lequel passe une procédure lorsque l'une des étapes de la procédure consiste à invoquer la procédure elle-même. Une procédure qui passe par récursivité est dite « récursive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L’utilité </a:t>
            </a:r>
            <a:r>
              <a:rPr lang="fr" sz="2400">
                <a:solidFill>
                  <a:schemeClr val="lt1"/>
                </a:solidFill>
                <a:latin typeface="Montserrat"/>
                <a:ea typeface="Montserrat"/>
                <a:cs typeface="Montserrat"/>
                <a:sym typeface="Montserrat"/>
              </a:rPr>
              <a:t>première dans le monde fonctionnel est qu’elle remplace les boucles.</a:t>
            </a: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p:txBody>
      </p:sp>
      <p:sp>
        <p:nvSpPr>
          <p:cNvPr id="414" name="Google Shape;414;p40"/>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Une définition</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animEffect filter="fade" transition="in">
                                      <p:cBhvr>
                                        <p:cTn dur="1000"/>
                                        <p:tgtEl>
                                          <p:spTgt spid="41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1" st="1"/>
                                            </p:txEl>
                                          </p:spTgt>
                                        </p:tgtEl>
                                        <p:attrNameLst>
                                          <p:attrName>style.visibility</p:attrName>
                                        </p:attrNameLst>
                                      </p:cBhvr>
                                      <p:to>
                                        <p:strVal val="visible"/>
                                      </p:to>
                                    </p:set>
                                    <p:animEffect filter="fade" transition="in">
                                      <p:cBhvr>
                                        <p:cTn dur="1000"/>
                                        <p:tgtEl>
                                          <p:spTgt spid="41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xEl>
                                              <p:pRg end="2" st="2"/>
                                            </p:txEl>
                                          </p:spTgt>
                                        </p:tgtEl>
                                        <p:attrNameLst>
                                          <p:attrName>style.visibility</p:attrName>
                                        </p:attrNameLst>
                                      </p:cBhvr>
                                      <p:to>
                                        <p:strVal val="visible"/>
                                      </p:to>
                                    </p:set>
                                    <p:animEffect filter="fade" transition="in">
                                      <p:cBhvr>
                                        <p:cTn dur="1000"/>
                                        <p:tgtEl>
                                          <p:spTgt spid="41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1"/>
          <p:cNvSpPr txBox="1"/>
          <p:nvPr>
            <p:ph type="title"/>
          </p:nvPr>
        </p:nvSpPr>
        <p:spPr>
          <a:xfrm>
            <a:off x="635925" y="-72850"/>
            <a:ext cx="85083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Récursivité</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20" name="Google Shape;420;p41"/>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La factorielle de n (notée n!) est le produit de tous les nombres de 1 à n.</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Pour cela, on va utiliser une propriété de la factorielle :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n!=n imes (n-1)!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=&gt; elle nous permet de calculer n! à partir de (n-1)!</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 Donc, pour pouvoir calculer n!, il suffit de savoir calculer (n-1)!, donc de savoir calculer (n-2)!, et ainsi de suite.</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421" name="Google Shape;421;p41"/>
          <p:cNvSpPr txBox="1"/>
          <p:nvPr/>
        </p:nvSpPr>
        <p:spPr>
          <a:xfrm>
            <a:off x="635925" y="473825"/>
            <a:ext cx="8508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Exemple,  la fonction factorielle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0" st="0"/>
                                            </p:txEl>
                                          </p:spTgt>
                                        </p:tgtEl>
                                        <p:attrNameLst>
                                          <p:attrName>style.visibility</p:attrName>
                                        </p:attrNameLst>
                                      </p:cBhvr>
                                      <p:to>
                                        <p:strVal val="visible"/>
                                      </p:to>
                                    </p:set>
                                    <p:animEffect filter="fade" transition="in">
                                      <p:cBhvr>
                                        <p:cTn dur="1000"/>
                                        <p:tgtEl>
                                          <p:spTgt spid="4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1" st="1"/>
                                            </p:txEl>
                                          </p:spTgt>
                                        </p:tgtEl>
                                        <p:attrNameLst>
                                          <p:attrName>style.visibility</p:attrName>
                                        </p:attrNameLst>
                                      </p:cBhvr>
                                      <p:to>
                                        <p:strVal val="visible"/>
                                      </p:to>
                                    </p:set>
                                    <p:animEffect filter="fade" transition="in">
                                      <p:cBhvr>
                                        <p:cTn dur="1000"/>
                                        <p:tgtEl>
                                          <p:spTgt spid="4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2" st="2"/>
                                            </p:txEl>
                                          </p:spTgt>
                                        </p:tgtEl>
                                        <p:attrNameLst>
                                          <p:attrName>style.visibility</p:attrName>
                                        </p:attrNameLst>
                                      </p:cBhvr>
                                      <p:to>
                                        <p:strVal val="visible"/>
                                      </p:to>
                                    </p:set>
                                    <p:animEffect filter="fade" transition="in">
                                      <p:cBhvr>
                                        <p:cTn dur="1000"/>
                                        <p:tgtEl>
                                          <p:spTgt spid="4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3" st="3"/>
                                            </p:txEl>
                                          </p:spTgt>
                                        </p:tgtEl>
                                        <p:attrNameLst>
                                          <p:attrName>style.visibility</p:attrName>
                                        </p:attrNameLst>
                                      </p:cBhvr>
                                      <p:to>
                                        <p:strVal val="visible"/>
                                      </p:to>
                                    </p:set>
                                    <p:animEffect filter="fade" transition="in">
                                      <p:cBhvr>
                                        <p:cTn dur="1000"/>
                                        <p:tgtEl>
                                          <p:spTgt spid="4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4" st="4"/>
                                            </p:txEl>
                                          </p:spTgt>
                                        </p:tgtEl>
                                        <p:attrNameLst>
                                          <p:attrName>style.visibility</p:attrName>
                                        </p:attrNameLst>
                                      </p:cBhvr>
                                      <p:to>
                                        <p:strVal val="visible"/>
                                      </p:to>
                                    </p:set>
                                    <p:animEffect filter="fade" transition="in">
                                      <p:cBhvr>
                                        <p:cTn dur="1000"/>
                                        <p:tgtEl>
                                          <p:spTgt spid="4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xEl>
                                              <p:pRg end="5" st="5"/>
                                            </p:txEl>
                                          </p:spTgt>
                                        </p:tgtEl>
                                        <p:attrNameLst>
                                          <p:attrName>style.visibility</p:attrName>
                                        </p:attrNameLst>
                                      </p:cBhvr>
                                      <p:to>
                                        <p:strVal val="visible"/>
                                      </p:to>
                                    </p:set>
                                    <p:animEffect filter="fade" transition="in">
                                      <p:cBhvr>
                                        <p:cTn dur="1000"/>
                                        <p:tgtEl>
                                          <p:spTgt spid="42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2"/>
          <p:cNvSpPr txBox="1"/>
          <p:nvPr>
            <p:ph type="title"/>
          </p:nvPr>
        </p:nvSpPr>
        <p:spPr>
          <a:xfrm>
            <a:off x="635925" y="-72850"/>
            <a:ext cx="85083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Récursivité</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27" name="Google Shape;427;p42"/>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Cependant, si on ne fait que répéter à l'infini cette méthode, le calcul ne donnera jamais de résultat. Pour cela, il faut définir un cas pour lequel on donne immédiatement le résultat.</a:t>
            </a:r>
            <a:br>
              <a:rPr lang="fr" sz="2400">
                <a:solidFill>
                  <a:schemeClr val="lt1"/>
                </a:solidFill>
                <a:latin typeface="Montserrat"/>
                <a:ea typeface="Montserrat"/>
                <a:cs typeface="Montserrat"/>
                <a:sym typeface="Montserrat"/>
              </a:rPr>
            </a:br>
            <a:r>
              <a:rPr lang="fr" sz="2400">
                <a:solidFill>
                  <a:schemeClr val="lt1"/>
                </a:solidFill>
                <a:latin typeface="Montserrat"/>
                <a:ea typeface="Montserrat"/>
                <a:cs typeface="Montserrat"/>
                <a:sym typeface="Montserrat"/>
              </a:rPr>
              <a:t>On dira donc que 1!=1, et à partir de ce résultat, on peut calculer n! pour tout n supérieur à  1.</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ce qui donne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rgbClr val="1B212C"/>
                </a:solidFill>
                <a:latin typeface="Montserrat"/>
                <a:ea typeface="Montserrat"/>
                <a:cs typeface="Montserrat"/>
                <a:sym typeface="Montserrat"/>
              </a:rPr>
              <a:t>fac 1 = 1</a:t>
            </a:r>
            <a:endParaRPr sz="2400">
              <a:solidFill>
                <a:srgbClr val="1B212C"/>
              </a:solidFill>
              <a:latin typeface="Montserrat"/>
              <a:ea typeface="Montserrat"/>
              <a:cs typeface="Montserrat"/>
              <a:sym typeface="Montserrat"/>
            </a:endParaRPr>
          </a:p>
          <a:p>
            <a:pPr indent="0" lvl="0" marL="0" rtl="0" algn="l">
              <a:spcBef>
                <a:spcPts val="0"/>
              </a:spcBef>
              <a:spcAft>
                <a:spcPts val="0"/>
              </a:spcAft>
              <a:buNone/>
            </a:pPr>
            <a:r>
              <a:rPr lang="fr" sz="2400">
                <a:solidFill>
                  <a:srgbClr val="1B212C"/>
                </a:solidFill>
                <a:latin typeface="Montserrat"/>
                <a:ea typeface="Montserrat"/>
                <a:cs typeface="Montserrat"/>
                <a:sym typeface="Montserrat"/>
              </a:rPr>
              <a:t>fac n = n * fac (n-1)</a:t>
            </a:r>
            <a:endParaRPr sz="2400">
              <a:solidFill>
                <a:srgbClr val="1B212C"/>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428" name="Google Shape;428;p42"/>
          <p:cNvSpPr txBox="1"/>
          <p:nvPr/>
        </p:nvSpPr>
        <p:spPr>
          <a:xfrm>
            <a:off x="635925" y="473825"/>
            <a:ext cx="8508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Exemple,  la fonction factorielle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0" st="0"/>
                                            </p:txEl>
                                          </p:spTgt>
                                        </p:tgtEl>
                                        <p:attrNameLst>
                                          <p:attrName>style.visibility</p:attrName>
                                        </p:attrNameLst>
                                      </p:cBhvr>
                                      <p:to>
                                        <p:strVal val="visible"/>
                                      </p:to>
                                    </p:set>
                                    <p:animEffect filter="fade" transition="in">
                                      <p:cBhvr>
                                        <p:cTn dur="1000"/>
                                        <p:tgtEl>
                                          <p:spTgt spid="4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1" st="1"/>
                                            </p:txEl>
                                          </p:spTgt>
                                        </p:tgtEl>
                                        <p:attrNameLst>
                                          <p:attrName>style.visibility</p:attrName>
                                        </p:attrNameLst>
                                      </p:cBhvr>
                                      <p:to>
                                        <p:strVal val="visible"/>
                                      </p:to>
                                    </p:set>
                                    <p:animEffect filter="fade" transition="in">
                                      <p:cBhvr>
                                        <p:cTn dur="1000"/>
                                        <p:tgtEl>
                                          <p:spTgt spid="4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2" st="2"/>
                                            </p:txEl>
                                          </p:spTgt>
                                        </p:tgtEl>
                                        <p:attrNameLst>
                                          <p:attrName>style.visibility</p:attrName>
                                        </p:attrNameLst>
                                      </p:cBhvr>
                                      <p:to>
                                        <p:strVal val="visible"/>
                                      </p:to>
                                    </p:set>
                                    <p:animEffect filter="fade" transition="in">
                                      <p:cBhvr>
                                        <p:cTn dur="1000"/>
                                        <p:tgtEl>
                                          <p:spTgt spid="4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3" st="3"/>
                                            </p:txEl>
                                          </p:spTgt>
                                        </p:tgtEl>
                                        <p:attrNameLst>
                                          <p:attrName>style.visibility</p:attrName>
                                        </p:attrNameLst>
                                      </p:cBhvr>
                                      <p:to>
                                        <p:strVal val="visible"/>
                                      </p:to>
                                    </p:set>
                                    <p:animEffect filter="fade" transition="in">
                                      <p:cBhvr>
                                        <p:cTn dur="1000"/>
                                        <p:tgtEl>
                                          <p:spTgt spid="4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4" st="4"/>
                                            </p:txEl>
                                          </p:spTgt>
                                        </p:tgtEl>
                                        <p:attrNameLst>
                                          <p:attrName>style.visibility</p:attrName>
                                        </p:attrNameLst>
                                      </p:cBhvr>
                                      <p:to>
                                        <p:strVal val="visible"/>
                                      </p:to>
                                    </p:set>
                                    <p:animEffect filter="fade" transition="in">
                                      <p:cBhvr>
                                        <p:cTn dur="1000"/>
                                        <p:tgtEl>
                                          <p:spTgt spid="4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5" st="5"/>
                                            </p:txEl>
                                          </p:spTgt>
                                        </p:tgtEl>
                                        <p:attrNameLst>
                                          <p:attrName>style.visibility</p:attrName>
                                        </p:attrNameLst>
                                      </p:cBhvr>
                                      <p:to>
                                        <p:strVal val="visible"/>
                                      </p:to>
                                    </p:set>
                                    <p:animEffect filter="fade" transition="in">
                                      <p:cBhvr>
                                        <p:cTn dur="1000"/>
                                        <p:tgtEl>
                                          <p:spTgt spid="4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xEl>
                                              <p:pRg end="6" st="6"/>
                                            </p:txEl>
                                          </p:spTgt>
                                        </p:tgtEl>
                                        <p:attrNameLst>
                                          <p:attrName>style.visibility</p:attrName>
                                        </p:attrNameLst>
                                      </p:cBhvr>
                                      <p:to>
                                        <p:strVal val="visible"/>
                                      </p:to>
                                    </p:set>
                                    <p:animEffect filter="fade" transition="in">
                                      <p:cBhvr>
                                        <p:cTn dur="1000"/>
                                        <p:tgtEl>
                                          <p:spTgt spid="42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3"/>
          <p:cNvSpPr txBox="1"/>
          <p:nvPr>
            <p:ph type="title"/>
          </p:nvPr>
        </p:nvSpPr>
        <p:spPr>
          <a:xfrm>
            <a:off x="635925" y="-72850"/>
            <a:ext cx="85083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Récursivité</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34" name="Google Shape;434;p43"/>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1600">
                <a:solidFill>
                  <a:schemeClr val="lt1"/>
                </a:solidFill>
                <a:latin typeface="Montserrat"/>
                <a:ea typeface="Montserrat"/>
                <a:cs typeface="Montserrat"/>
                <a:sym typeface="Montserrat"/>
              </a:rPr>
              <a:t>calculer fac 4:</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1600">
                <a:solidFill>
                  <a:schemeClr val="lt1"/>
                </a:solidFill>
                <a:latin typeface="Montserrat"/>
                <a:ea typeface="Montserrat"/>
                <a:cs typeface="Montserrat"/>
                <a:sym typeface="Montserrat"/>
              </a:rPr>
              <a:t>  la définition "fac n = n * fac (n-1)" est la première qui correspond</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1600">
                <a:solidFill>
                  <a:schemeClr val="lt1"/>
                </a:solidFill>
                <a:latin typeface="Montserrat"/>
                <a:ea typeface="Montserrat"/>
                <a:cs typeface="Montserrat"/>
                <a:sym typeface="Montserrat"/>
              </a:rPr>
              <a:t>  j'ai besoin de fac 3:</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1600">
                <a:solidFill>
                  <a:schemeClr val="lt1"/>
                </a:solidFill>
                <a:latin typeface="Montserrat"/>
                <a:ea typeface="Montserrat"/>
                <a:cs typeface="Montserrat"/>
                <a:sym typeface="Montserrat"/>
              </a:rPr>
              <a:t>	la définition "fac n = n * fac (n-1)" est la première qui correspond</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1600">
                <a:solidFill>
                  <a:schemeClr val="lt1"/>
                </a:solidFill>
                <a:latin typeface="Montserrat"/>
                <a:ea typeface="Montserrat"/>
                <a:cs typeface="Montserrat"/>
                <a:sym typeface="Montserrat"/>
              </a:rPr>
              <a:t>	j'ai besoin de fac 2:</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1600">
                <a:solidFill>
                  <a:schemeClr val="lt1"/>
                </a:solidFill>
                <a:latin typeface="Montserrat"/>
                <a:ea typeface="Montserrat"/>
                <a:cs typeface="Montserrat"/>
                <a:sym typeface="Montserrat"/>
              </a:rPr>
              <a:t>  	la définition "fac n = n * fac (n-1)" est la première qui correspond</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1600">
                <a:solidFill>
                  <a:schemeClr val="lt1"/>
                </a:solidFill>
                <a:latin typeface="Montserrat"/>
                <a:ea typeface="Montserrat"/>
                <a:cs typeface="Montserrat"/>
                <a:sym typeface="Montserrat"/>
              </a:rPr>
              <a:t>  	j'ai besoin de fac 1:</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1600">
                <a:solidFill>
                  <a:schemeClr val="lt1"/>
                </a:solidFill>
                <a:latin typeface="Montserrat"/>
                <a:ea typeface="Montserrat"/>
                <a:cs typeface="Montserrat"/>
                <a:sym typeface="Montserrat"/>
              </a:rPr>
              <a:t>    	la définition "fac 1 = 1" est la première qui correspond</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1600">
                <a:solidFill>
                  <a:schemeClr val="lt1"/>
                </a:solidFill>
                <a:latin typeface="Montserrat"/>
                <a:ea typeface="Montserrat"/>
                <a:cs typeface="Montserrat"/>
                <a:sym typeface="Montserrat"/>
              </a:rPr>
              <a:t>    	fac 1 vaut 1  </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1600">
                <a:solidFill>
                  <a:schemeClr val="lt1"/>
                </a:solidFill>
                <a:latin typeface="Montserrat"/>
                <a:ea typeface="Montserrat"/>
                <a:cs typeface="Montserrat"/>
                <a:sym typeface="Montserrat"/>
              </a:rPr>
              <a:t>  	je multiplie par 2, fac 2 vaut 2</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1600">
                <a:solidFill>
                  <a:schemeClr val="lt1"/>
                </a:solidFill>
                <a:latin typeface="Montserrat"/>
                <a:ea typeface="Montserrat"/>
                <a:cs typeface="Montserrat"/>
                <a:sym typeface="Montserrat"/>
              </a:rPr>
              <a:t>	je multiplie par 3, fac 3 vaut 6</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1600">
                <a:solidFill>
                  <a:schemeClr val="lt1"/>
                </a:solidFill>
                <a:latin typeface="Montserrat"/>
                <a:ea typeface="Montserrat"/>
                <a:cs typeface="Montserrat"/>
                <a:sym typeface="Montserrat"/>
              </a:rPr>
              <a:t>  je multiplie par 4, fac 4 vaut 24</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700">
              <a:solidFill>
                <a:srgbClr val="1B212C"/>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435" name="Google Shape;435;p43"/>
          <p:cNvSpPr txBox="1"/>
          <p:nvPr/>
        </p:nvSpPr>
        <p:spPr>
          <a:xfrm>
            <a:off x="635925" y="473825"/>
            <a:ext cx="8508000" cy="923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Quand la fonction fac est exécutée, il se passe quelque chose qui ressemble à cela :</a:t>
            </a:r>
            <a:endParaRPr b="0" i="0" sz="2400" u="none" cap="none" strike="noStrike">
              <a:solidFill>
                <a:schemeClr val="dk1"/>
              </a:solidFill>
              <a:latin typeface="Montserrat"/>
              <a:ea typeface="Montserrat"/>
              <a:cs typeface="Montserrat"/>
              <a:sym typeface="Montserrat"/>
            </a:endParaRPr>
          </a:p>
        </p:txBody>
      </p:sp>
      <p:pic>
        <p:nvPicPr>
          <p:cNvPr id="436" name="Google Shape;436;p43"/>
          <p:cNvPicPr preferRelativeResize="0"/>
          <p:nvPr/>
        </p:nvPicPr>
        <p:blipFill>
          <a:blip r:embed="rId3">
            <a:alphaModFix/>
          </a:blip>
          <a:stretch>
            <a:fillRect/>
          </a:stretch>
        </p:blipFill>
        <p:spPr>
          <a:xfrm>
            <a:off x="7166275" y="1093700"/>
            <a:ext cx="1725180" cy="499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0" st="0"/>
                                            </p:txEl>
                                          </p:spTgt>
                                        </p:tgtEl>
                                        <p:attrNameLst>
                                          <p:attrName>style.visibility</p:attrName>
                                        </p:attrNameLst>
                                      </p:cBhvr>
                                      <p:to>
                                        <p:strVal val="visible"/>
                                      </p:to>
                                    </p:set>
                                    <p:animEffect filter="fade" transition="in">
                                      <p:cBhvr>
                                        <p:cTn dur="1000"/>
                                        <p:tgtEl>
                                          <p:spTgt spid="4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1" st="1"/>
                                            </p:txEl>
                                          </p:spTgt>
                                        </p:tgtEl>
                                        <p:attrNameLst>
                                          <p:attrName>style.visibility</p:attrName>
                                        </p:attrNameLst>
                                      </p:cBhvr>
                                      <p:to>
                                        <p:strVal val="visible"/>
                                      </p:to>
                                    </p:set>
                                    <p:animEffect filter="fade" transition="in">
                                      <p:cBhvr>
                                        <p:cTn dur="1000"/>
                                        <p:tgtEl>
                                          <p:spTgt spid="4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2" st="2"/>
                                            </p:txEl>
                                          </p:spTgt>
                                        </p:tgtEl>
                                        <p:attrNameLst>
                                          <p:attrName>style.visibility</p:attrName>
                                        </p:attrNameLst>
                                      </p:cBhvr>
                                      <p:to>
                                        <p:strVal val="visible"/>
                                      </p:to>
                                    </p:set>
                                    <p:animEffect filter="fade" transition="in">
                                      <p:cBhvr>
                                        <p:cTn dur="1000"/>
                                        <p:tgtEl>
                                          <p:spTgt spid="4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3" st="3"/>
                                            </p:txEl>
                                          </p:spTgt>
                                        </p:tgtEl>
                                        <p:attrNameLst>
                                          <p:attrName>style.visibility</p:attrName>
                                        </p:attrNameLst>
                                      </p:cBhvr>
                                      <p:to>
                                        <p:strVal val="visible"/>
                                      </p:to>
                                    </p:set>
                                    <p:animEffect filter="fade" transition="in">
                                      <p:cBhvr>
                                        <p:cTn dur="1000"/>
                                        <p:tgtEl>
                                          <p:spTgt spid="43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4" st="4"/>
                                            </p:txEl>
                                          </p:spTgt>
                                        </p:tgtEl>
                                        <p:attrNameLst>
                                          <p:attrName>style.visibility</p:attrName>
                                        </p:attrNameLst>
                                      </p:cBhvr>
                                      <p:to>
                                        <p:strVal val="visible"/>
                                      </p:to>
                                    </p:set>
                                    <p:animEffect filter="fade" transition="in">
                                      <p:cBhvr>
                                        <p:cTn dur="1000"/>
                                        <p:tgtEl>
                                          <p:spTgt spid="43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5" st="5"/>
                                            </p:txEl>
                                          </p:spTgt>
                                        </p:tgtEl>
                                        <p:attrNameLst>
                                          <p:attrName>style.visibility</p:attrName>
                                        </p:attrNameLst>
                                      </p:cBhvr>
                                      <p:to>
                                        <p:strVal val="visible"/>
                                      </p:to>
                                    </p:set>
                                    <p:animEffect filter="fade" transition="in">
                                      <p:cBhvr>
                                        <p:cTn dur="1000"/>
                                        <p:tgtEl>
                                          <p:spTgt spid="43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6" st="6"/>
                                            </p:txEl>
                                          </p:spTgt>
                                        </p:tgtEl>
                                        <p:attrNameLst>
                                          <p:attrName>style.visibility</p:attrName>
                                        </p:attrNameLst>
                                      </p:cBhvr>
                                      <p:to>
                                        <p:strVal val="visible"/>
                                      </p:to>
                                    </p:set>
                                    <p:animEffect filter="fade" transition="in">
                                      <p:cBhvr>
                                        <p:cTn dur="1000"/>
                                        <p:tgtEl>
                                          <p:spTgt spid="43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7" st="7"/>
                                            </p:txEl>
                                          </p:spTgt>
                                        </p:tgtEl>
                                        <p:attrNameLst>
                                          <p:attrName>style.visibility</p:attrName>
                                        </p:attrNameLst>
                                      </p:cBhvr>
                                      <p:to>
                                        <p:strVal val="visible"/>
                                      </p:to>
                                    </p:set>
                                    <p:animEffect filter="fade" transition="in">
                                      <p:cBhvr>
                                        <p:cTn dur="1000"/>
                                        <p:tgtEl>
                                          <p:spTgt spid="43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8" st="8"/>
                                            </p:txEl>
                                          </p:spTgt>
                                        </p:tgtEl>
                                        <p:attrNameLst>
                                          <p:attrName>style.visibility</p:attrName>
                                        </p:attrNameLst>
                                      </p:cBhvr>
                                      <p:to>
                                        <p:strVal val="visible"/>
                                      </p:to>
                                    </p:set>
                                    <p:animEffect filter="fade" transition="in">
                                      <p:cBhvr>
                                        <p:cTn dur="1000"/>
                                        <p:tgtEl>
                                          <p:spTgt spid="43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9" st="9"/>
                                            </p:txEl>
                                          </p:spTgt>
                                        </p:tgtEl>
                                        <p:attrNameLst>
                                          <p:attrName>style.visibility</p:attrName>
                                        </p:attrNameLst>
                                      </p:cBhvr>
                                      <p:to>
                                        <p:strVal val="visible"/>
                                      </p:to>
                                    </p:set>
                                    <p:animEffect filter="fade" transition="in">
                                      <p:cBhvr>
                                        <p:cTn dur="1000"/>
                                        <p:tgtEl>
                                          <p:spTgt spid="43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10" st="10"/>
                                            </p:txEl>
                                          </p:spTgt>
                                        </p:tgtEl>
                                        <p:attrNameLst>
                                          <p:attrName>style.visibility</p:attrName>
                                        </p:attrNameLst>
                                      </p:cBhvr>
                                      <p:to>
                                        <p:strVal val="visible"/>
                                      </p:to>
                                    </p:set>
                                    <p:animEffect filter="fade" transition="in">
                                      <p:cBhvr>
                                        <p:cTn dur="1000"/>
                                        <p:tgtEl>
                                          <p:spTgt spid="434">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11" st="11"/>
                                            </p:txEl>
                                          </p:spTgt>
                                        </p:tgtEl>
                                        <p:attrNameLst>
                                          <p:attrName>style.visibility</p:attrName>
                                        </p:attrNameLst>
                                      </p:cBhvr>
                                      <p:to>
                                        <p:strVal val="visible"/>
                                      </p:to>
                                    </p:set>
                                    <p:animEffect filter="fade" transition="in">
                                      <p:cBhvr>
                                        <p:cTn dur="1000"/>
                                        <p:tgtEl>
                                          <p:spTgt spid="434">
                                            <p:txEl>
                                              <p:pRg end="11" st="1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12" st="12"/>
                                            </p:txEl>
                                          </p:spTgt>
                                        </p:tgtEl>
                                        <p:attrNameLst>
                                          <p:attrName>style.visibility</p:attrName>
                                        </p:attrNameLst>
                                      </p:cBhvr>
                                      <p:to>
                                        <p:strVal val="visible"/>
                                      </p:to>
                                    </p:set>
                                    <p:animEffect filter="fade" transition="in">
                                      <p:cBhvr>
                                        <p:cTn dur="1000"/>
                                        <p:tgtEl>
                                          <p:spTgt spid="434">
                                            <p:txEl>
                                              <p:pRg end="12" st="1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13" st="13"/>
                                            </p:txEl>
                                          </p:spTgt>
                                        </p:tgtEl>
                                        <p:attrNameLst>
                                          <p:attrName>style.visibility</p:attrName>
                                        </p:attrNameLst>
                                      </p:cBhvr>
                                      <p:to>
                                        <p:strVal val="visible"/>
                                      </p:to>
                                    </p:set>
                                    <p:animEffect filter="fade" transition="in">
                                      <p:cBhvr>
                                        <p:cTn dur="1000"/>
                                        <p:tgtEl>
                                          <p:spTgt spid="434">
                                            <p:txEl>
                                              <p:pRg end="13" st="1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14" st="14"/>
                                            </p:txEl>
                                          </p:spTgt>
                                        </p:tgtEl>
                                        <p:attrNameLst>
                                          <p:attrName>style.visibility</p:attrName>
                                        </p:attrNameLst>
                                      </p:cBhvr>
                                      <p:to>
                                        <p:strVal val="visible"/>
                                      </p:to>
                                    </p:set>
                                    <p:animEffect filter="fade" transition="in">
                                      <p:cBhvr>
                                        <p:cTn dur="1000"/>
                                        <p:tgtEl>
                                          <p:spTgt spid="434">
                                            <p:txEl>
                                              <p:pRg end="14" st="1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xEl>
                                              <p:pRg end="15" st="15"/>
                                            </p:txEl>
                                          </p:spTgt>
                                        </p:tgtEl>
                                        <p:attrNameLst>
                                          <p:attrName>style.visibility</p:attrName>
                                        </p:attrNameLst>
                                      </p:cBhvr>
                                      <p:to>
                                        <p:strVal val="visible"/>
                                      </p:to>
                                    </p:set>
                                    <p:animEffect filter="fade" transition="in">
                                      <p:cBhvr>
                                        <p:cTn dur="1000"/>
                                        <p:tgtEl>
                                          <p:spTgt spid="434">
                                            <p:txEl>
                                              <p:pRg end="15" st="1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4"/>
          <p:cNvSpPr txBox="1"/>
          <p:nvPr>
            <p:ph type="title"/>
          </p:nvPr>
        </p:nvSpPr>
        <p:spPr>
          <a:xfrm>
            <a:off x="635925" y="-72850"/>
            <a:ext cx="85080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Récursivité dans la programmation fonctionnelle</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42" name="Google Shape;442;p44"/>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L'idée est assez simple : à partir d'une fonction de base (l'addition), on peut construire des fonctions plus complexes (calculer la somme des éléments d'une liste, faire une liste contenant la somme des éléments deux à deux de deux listes).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Mais souvent, en changeant juste la fonction de base (par exemple par la multiplication), on peut créer d'autres fonctions toutes aussi utiles (calculer le produit des éléments d'une liste, construire une liste contenant le produit des éléments de deux listes deux à deux).</a:t>
            </a:r>
            <a:endParaRPr/>
          </a:p>
        </p:txBody>
      </p:sp>
      <p:sp>
        <p:nvSpPr>
          <p:cNvPr id="443" name="Google Shape;443;p44"/>
          <p:cNvSpPr txBox="1"/>
          <p:nvPr/>
        </p:nvSpPr>
        <p:spPr>
          <a:xfrm>
            <a:off x="636050" y="473825"/>
            <a:ext cx="8508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ça force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xEl>
                                              <p:pRg end="0" st="0"/>
                                            </p:txEl>
                                          </p:spTgt>
                                        </p:tgtEl>
                                        <p:attrNameLst>
                                          <p:attrName>style.visibility</p:attrName>
                                        </p:attrNameLst>
                                      </p:cBhvr>
                                      <p:to>
                                        <p:strVal val="visible"/>
                                      </p:to>
                                    </p:set>
                                    <p:animEffect filter="fade" transition="in">
                                      <p:cBhvr>
                                        <p:cTn dur="1000"/>
                                        <p:tgtEl>
                                          <p:spTgt spid="4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xEl>
                                              <p:pRg end="1" st="1"/>
                                            </p:txEl>
                                          </p:spTgt>
                                        </p:tgtEl>
                                        <p:attrNameLst>
                                          <p:attrName>style.visibility</p:attrName>
                                        </p:attrNameLst>
                                      </p:cBhvr>
                                      <p:to>
                                        <p:strVal val="visible"/>
                                      </p:to>
                                    </p:set>
                                    <p:animEffect filter="fade" transition="in">
                                      <p:cBhvr>
                                        <p:cTn dur="1000"/>
                                        <p:tgtEl>
                                          <p:spTgt spid="44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5"/>
          <p:cNvSpPr txBox="1"/>
          <p:nvPr>
            <p:ph type="title"/>
          </p:nvPr>
        </p:nvSpPr>
        <p:spPr>
          <a:xfrm>
            <a:off x="635925" y="-72850"/>
            <a:ext cx="85080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Récursivité dans la programmation fonctionnelle</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49" name="Google Shape;449;p45"/>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Au lieu de répéter le code de ces deux fonctions en changeant juste l'addition en multiplication, pour maximiser la réutilisation du code, on crée des opérations qui à partir d'une fonction créent des fonctions plus complexes.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Ainsi, on peut créer une telle opération et lui donner la fonction addition : le résultat sera une fonction qui donne la somme des éléments d'une liste. Mais on peut aussi lui donner la fonction multiplier, et on obtiendra une fonction qui fait le produit des éléments d'une liste.</a:t>
            </a:r>
            <a:endParaRPr/>
          </a:p>
        </p:txBody>
      </p:sp>
      <p:sp>
        <p:nvSpPr>
          <p:cNvPr id="450" name="Google Shape;450;p45"/>
          <p:cNvSpPr txBox="1"/>
          <p:nvPr/>
        </p:nvSpPr>
        <p:spPr>
          <a:xfrm>
            <a:off x="636050" y="473825"/>
            <a:ext cx="8508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ça force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xEl>
                                              <p:pRg end="0" st="0"/>
                                            </p:txEl>
                                          </p:spTgt>
                                        </p:tgtEl>
                                        <p:attrNameLst>
                                          <p:attrName>style.visibility</p:attrName>
                                        </p:attrNameLst>
                                      </p:cBhvr>
                                      <p:to>
                                        <p:strVal val="visible"/>
                                      </p:to>
                                    </p:set>
                                    <p:animEffect filter="fade" transition="in">
                                      <p:cBhvr>
                                        <p:cTn dur="1000"/>
                                        <p:tgtEl>
                                          <p:spTgt spid="4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xEl>
                                              <p:pRg end="1" st="1"/>
                                            </p:txEl>
                                          </p:spTgt>
                                        </p:tgtEl>
                                        <p:attrNameLst>
                                          <p:attrName>style.visibility</p:attrName>
                                        </p:attrNameLst>
                                      </p:cBhvr>
                                      <p:to>
                                        <p:strVal val="visible"/>
                                      </p:to>
                                    </p:set>
                                    <p:animEffect filter="fade" transition="in">
                                      <p:cBhvr>
                                        <p:cTn dur="1000"/>
                                        <p:tgtEl>
                                          <p:spTgt spid="44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Comment ça marche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44" name="Google Shape;244;p19"/>
          <p:cNvSpPr txBox="1"/>
          <p:nvPr/>
        </p:nvSpPr>
        <p:spPr>
          <a:xfrm>
            <a:off x="-100" y="1027925"/>
            <a:ext cx="9144000" cy="39846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ajouter la variable double et donnez lui les valeur 42 puis 50.</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i="1" lang="fr" sz="2400">
                <a:solidFill>
                  <a:schemeClr val="lt1"/>
                </a:solidFill>
                <a:latin typeface="Montserrat"/>
                <a:ea typeface="Montserrat"/>
                <a:cs typeface="Montserrat"/>
                <a:sym typeface="Montserrat"/>
              </a:rPr>
              <a:t>                                                      </a:t>
            </a:r>
            <a:r>
              <a:rPr lang="fr" sz="2400">
                <a:solidFill>
                  <a:schemeClr val="lt1"/>
                </a:solidFill>
                <a:latin typeface="Montserrat"/>
                <a:ea typeface="Montserrat"/>
                <a:cs typeface="Montserrat"/>
                <a:sym typeface="Montserrat"/>
              </a:rPr>
              <a:t>on charge le fichier </a:t>
            </a:r>
            <a:r>
              <a:rPr i="1" lang="fr" sz="2400">
                <a:solidFill>
                  <a:schemeClr val="lt1"/>
                </a:solidFill>
                <a:latin typeface="Montserrat"/>
                <a:ea typeface="Montserrat"/>
                <a:cs typeface="Montserrat"/>
                <a:sym typeface="Montserrat"/>
              </a:rPr>
              <a:t>                           </a:t>
            </a:r>
            <a:endParaRPr b="1" i="1"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Si on définit deux fois une variable, le compilateur se plaint : hci indique ici qu'il n'a</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pas pu charger le fichier car</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double est défini deux fois: </a:t>
            </a:r>
            <a:endParaRPr sz="24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à la ligne 2 et à la ligne 3.</a:t>
            </a:r>
            <a:endParaRPr sz="2400">
              <a:solidFill>
                <a:schemeClr val="lt1"/>
              </a:solidFill>
              <a:latin typeface="Montserrat"/>
              <a:ea typeface="Montserrat"/>
              <a:cs typeface="Montserrat"/>
              <a:sym typeface="Montserrat"/>
            </a:endParaRPr>
          </a:p>
        </p:txBody>
      </p:sp>
      <p:sp>
        <p:nvSpPr>
          <p:cNvPr id="245" name="Google Shape;245;p19"/>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mon premier fichier</a:t>
            </a:r>
            <a:endParaRPr b="0" i="0" sz="2400" u="none" cap="none" strike="noStrike">
              <a:solidFill>
                <a:schemeClr val="dk1"/>
              </a:solidFill>
              <a:latin typeface="Montserrat"/>
              <a:ea typeface="Montserrat"/>
              <a:cs typeface="Montserrat"/>
              <a:sym typeface="Montserrat"/>
            </a:endParaRPr>
          </a:p>
        </p:txBody>
      </p:sp>
      <p:pic>
        <p:nvPicPr>
          <p:cNvPr id="246" name="Google Shape;246;p19"/>
          <p:cNvPicPr preferRelativeResize="0"/>
          <p:nvPr/>
        </p:nvPicPr>
        <p:blipFill>
          <a:blip r:embed="rId3">
            <a:alphaModFix/>
          </a:blip>
          <a:stretch>
            <a:fillRect/>
          </a:stretch>
        </p:blipFill>
        <p:spPr>
          <a:xfrm>
            <a:off x="1856100" y="1801975"/>
            <a:ext cx="2915400" cy="1242625"/>
          </a:xfrm>
          <a:prstGeom prst="rect">
            <a:avLst/>
          </a:prstGeom>
          <a:noFill/>
          <a:ln>
            <a:noFill/>
          </a:ln>
        </p:spPr>
      </p:pic>
      <p:pic>
        <p:nvPicPr>
          <p:cNvPr id="247" name="Google Shape;247;p19"/>
          <p:cNvPicPr preferRelativeResize="0"/>
          <p:nvPr/>
        </p:nvPicPr>
        <p:blipFill>
          <a:blip r:embed="rId4">
            <a:alphaModFix/>
          </a:blip>
          <a:stretch>
            <a:fillRect/>
          </a:stretch>
        </p:blipFill>
        <p:spPr>
          <a:xfrm>
            <a:off x="4626025" y="3653773"/>
            <a:ext cx="4417575" cy="142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0" st="0"/>
                                            </p:txEl>
                                          </p:spTgt>
                                        </p:tgtEl>
                                        <p:attrNameLst>
                                          <p:attrName>style.visibility</p:attrName>
                                        </p:attrNameLst>
                                      </p:cBhvr>
                                      <p:to>
                                        <p:strVal val="visible"/>
                                      </p:to>
                                    </p:set>
                                    <p:animEffect filter="fade" transition="in">
                                      <p:cBhvr>
                                        <p:cTn dur="1000"/>
                                        <p:tgtEl>
                                          <p:spTgt spid="2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1" st="1"/>
                                            </p:txEl>
                                          </p:spTgt>
                                        </p:tgtEl>
                                        <p:attrNameLst>
                                          <p:attrName>style.visibility</p:attrName>
                                        </p:attrNameLst>
                                      </p:cBhvr>
                                      <p:to>
                                        <p:strVal val="visible"/>
                                      </p:to>
                                    </p:set>
                                    <p:animEffect filter="fade" transition="in">
                                      <p:cBhvr>
                                        <p:cTn dur="1000"/>
                                        <p:tgtEl>
                                          <p:spTgt spid="2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2" st="2"/>
                                            </p:txEl>
                                          </p:spTgt>
                                        </p:tgtEl>
                                        <p:attrNameLst>
                                          <p:attrName>style.visibility</p:attrName>
                                        </p:attrNameLst>
                                      </p:cBhvr>
                                      <p:to>
                                        <p:strVal val="visible"/>
                                      </p:to>
                                    </p:set>
                                    <p:animEffect filter="fade" transition="in">
                                      <p:cBhvr>
                                        <p:cTn dur="1000"/>
                                        <p:tgtEl>
                                          <p:spTgt spid="24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3" st="3"/>
                                            </p:txEl>
                                          </p:spTgt>
                                        </p:tgtEl>
                                        <p:attrNameLst>
                                          <p:attrName>style.visibility</p:attrName>
                                        </p:attrNameLst>
                                      </p:cBhvr>
                                      <p:to>
                                        <p:strVal val="visible"/>
                                      </p:to>
                                    </p:set>
                                    <p:animEffect filter="fade" transition="in">
                                      <p:cBhvr>
                                        <p:cTn dur="1000"/>
                                        <p:tgtEl>
                                          <p:spTgt spid="24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4" st="4"/>
                                            </p:txEl>
                                          </p:spTgt>
                                        </p:tgtEl>
                                        <p:attrNameLst>
                                          <p:attrName>style.visibility</p:attrName>
                                        </p:attrNameLst>
                                      </p:cBhvr>
                                      <p:to>
                                        <p:strVal val="visible"/>
                                      </p:to>
                                    </p:set>
                                    <p:animEffect filter="fade" transition="in">
                                      <p:cBhvr>
                                        <p:cTn dur="1000"/>
                                        <p:tgtEl>
                                          <p:spTgt spid="24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5" st="5"/>
                                            </p:txEl>
                                          </p:spTgt>
                                        </p:tgtEl>
                                        <p:attrNameLst>
                                          <p:attrName>style.visibility</p:attrName>
                                        </p:attrNameLst>
                                      </p:cBhvr>
                                      <p:to>
                                        <p:strVal val="visible"/>
                                      </p:to>
                                    </p:set>
                                    <p:animEffect filter="fade" transition="in">
                                      <p:cBhvr>
                                        <p:cTn dur="1000"/>
                                        <p:tgtEl>
                                          <p:spTgt spid="24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6" st="6"/>
                                            </p:txEl>
                                          </p:spTgt>
                                        </p:tgtEl>
                                        <p:attrNameLst>
                                          <p:attrName>style.visibility</p:attrName>
                                        </p:attrNameLst>
                                      </p:cBhvr>
                                      <p:to>
                                        <p:strVal val="visible"/>
                                      </p:to>
                                    </p:set>
                                    <p:animEffect filter="fade" transition="in">
                                      <p:cBhvr>
                                        <p:cTn dur="1000"/>
                                        <p:tgtEl>
                                          <p:spTgt spid="24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xEl>
                                              <p:pRg end="7" st="7"/>
                                            </p:txEl>
                                          </p:spTgt>
                                        </p:tgtEl>
                                        <p:attrNameLst>
                                          <p:attrName>style.visibility</p:attrName>
                                        </p:attrNameLst>
                                      </p:cBhvr>
                                      <p:to>
                                        <p:strVal val="visible"/>
                                      </p:to>
                                    </p:set>
                                    <p:animEffect filter="fade" transition="in">
                                      <p:cBhvr>
                                        <p:cTn dur="1000"/>
                                        <p:tgtEl>
                                          <p:spTgt spid="24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6"/>
          <p:cNvSpPr txBox="1"/>
          <p:nvPr>
            <p:ph type="title"/>
          </p:nvPr>
        </p:nvSpPr>
        <p:spPr>
          <a:xfrm>
            <a:off x="635925" y="-72850"/>
            <a:ext cx="85080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Récursivité dans la programmation fonctionnelle</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56" name="Google Shape;456;p46"/>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L'avantage de tout cela, c'est qu'on n'a pas à répéter le code, qu'on peut créer un grand nombre de fonctions à partir de quelques fonctions de base et de transformations simples, et que cela peut rendre la lecture plus claire si on est habitué à ce style de programmation.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457" name="Google Shape;457;p46"/>
          <p:cNvSpPr txBox="1"/>
          <p:nvPr/>
        </p:nvSpPr>
        <p:spPr>
          <a:xfrm>
            <a:off x="636050" y="473825"/>
            <a:ext cx="8508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ça force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0" st="0"/>
                                            </p:txEl>
                                          </p:spTgt>
                                        </p:tgtEl>
                                        <p:attrNameLst>
                                          <p:attrName>style.visibility</p:attrName>
                                        </p:attrNameLst>
                                      </p:cBhvr>
                                      <p:to>
                                        <p:strVal val="visible"/>
                                      </p:to>
                                    </p:set>
                                    <p:animEffect filter="fade" transition="in">
                                      <p:cBhvr>
                                        <p:cTn dur="1000"/>
                                        <p:tgtEl>
                                          <p:spTgt spid="4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1" st="1"/>
                                            </p:txEl>
                                          </p:spTgt>
                                        </p:tgtEl>
                                        <p:attrNameLst>
                                          <p:attrName>style.visibility</p:attrName>
                                        </p:attrNameLst>
                                      </p:cBhvr>
                                      <p:to>
                                        <p:strVal val="visible"/>
                                      </p:to>
                                    </p:set>
                                    <p:animEffect filter="fade" transition="in">
                                      <p:cBhvr>
                                        <p:cTn dur="1000"/>
                                        <p:tgtEl>
                                          <p:spTgt spid="4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2" st="2"/>
                                            </p:txEl>
                                          </p:spTgt>
                                        </p:tgtEl>
                                        <p:attrNameLst>
                                          <p:attrName>style.visibility</p:attrName>
                                        </p:attrNameLst>
                                      </p:cBhvr>
                                      <p:to>
                                        <p:strVal val="visible"/>
                                      </p:to>
                                    </p:set>
                                    <p:animEffect filter="fade" transition="in">
                                      <p:cBhvr>
                                        <p:cTn dur="1000"/>
                                        <p:tgtEl>
                                          <p:spTgt spid="4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3" st="3"/>
                                            </p:txEl>
                                          </p:spTgt>
                                        </p:tgtEl>
                                        <p:attrNameLst>
                                          <p:attrName>style.visibility</p:attrName>
                                        </p:attrNameLst>
                                      </p:cBhvr>
                                      <p:to>
                                        <p:strVal val="visible"/>
                                      </p:to>
                                    </p:set>
                                    <p:animEffect filter="fade" transition="in">
                                      <p:cBhvr>
                                        <p:cTn dur="1000"/>
                                        <p:tgtEl>
                                          <p:spTgt spid="4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4" st="4"/>
                                            </p:txEl>
                                          </p:spTgt>
                                        </p:tgtEl>
                                        <p:attrNameLst>
                                          <p:attrName>style.visibility</p:attrName>
                                        </p:attrNameLst>
                                      </p:cBhvr>
                                      <p:to>
                                        <p:strVal val="visible"/>
                                      </p:to>
                                    </p:set>
                                    <p:animEffect filter="fade" transition="in">
                                      <p:cBhvr>
                                        <p:cTn dur="1000"/>
                                        <p:tgtEl>
                                          <p:spTgt spid="4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6">
                                            <p:txEl>
                                              <p:pRg end="5" st="5"/>
                                            </p:txEl>
                                          </p:spTgt>
                                        </p:tgtEl>
                                        <p:attrNameLst>
                                          <p:attrName>style.visibility</p:attrName>
                                        </p:attrNameLst>
                                      </p:cBhvr>
                                      <p:to>
                                        <p:strVal val="visible"/>
                                      </p:to>
                                    </p:set>
                                    <p:animEffect filter="fade" transition="in">
                                      <p:cBhvr>
                                        <p:cTn dur="1000"/>
                                        <p:tgtEl>
                                          <p:spTgt spid="45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7"/>
          <p:cNvSpPr txBox="1"/>
          <p:nvPr>
            <p:ph type="title"/>
          </p:nvPr>
        </p:nvSpPr>
        <p:spPr>
          <a:xfrm>
            <a:off x="635925" y="-72850"/>
            <a:ext cx="85080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Récursivité dans la programmation fonctionnelle</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63" name="Google Shape;463;p47"/>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dk1"/>
                </a:solidFill>
                <a:latin typeface="Montserrat"/>
                <a:ea typeface="Montserrat"/>
                <a:cs typeface="Montserrat"/>
                <a:sym typeface="Montserrat"/>
              </a:rPr>
              <a:t>ajouter1 [] = []</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ajouter1 (x:xs) = (x+1):ajouter1 xs</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Dites moi ce que fait ce code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il </a:t>
            </a:r>
            <a:r>
              <a:rPr lang="fr" sz="2400">
                <a:solidFill>
                  <a:schemeClr val="lt1"/>
                </a:solidFill>
                <a:latin typeface="Montserrat"/>
                <a:ea typeface="Montserrat"/>
                <a:cs typeface="Montserrat"/>
                <a:sym typeface="Montserrat"/>
              </a:rPr>
              <a:t>ajoute 1 à tous les éléments d'une liste</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464" name="Google Shape;464;p47"/>
          <p:cNvSpPr txBox="1"/>
          <p:nvPr/>
        </p:nvSpPr>
        <p:spPr>
          <a:xfrm>
            <a:off x="636050" y="473825"/>
            <a:ext cx="8508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un exemple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0" st="0"/>
                                            </p:txEl>
                                          </p:spTgt>
                                        </p:tgtEl>
                                        <p:attrNameLst>
                                          <p:attrName>style.visibility</p:attrName>
                                        </p:attrNameLst>
                                      </p:cBhvr>
                                      <p:to>
                                        <p:strVal val="visible"/>
                                      </p:to>
                                    </p:set>
                                    <p:animEffect filter="fade" transition="in">
                                      <p:cBhvr>
                                        <p:cTn dur="1000"/>
                                        <p:tgtEl>
                                          <p:spTgt spid="4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1" st="1"/>
                                            </p:txEl>
                                          </p:spTgt>
                                        </p:tgtEl>
                                        <p:attrNameLst>
                                          <p:attrName>style.visibility</p:attrName>
                                        </p:attrNameLst>
                                      </p:cBhvr>
                                      <p:to>
                                        <p:strVal val="visible"/>
                                      </p:to>
                                    </p:set>
                                    <p:animEffect filter="fade" transition="in">
                                      <p:cBhvr>
                                        <p:cTn dur="1000"/>
                                        <p:tgtEl>
                                          <p:spTgt spid="4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2" st="2"/>
                                            </p:txEl>
                                          </p:spTgt>
                                        </p:tgtEl>
                                        <p:attrNameLst>
                                          <p:attrName>style.visibility</p:attrName>
                                        </p:attrNameLst>
                                      </p:cBhvr>
                                      <p:to>
                                        <p:strVal val="visible"/>
                                      </p:to>
                                    </p:set>
                                    <p:animEffect filter="fade" transition="in">
                                      <p:cBhvr>
                                        <p:cTn dur="1000"/>
                                        <p:tgtEl>
                                          <p:spTgt spid="4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3" st="3"/>
                                            </p:txEl>
                                          </p:spTgt>
                                        </p:tgtEl>
                                        <p:attrNameLst>
                                          <p:attrName>style.visibility</p:attrName>
                                        </p:attrNameLst>
                                      </p:cBhvr>
                                      <p:to>
                                        <p:strVal val="visible"/>
                                      </p:to>
                                    </p:set>
                                    <p:animEffect filter="fade" transition="in">
                                      <p:cBhvr>
                                        <p:cTn dur="1000"/>
                                        <p:tgtEl>
                                          <p:spTgt spid="4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4" st="4"/>
                                            </p:txEl>
                                          </p:spTgt>
                                        </p:tgtEl>
                                        <p:attrNameLst>
                                          <p:attrName>style.visibility</p:attrName>
                                        </p:attrNameLst>
                                      </p:cBhvr>
                                      <p:to>
                                        <p:strVal val="visible"/>
                                      </p:to>
                                    </p:set>
                                    <p:animEffect filter="fade" transition="in">
                                      <p:cBhvr>
                                        <p:cTn dur="1000"/>
                                        <p:tgtEl>
                                          <p:spTgt spid="4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5" st="5"/>
                                            </p:txEl>
                                          </p:spTgt>
                                        </p:tgtEl>
                                        <p:attrNameLst>
                                          <p:attrName>style.visibility</p:attrName>
                                        </p:attrNameLst>
                                      </p:cBhvr>
                                      <p:to>
                                        <p:strVal val="visible"/>
                                      </p:to>
                                    </p:set>
                                    <p:animEffect filter="fade" transition="in">
                                      <p:cBhvr>
                                        <p:cTn dur="1000"/>
                                        <p:tgtEl>
                                          <p:spTgt spid="4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6" st="6"/>
                                            </p:txEl>
                                          </p:spTgt>
                                        </p:tgtEl>
                                        <p:attrNameLst>
                                          <p:attrName>style.visibility</p:attrName>
                                        </p:attrNameLst>
                                      </p:cBhvr>
                                      <p:to>
                                        <p:strVal val="visible"/>
                                      </p:to>
                                    </p:set>
                                    <p:animEffect filter="fade" transition="in">
                                      <p:cBhvr>
                                        <p:cTn dur="1000"/>
                                        <p:tgtEl>
                                          <p:spTgt spid="4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xEl>
                                              <p:pRg end="7" st="7"/>
                                            </p:txEl>
                                          </p:spTgt>
                                        </p:tgtEl>
                                        <p:attrNameLst>
                                          <p:attrName>style.visibility</p:attrName>
                                        </p:attrNameLst>
                                      </p:cBhvr>
                                      <p:to>
                                        <p:strVal val="visible"/>
                                      </p:to>
                                    </p:set>
                                    <p:animEffect filter="fade" transition="in">
                                      <p:cBhvr>
                                        <p:cTn dur="1000"/>
                                        <p:tgtEl>
                                          <p:spTgt spid="463">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8"/>
          <p:cNvSpPr txBox="1"/>
          <p:nvPr>
            <p:ph type="title"/>
          </p:nvPr>
        </p:nvSpPr>
        <p:spPr>
          <a:xfrm>
            <a:off x="635925" y="-72850"/>
            <a:ext cx="85080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Récursivité dans la programmation fonctionnelle</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70" name="Google Shape;470;p48"/>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fr" sz="2400">
                <a:solidFill>
                  <a:schemeClr val="dk1"/>
                </a:solidFill>
                <a:latin typeface="Montserrat"/>
                <a:ea typeface="Montserrat"/>
                <a:cs typeface="Montserrat"/>
                <a:sym typeface="Montserrat"/>
              </a:rPr>
              <a:t>multiplierPar2 [] = []</a:t>
            </a:r>
            <a:endParaRPr sz="24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fr" sz="2400">
                <a:solidFill>
                  <a:schemeClr val="dk1"/>
                </a:solidFill>
                <a:latin typeface="Montserrat"/>
                <a:ea typeface="Montserrat"/>
                <a:cs typeface="Montserrat"/>
                <a:sym typeface="Montserrat"/>
              </a:rPr>
              <a:t>multiplierPar2 (x:xs) = (2*x):multiplierPar2 xs</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Dites moi ce que fait ce code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il </a:t>
            </a:r>
            <a:r>
              <a:rPr lang="fr" sz="2400">
                <a:solidFill>
                  <a:schemeClr val="lt1"/>
                </a:solidFill>
                <a:latin typeface="Montserrat"/>
                <a:ea typeface="Montserrat"/>
                <a:cs typeface="Montserrat"/>
                <a:sym typeface="Montserrat"/>
              </a:rPr>
              <a:t>multiplie tous les éléments d'une liste par 2</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471" name="Google Shape;471;p48"/>
          <p:cNvSpPr txBox="1"/>
          <p:nvPr/>
        </p:nvSpPr>
        <p:spPr>
          <a:xfrm>
            <a:off x="636050" y="473825"/>
            <a:ext cx="8508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un exemple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xEl>
                                              <p:pRg end="0" st="0"/>
                                            </p:txEl>
                                          </p:spTgt>
                                        </p:tgtEl>
                                        <p:attrNameLst>
                                          <p:attrName>style.visibility</p:attrName>
                                        </p:attrNameLst>
                                      </p:cBhvr>
                                      <p:to>
                                        <p:strVal val="visible"/>
                                      </p:to>
                                    </p:set>
                                    <p:animEffect filter="fade" transition="in">
                                      <p:cBhvr>
                                        <p:cTn dur="1000"/>
                                        <p:tgtEl>
                                          <p:spTgt spid="47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xEl>
                                              <p:pRg end="1" st="1"/>
                                            </p:txEl>
                                          </p:spTgt>
                                        </p:tgtEl>
                                        <p:attrNameLst>
                                          <p:attrName>style.visibility</p:attrName>
                                        </p:attrNameLst>
                                      </p:cBhvr>
                                      <p:to>
                                        <p:strVal val="visible"/>
                                      </p:to>
                                    </p:set>
                                    <p:animEffect filter="fade" transition="in">
                                      <p:cBhvr>
                                        <p:cTn dur="1000"/>
                                        <p:tgtEl>
                                          <p:spTgt spid="47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xEl>
                                              <p:pRg end="2" st="2"/>
                                            </p:txEl>
                                          </p:spTgt>
                                        </p:tgtEl>
                                        <p:attrNameLst>
                                          <p:attrName>style.visibility</p:attrName>
                                        </p:attrNameLst>
                                      </p:cBhvr>
                                      <p:to>
                                        <p:strVal val="visible"/>
                                      </p:to>
                                    </p:set>
                                    <p:animEffect filter="fade" transition="in">
                                      <p:cBhvr>
                                        <p:cTn dur="1000"/>
                                        <p:tgtEl>
                                          <p:spTgt spid="47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xEl>
                                              <p:pRg end="3" st="3"/>
                                            </p:txEl>
                                          </p:spTgt>
                                        </p:tgtEl>
                                        <p:attrNameLst>
                                          <p:attrName>style.visibility</p:attrName>
                                        </p:attrNameLst>
                                      </p:cBhvr>
                                      <p:to>
                                        <p:strVal val="visible"/>
                                      </p:to>
                                    </p:set>
                                    <p:animEffect filter="fade" transition="in">
                                      <p:cBhvr>
                                        <p:cTn dur="1000"/>
                                        <p:tgtEl>
                                          <p:spTgt spid="47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xEl>
                                              <p:pRg end="4" st="4"/>
                                            </p:txEl>
                                          </p:spTgt>
                                        </p:tgtEl>
                                        <p:attrNameLst>
                                          <p:attrName>style.visibility</p:attrName>
                                        </p:attrNameLst>
                                      </p:cBhvr>
                                      <p:to>
                                        <p:strVal val="visible"/>
                                      </p:to>
                                    </p:set>
                                    <p:animEffect filter="fade" transition="in">
                                      <p:cBhvr>
                                        <p:cTn dur="1000"/>
                                        <p:tgtEl>
                                          <p:spTgt spid="47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xEl>
                                              <p:pRg end="5" st="5"/>
                                            </p:txEl>
                                          </p:spTgt>
                                        </p:tgtEl>
                                        <p:attrNameLst>
                                          <p:attrName>style.visibility</p:attrName>
                                        </p:attrNameLst>
                                      </p:cBhvr>
                                      <p:to>
                                        <p:strVal val="visible"/>
                                      </p:to>
                                    </p:set>
                                    <p:animEffect filter="fade" transition="in">
                                      <p:cBhvr>
                                        <p:cTn dur="1000"/>
                                        <p:tgtEl>
                                          <p:spTgt spid="47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xEl>
                                              <p:pRg end="6" st="6"/>
                                            </p:txEl>
                                          </p:spTgt>
                                        </p:tgtEl>
                                        <p:attrNameLst>
                                          <p:attrName>style.visibility</p:attrName>
                                        </p:attrNameLst>
                                      </p:cBhvr>
                                      <p:to>
                                        <p:strVal val="visible"/>
                                      </p:to>
                                    </p:set>
                                    <p:animEffect filter="fade" transition="in">
                                      <p:cBhvr>
                                        <p:cTn dur="1000"/>
                                        <p:tgtEl>
                                          <p:spTgt spid="47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xEl>
                                              <p:pRg end="7" st="7"/>
                                            </p:txEl>
                                          </p:spTgt>
                                        </p:tgtEl>
                                        <p:attrNameLst>
                                          <p:attrName>style.visibility</p:attrName>
                                        </p:attrNameLst>
                                      </p:cBhvr>
                                      <p:to>
                                        <p:strVal val="visible"/>
                                      </p:to>
                                    </p:set>
                                    <p:animEffect filter="fade" transition="in">
                                      <p:cBhvr>
                                        <p:cTn dur="1000"/>
                                        <p:tgtEl>
                                          <p:spTgt spid="47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9"/>
          <p:cNvSpPr txBox="1"/>
          <p:nvPr>
            <p:ph type="title"/>
          </p:nvPr>
        </p:nvSpPr>
        <p:spPr>
          <a:xfrm>
            <a:off x="635925" y="-72850"/>
            <a:ext cx="85080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Récursivité dans la programmation fonctionnelle</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77" name="Google Shape;477;p49"/>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Ces deux morceaux de code font des choses similaires et se ressemblent beaucoup : ils transforment chaque élément d'une liste.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La ressemblance est encore plus frappante quand on isole la fonction qui est appliquée à chaque élément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478" name="Google Shape;478;p49"/>
          <p:cNvSpPr txBox="1"/>
          <p:nvPr/>
        </p:nvSpPr>
        <p:spPr>
          <a:xfrm>
            <a:off x="636050" y="473825"/>
            <a:ext cx="8508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un exemple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0" st="0"/>
                                            </p:txEl>
                                          </p:spTgt>
                                        </p:tgtEl>
                                        <p:attrNameLst>
                                          <p:attrName>style.visibility</p:attrName>
                                        </p:attrNameLst>
                                      </p:cBhvr>
                                      <p:to>
                                        <p:strVal val="visible"/>
                                      </p:to>
                                    </p:set>
                                    <p:animEffect filter="fade" transition="in">
                                      <p:cBhvr>
                                        <p:cTn dur="1000"/>
                                        <p:tgtEl>
                                          <p:spTgt spid="4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1" st="1"/>
                                            </p:txEl>
                                          </p:spTgt>
                                        </p:tgtEl>
                                        <p:attrNameLst>
                                          <p:attrName>style.visibility</p:attrName>
                                        </p:attrNameLst>
                                      </p:cBhvr>
                                      <p:to>
                                        <p:strVal val="visible"/>
                                      </p:to>
                                    </p:set>
                                    <p:animEffect filter="fade" transition="in">
                                      <p:cBhvr>
                                        <p:cTn dur="1000"/>
                                        <p:tgtEl>
                                          <p:spTgt spid="4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2" st="2"/>
                                            </p:txEl>
                                          </p:spTgt>
                                        </p:tgtEl>
                                        <p:attrNameLst>
                                          <p:attrName>style.visibility</p:attrName>
                                        </p:attrNameLst>
                                      </p:cBhvr>
                                      <p:to>
                                        <p:strVal val="visible"/>
                                      </p:to>
                                    </p:set>
                                    <p:animEffect filter="fade" transition="in">
                                      <p:cBhvr>
                                        <p:cTn dur="1000"/>
                                        <p:tgtEl>
                                          <p:spTgt spid="4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7">
                                            <p:txEl>
                                              <p:pRg end="3" st="3"/>
                                            </p:txEl>
                                          </p:spTgt>
                                        </p:tgtEl>
                                        <p:attrNameLst>
                                          <p:attrName>style.visibility</p:attrName>
                                        </p:attrNameLst>
                                      </p:cBhvr>
                                      <p:to>
                                        <p:strVal val="visible"/>
                                      </p:to>
                                    </p:set>
                                    <p:animEffect filter="fade" transition="in">
                                      <p:cBhvr>
                                        <p:cTn dur="1000"/>
                                        <p:tgtEl>
                                          <p:spTgt spid="47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0"/>
          <p:cNvSpPr txBox="1"/>
          <p:nvPr>
            <p:ph type="title"/>
          </p:nvPr>
        </p:nvSpPr>
        <p:spPr>
          <a:xfrm>
            <a:off x="635925" y="-72850"/>
            <a:ext cx="85080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Récursivité dans la programmation fonctionnelle</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84" name="Google Shape;484;p50"/>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fr" sz="2400">
                <a:solidFill>
                  <a:schemeClr val="dk1"/>
                </a:solidFill>
                <a:latin typeface="Montserrat"/>
                <a:ea typeface="Montserrat"/>
                <a:cs typeface="Montserrat"/>
                <a:sym typeface="Montserrat"/>
              </a:rPr>
              <a:t>ajouter1 [] = []</a:t>
            </a:r>
            <a:endParaRPr sz="24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fr" sz="2400">
                <a:solidFill>
                  <a:schemeClr val="dk1"/>
                </a:solidFill>
                <a:latin typeface="Montserrat"/>
                <a:ea typeface="Montserrat"/>
                <a:cs typeface="Montserrat"/>
                <a:sym typeface="Montserrat"/>
              </a:rPr>
              <a:t>ajouter1 (x:xs) = f x:ajouter1 xs</a:t>
            </a:r>
            <a:endParaRPr sz="24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fr" sz="2400">
                <a:solidFill>
                  <a:schemeClr val="dk1"/>
                </a:solidFill>
                <a:latin typeface="Montserrat"/>
                <a:ea typeface="Montserrat"/>
                <a:cs typeface="Montserrat"/>
                <a:sym typeface="Montserrat"/>
              </a:rPr>
              <a:t>	where f x = x + 1</a:t>
            </a:r>
            <a:endParaRPr sz="24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fr" sz="2400">
                <a:solidFill>
                  <a:schemeClr val="dk1"/>
                </a:solidFill>
                <a:latin typeface="Montserrat"/>
                <a:ea typeface="Montserrat"/>
                <a:cs typeface="Montserrat"/>
                <a:sym typeface="Montserrat"/>
              </a:rPr>
              <a:t>multiplierPar2 [] = []</a:t>
            </a:r>
            <a:endParaRPr sz="24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fr" sz="2400">
                <a:solidFill>
                  <a:schemeClr val="dk1"/>
                </a:solidFill>
                <a:latin typeface="Montserrat"/>
                <a:ea typeface="Montserrat"/>
                <a:cs typeface="Montserrat"/>
                <a:sym typeface="Montserrat"/>
              </a:rPr>
              <a:t>multiplierPar2 (x:xs) = f x:multiplierPar2 xs</a:t>
            </a:r>
            <a:endParaRPr sz="2400">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None/>
            </a:pPr>
            <a:r>
              <a:rPr lang="fr" sz="2400">
                <a:solidFill>
                  <a:schemeClr val="dk1"/>
                </a:solidFill>
                <a:latin typeface="Montserrat"/>
                <a:ea typeface="Montserrat"/>
                <a:cs typeface="Montserrat"/>
                <a:sym typeface="Montserrat"/>
              </a:rPr>
              <a:t>	where f x = 2 * x</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485" name="Google Shape;485;p50"/>
          <p:cNvSpPr txBox="1"/>
          <p:nvPr/>
        </p:nvSpPr>
        <p:spPr>
          <a:xfrm>
            <a:off x="636050" y="473825"/>
            <a:ext cx="8508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un exemple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0" st="0"/>
                                            </p:txEl>
                                          </p:spTgt>
                                        </p:tgtEl>
                                        <p:attrNameLst>
                                          <p:attrName>style.visibility</p:attrName>
                                        </p:attrNameLst>
                                      </p:cBhvr>
                                      <p:to>
                                        <p:strVal val="visible"/>
                                      </p:to>
                                    </p:set>
                                    <p:animEffect filter="fade" transition="in">
                                      <p:cBhvr>
                                        <p:cTn dur="1000"/>
                                        <p:tgtEl>
                                          <p:spTgt spid="4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1" st="1"/>
                                            </p:txEl>
                                          </p:spTgt>
                                        </p:tgtEl>
                                        <p:attrNameLst>
                                          <p:attrName>style.visibility</p:attrName>
                                        </p:attrNameLst>
                                      </p:cBhvr>
                                      <p:to>
                                        <p:strVal val="visible"/>
                                      </p:to>
                                    </p:set>
                                    <p:animEffect filter="fade" transition="in">
                                      <p:cBhvr>
                                        <p:cTn dur="1000"/>
                                        <p:tgtEl>
                                          <p:spTgt spid="4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2" st="2"/>
                                            </p:txEl>
                                          </p:spTgt>
                                        </p:tgtEl>
                                        <p:attrNameLst>
                                          <p:attrName>style.visibility</p:attrName>
                                        </p:attrNameLst>
                                      </p:cBhvr>
                                      <p:to>
                                        <p:strVal val="visible"/>
                                      </p:to>
                                    </p:set>
                                    <p:animEffect filter="fade" transition="in">
                                      <p:cBhvr>
                                        <p:cTn dur="1000"/>
                                        <p:tgtEl>
                                          <p:spTgt spid="4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3" st="3"/>
                                            </p:txEl>
                                          </p:spTgt>
                                        </p:tgtEl>
                                        <p:attrNameLst>
                                          <p:attrName>style.visibility</p:attrName>
                                        </p:attrNameLst>
                                      </p:cBhvr>
                                      <p:to>
                                        <p:strVal val="visible"/>
                                      </p:to>
                                    </p:set>
                                    <p:animEffect filter="fade" transition="in">
                                      <p:cBhvr>
                                        <p:cTn dur="1000"/>
                                        <p:tgtEl>
                                          <p:spTgt spid="4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4" st="4"/>
                                            </p:txEl>
                                          </p:spTgt>
                                        </p:tgtEl>
                                        <p:attrNameLst>
                                          <p:attrName>style.visibility</p:attrName>
                                        </p:attrNameLst>
                                      </p:cBhvr>
                                      <p:to>
                                        <p:strVal val="visible"/>
                                      </p:to>
                                    </p:set>
                                    <p:animEffect filter="fade" transition="in">
                                      <p:cBhvr>
                                        <p:cTn dur="1000"/>
                                        <p:tgtEl>
                                          <p:spTgt spid="4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5" st="5"/>
                                            </p:txEl>
                                          </p:spTgt>
                                        </p:tgtEl>
                                        <p:attrNameLst>
                                          <p:attrName>style.visibility</p:attrName>
                                        </p:attrNameLst>
                                      </p:cBhvr>
                                      <p:to>
                                        <p:strVal val="visible"/>
                                      </p:to>
                                    </p:set>
                                    <p:animEffect filter="fade" transition="in">
                                      <p:cBhvr>
                                        <p:cTn dur="1000"/>
                                        <p:tgtEl>
                                          <p:spTgt spid="48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6" st="6"/>
                                            </p:txEl>
                                          </p:spTgt>
                                        </p:tgtEl>
                                        <p:attrNameLst>
                                          <p:attrName>style.visibility</p:attrName>
                                        </p:attrNameLst>
                                      </p:cBhvr>
                                      <p:to>
                                        <p:strVal val="visible"/>
                                      </p:to>
                                    </p:set>
                                    <p:animEffect filter="fade" transition="in">
                                      <p:cBhvr>
                                        <p:cTn dur="1000"/>
                                        <p:tgtEl>
                                          <p:spTgt spid="48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7" st="7"/>
                                            </p:txEl>
                                          </p:spTgt>
                                        </p:tgtEl>
                                        <p:attrNameLst>
                                          <p:attrName>style.visibility</p:attrName>
                                        </p:attrNameLst>
                                      </p:cBhvr>
                                      <p:to>
                                        <p:strVal val="visible"/>
                                      </p:to>
                                    </p:set>
                                    <p:animEffect filter="fade" transition="in">
                                      <p:cBhvr>
                                        <p:cTn dur="1000"/>
                                        <p:tgtEl>
                                          <p:spTgt spid="48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4">
                                            <p:txEl>
                                              <p:pRg end="8" st="8"/>
                                            </p:txEl>
                                          </p:spTgt>
                                        </p:tgtEl>
                                        <p:attrNameLst>
                                          <p:attrName>style.visibility</p:attrName>
                                        </p:attrNameLst>
                                      </p:cBhvr>
                                      <p:to>
                                        <p:strVal val="visible"/>
                                      </p:to>
                                    </p:set>
                                    <p:animEffect filter="fade" transition="in">
                                      <p:cBhvr>
                                        <p:cTn dur="1000"/>
                                        <p:tgtEl>
                                          <p:spTgt spid="484">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1"/>
          <p:cNvSpPr txBox="1"/>
          <p:nvPr>
            <p:ph type="title"/>
          </p:nvPr>
        </p:nvSpPr>
        <p:spPr>
          <a:xfrm>
            <a:off x="635925" y="-72850"/>
            <a:ext cx="85080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Récursivité dans la programmation fonctionnelle</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91" name="Google Shape;491;p51"/>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 Imaginons que l’on crée une fonction transformerElements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qui prend comme arguments la fonction qui sera appliquée à chaque élément, et une liste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transformerElements f [] = []</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transformerElements f (x:xs) = f x:transformerElements f xs</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492" name="Google Shape;492;p51"/>
          <p:cNvSpPr txBox="1"/>
          <p:nvPr/>
        </p:nvSpPr>
        <p:spPr>
          <a:xfrm>
            <a:off x="636050" y="473825"/>
            <a:ext cx="8508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un exemple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xEl>
                                              <p:pRg end="0" st="0"/>
                                            </p:txEl>
                                          </p:spTgt>
                                        </p:tgtEl>
                                        <p:attrNameLst>
                                          <p:attrName>style.visibility</p:attrName>
                                        </p:attrNameLst>
                                      </p:cBhvr>
                                      <p:to>
                                        <p:strVal val="visible"/>
                                      </p:to>
                                    </p:set>
                                    <p:animEffect filter="fade" transition="in">
                                      <p:cBhvr>
                                        <p:cTn dur="1000"/>
                                        <p:tgtEl>
                                          <p:spTgt spid="4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xEl>
                                              <p:pRg end="1" st="1"/>
                                            </p:txEl>
                                          </p:spTgt>
                                        </p:tgtEl>
                                        <p:attrNameLst>
                                          <p:attrName>style.visibility</p:attrName>
                                        </p:attrNameLst>
                                      </p:cBhvr>
                                      <p:to>
                                        <p:strVal val="visible"/>
                                      </p:to>
                                    </p:set>
                                    <p:animEffect filter="fade" transition="in">
                                      <p:cBhvr>
                                        <p:cTn dur="1000"/>
                                        <p:tgtEl>
                                          <p:spTgt spid="4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xEl>
                                              <p:pRg end="2" st="2"/>
                                            </p:txEl>
                                          </p:spTgt>
                                        </p:tgtEl>
                                        <p:attrNameLst>
                                          <p:attrName>style.visibility</p:attrName>
                                        </p:attrNameLst>
                                      </p:cBhvr>
                                      <p:to>
                                        <p:strVal val="visible"/>
                                      </p:to>
                                    </p:set>
                                    <p:animEffect filter="fade" transition="in">
                                      <p:cBhvr>
                                        <p:cTn dur="1000"/>
                                        <p:tgtEl>
                                          <p:spTgt spid="4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xEl>
                                              <p:pRg end="3" st="3"/>
                                            </p:txEl>
                                          </p:spTgt>
                                        </p:tgtEl>
                                        <p:attrNameLst>
                                          <p:attrName>style.visibility</p:attrName>
                                        </p:attrNameLst>
                                      </p:cBhvr>
                                      <p:to>
                                        <p:strVal val="visible"/>
                                      </p:to>
                                    </p:set>
                                    <p:animEffect filter="fade" transition="in">
                                      <p:cBhvr>
                                        <p:cTn dur="1000"/>
                                        <p:tgtEl>
                                          <p:spTgt spid="49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xEl>
                                              <p:pRg end="4" st="4"/>
                                            </p:txEl>
                                          </p:spTgt>
                                        </p:tgtEl>
                                        <p:attrNameLst>
                                          <p:attrName>style.visibility</p:attrName>
                                        </p:attrNameLst>
                                      </p:cBhvr>
                                      <p:to>
                                        <p:strVal val="visible"/>
                                      </p:to>
                                    </p:set>
                                    <p:animEffect filter="fade" transition="in">
                                      <p:cBhvr>
                                        <p:cTn dur="1000"/>
                                        <p:tgtEl>
                                          <p:spTgt spid="49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xEl>
                                              <p:pRg end="5" st="5"/>
                                            </p:txEl>
                                          </p:spTgt>
                                        </p:tgtEl>
                                        <p:attrNameLst>
                                          <p:attrName>style.visibility</p:attrName>
                                        </p:attrNameLst>
                                      </p:cBhvr>
                                      <p:to>
                                        <p:strVal val="visible"/>
                                      </p:to>
                                    </p:set>
                                    <p:animEffect filter="fade" transition="in">
                                      <p:cBhvr>
                                        <p:cTn dur="1000"/>
                                        <p:tgtEl>
                                          <p:spTgt spid="49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xEl>
                                              <p:pRg end="6" st="6"/>
                                            </p:txEl>
                                          </p:spTgt>
                                        </p:tgtEl>
                                        <p:attrNameLst>
                                          <p:attrName>style.visibility</p:attrName>
                                        </p:attrNameLst>
                                      </p:cBhvr>
                                      <p:to>
                                        <p:strVal val="visible"/>
                                      </p:to>
                                    </p:set>
                                    <p:animEffect filter="fade" transition="in">
                                      <p:cBhvr>
                                        <p:cTn dur="1000"/>
                                        <p:tgtEl>
                                          <p:spTgt spid="49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2"/>
          <p:cNvSpPr txBox="1"/>
          <p:nvPr>
            <p:ph type="title"/>
          </p:nvPr>
        </p:nvSpPr>
        <p:spPr>
          <a:xfrm>
            <a:off x="635925" y="-72850"/>
            <a:ext cx="85080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Récursivité dans la programmation fonctionnelle</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498" name="Google Shape;498;p52"/>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Maintenant, on peut définir des fonctions et les utiliser avec transformerElements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plus1 x = x + 1</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fois2 x = 2 * x</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ajouter1 xs = transformerElements plus1 xs</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fois2 xs = transformerElements fois2 xs</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499" name="Google Shape;499;p52"/>
          <p:cNvSpPr txBox="1"/>
          <p:nvPr/>
        </p:nvSpPr>
        <p:spPr>
          <a:xfrm>
            <a:off x="636050" y="473825"/>
            <a:ext cx="85080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un exemple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0" st="0"/>
                                            </p:txEl>
                                          </p:spTgt>
                                        </p:tgtEl>
                                        <p:attrNameLst>
                                          <p:attrName>style.visibility</p:attrName>
                                        </p:attrNameLst>
                                      </p:cBhvr>
                                      <p:to>
                                        <p:strVal val="visible"/>
                                      </p:to>
                                    </p:set>
                                    <p:animEffect filter="fade" transition="in">
                                      <p:cBhvr>
                                        <p:cTn dur="1000"/>
                                        <p:tgtEl>
                                          <p:spTgt spid="4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1" st="1"/>
                                            </p:txEl>
                                          </p:spTgt>
                                        </p:tgtEl>
                                        <p:attrNameLst>
                                          <p:attrName>style.visibility</p:attrName>
                                        </p:attrNameLst>
                                      </p:cBhvr>
                                      <p:to>
                                        <p:strVal val="visible"/>
                                      </p:to>
                                    </p:set>
                                    <p:animEffect filter="fade" transition="in">
                                      <p:cBhvr>
                                        <p:cTn dur="1000"/>
                                        <p:tgtEl>
                                          <p:spTgt spid="49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2" st="2"/>
                                            </p:txEl>
                                          </p:spTgt>
                                        </p:tgtEl>
                                        <p:attrNameLst>
                                          <p:attrName>style.visibility</p:attrName>
                                        </p:attrNameLst>
                                      </p:cBhvr>
                                      <p:to>
                                        <p:strVal val="visible"/>
                                      </p:to>
                                    </p:set>
                                    <p:animEffect filter="fade" transition="in">
                                      <p:cBhvr>
                                        <p:cTn dur="1000"/>
                                        <p:tgtEl>
                                          <p:spTgt spid="49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3" st="3"/>
                                            </p:txEl>
                                          </p:spTgt>
                                        </p:tgtEl>
                                        <p:attrNameLst>
                                          <p:attrName>style.visibility</p:attrName>
                                        </p:attrNameLst>
                                      </p:cBhvr>
                                      <p:to>
                                        <p:strVal val="visible"/>
                                      </p:to>
                                    </p:set>
                                    <p:animEffect filter="fade" transition="in">
                                      <p:cBhvr>
                                        <p:cTn dur="1000"/>
                                        <p:tgtEl>
                                          <p:spTgt spid="49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4" st="4"/>
                                            </p:txEl>
                                          </p:spTgt>
                                        </p:tgtEl>
                                        <p:attrNameLst>
                                          <p:attrName>style.visibility</p:attrName>
                                        </p:attrNameLst>
                                      </p:cBhvr>
                                      <p:to>
                                        <p:strVal val="visible"/>
                                      </p:to>
                                    </p:set>
                                    <p:animEffect filter="fade" transition="in">
                                      <p:cBhvr>
                                        <p:cTn dur="1000"/>
                                        <p:tgtEl>
                                          <p:spTgt spid="4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5" st="5"/>
                                            </p:txEl>
                                          </p:spTgt>
                                        </p:tgtEl>
                                        <p:attrNameLst>
                                          <p:attrName>style.visibility</p:attrName>
                                        </p:attrNameLst>
                                      </p:cBhvr>
                                      <p:to>
                                        <p:strVal val="visible"/>
                                      </p:to>
                                    </p:set>
                                    <p:animEffect filter="fade" transition="in">
                                      <p:cBhvr>
                                        <p:cTn dur="1000"/>
                                        <p:tgtEl>
                                          <p:spTgt spid="49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6" st="6"/>
                                            </p:txEl>
                                          </p:spTgt>
                                        </p:tgtEl>
                                        <p:attrNameLst>
                                          <p:attrName>style.visibility</p:attrName>
                                        </p:attrNameLst>
                                      </p:cBhvr>
                                      <p:to>
                                        <p:strVal val="visible"/>
                                      </p:to>
                                    </p:set>
                                    <p:animEffect filter="fade" transition="in">
                                      <p:cBhvr>
                                        <p:cTn dur="1000"/>
                                        <p:tgtEl>
                                          <p:spTgt spid="49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7" st="7"/>
                                            </p:txEl>
                                          </p:spTgt>
                                        </p:tgtEl>
                                        <p:attrNameLst>
                                          <p:attrName>style.visibility</p:attrName>
                                        </p:attrNameLst>
                                      </p:cBhvr>
                                      <p:to>
                                        <p:strVal val="visible"/>
                                      </p:to>
                                    </p:set>
                                    <p:animEffect filter="fade" transition="in">
                                      <p:cBhvr>
                                        <p:cTn dur="1000"/>
                                        <p:tgtEl>
                                          <p:spTgt spid="49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xEl>
                                              <p:pRg end="8" st="8"/>
                                            </p:txEl>
                                          </p:spTgt>
                                        </p:tgtEl>
                                        <p:attrNameLst>
                                          <p:attrName>style.visibility</p:attrName>
                                        </p:attrNameLst>
                                      </p:cBhvr>
                                      <p:to>
                                        <p:strVal val="visible"/>
                                      </p:to>
                                    </p:set>
                                    <p:animEffect filter="fade" transition="in">
                                      <p:cBhvr>
                                        <p:cTn dur="1000"/>
                                        <p:tgtEl>
                                          <p:spTgt spid="49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3"/>
          <p:cNvSpPr txBox="1"/>
          <p:nvPr>
            <p:ph type="title"/>
          </p:nvPr>
        </p:nvSpPr>
        <p:spPr>
          <a:xfrm>
            <a:off x="635925" y="-72850"/>
            <a:ext cx="85080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Récursivité dans la programmation fonctionnelle</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505" name="Google Shape;505;p53"/>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La fonction map a pour type (a -&gt; b) -&gt; [a] -&gt; [b] .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Le type du premier argument, a -&gt; b est donc un type de fonction. On le met entre parenthèse, car sinon le type serait interprété comme a -&gt; b -&gt; [a] -&gt; [b] , c'est-à-dire le type d'une fonction qui prend trois arguments.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Le type de map ne veut pas dire que la fonction qu'on lui donne doit être du type polymorphique a -&gt; b , mais que a et b doivent correspondre respectivement au type des éléments de la liste donnée en argument, et au type des éléments de la liste retournée.</a:t>
            </a:r>
            <a:endParaRPr/>
          </a:p>
        </p:txBody>
      </p:sp>
      <p:sp>
        <p:nvSpPr>
          <p:cNvPr id="506" name="Google Shape;506;p53"/>
          <p:cNvSpPr txBox="1"/>
          <p:nvPr/>
        </p:nvSpPr>
        <p:spPr>
          <a:xfrm>
            <a:off x="636050" y="473825"/>
            <a:ext cx="8508000" cy="1662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Cette fonction existe bien sur dans Haskell c’est la fonction MAP</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0" st="0"/>
                                            </p:txEl>
                                          </p:spTgt>
                                        </p:tgtEl>
                                        <p:attrNameLst>
                                          <p:attrName>style.visibility</p:attrName>
                                        </p:attrNameLst>
                                      </p:cBhvr>
                                      <p:to>
                                        <p:strVal val="visible"/>
                                      </p:to>
                                    </p:set>
                                    <p:animEffect filter="fade" transition="in">
                                      <p:cBhvr>
                                        <p:cTn dur="1000"/>
                                        <p:tgtEl>
                                          <p:spTgt spid="5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1" st="1"/>
                                            </p:txEl>
                                          </p:spTgt>
                                        </p:tgtEl>
                                        <p:attrNameLst>
                                          <p:attrName>style.visibility</p:attrName>
                                        </p:attrNameLst>
                                      </p:cBhvr>
                                      <p:to>
                                        <p:strVal val="visible"/>
                                      </p:to>
                                    </p:set>
                                    <p:animEffect filter="fade" transition="in">
                                      <p:cBhvr>
                                        <p:cTn dur="1000"/>
                                        <p:tgtEl>
                                          <p:spTgt spid="50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5">
                                            <p:txEl>
                                              <p:pRg end="2" st="2"/>
                                            </p:txEl>
                                          </p:spTgt>
                                        </p:tgtEl>
                                        <p:attrNameLst>
                                          <p:attrName>style.visibility</p:attrName>
                                        </p:attrNameLst>
                                      </p:cBhvr>
                                      <p:to>
                                        <p:strVal val="visible"/>
                                      </p:to>
                                    </p:set>
                                    <p:animEffect filter="fade" transition="in">
                                      <p:cBhvr>
                                        <p:cTn dur="1000"/>
                                        <p:tgtEl>
                                          <p:spTgt spid="50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4"/>
          <p:cNvSpPr txBox="1"/>
          <p:nvPr>
            <p:ph type="title"/>
          </p:nvPr>
        </p:nvSpPr>
        <p:spPr>
          <a:xfrm>
            <a:off x="635925" y="-72850"/>
            <a:ext cx="85080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Fonctions anonymes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512" name="Google Shape;512;p54"/>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Les fonctions anonymes sont quelque chose de bien pratique quand on a des fonctions qu'on n'utilisera qu'une seule fois.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Par exemple, imaginons que je veuille appliquer la fonction définie par f(x) = x^2+2x+1 à tous les éléments de ma liste. Au lieu de définir une fonction qui ne servira qu'une fois, il est possible d'utiliser une fonction anonyme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fonctionLouche liste = map (\x -&gt; x*x + 2*x + 1) liste</a:t>
            </a:r>
            <a:endParaRPr sz="2400">
              <a:solidFill>
                <a:schemeClr val="dk1"/>
              </a:solidFill>
              <a:latin typeface="Montserrat"/>
              <a:ea typeface="Montserrat"/>
              <a:cs typeface="Montserrat"/>
              <a:sym typeface="Montserrat"/>
            </a:endParaRPr>
          </a:p>
        </p:txBody>
      </p:sp>
      <p:sp>
        <p:nvSpPr>
          <p:cNvPr id="513" name="Google Shape;513;p54"/>
          <p:cNvSpPr txBox="1"/>
          <p:nvPr/>
        </p:nvSpPr>
        <p:spPr>
          <a:xfrm>
            <a:off x="636050" y="408050"/>
            <a:ext cx="84246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exemple avec</a:t>
            </a:r>
            <a:r>
              <a:rPr lang="fr" sz="2400">
                <a:solidFill>
                  <a:schemeClr val="dk1"/>
                </a:solidFill>
                <a:latin typeface="Montserrat"/>
                <a:ea typeface="Montserrat"/>
                <a:cs typeface="Montserrat"/>
                <a:sym typeface="Montserrat"/>
              </a:rPr>
              <a:t> MAP</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0" st="0"/>
                                            </p:txEl>
                                          </p:spTgt>
                                        </p:tgtEl>
                                        <p:attrNameLst>
                                          <p:attrName>style.visibility</p:attrName>
                                        </p:attrNameLst>
                                      </p:cBhvr>
                                      <p:to>
                                        <p:strVal val="visible"/>
                                      </p:to>
                                    </p:set>
                                    <p:animEffect filter="fade" transition="in">
                                      <p:cBhvr>
                                        <p:cTn dur="1000"/>
                                        <p:tgtEl>
                                          <p:spTgt spid="5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1" st="1"/>
                                            </p:txEl>
                                          </p:spTgt>
                                        </p:tgtEl>
                                        <p:attrNameLst>
                                          <p:attrName>style.visibility</p:attrName>
                                        </p:attrNameLst>
                                      </p:cBhvr>
                                      <p:to>
                                        <p:strVal val="visible"/>
                                      </p:to>
                                    </p:set>
                                    <p:animEffect filter="fade" transition="in">
                                      <p:cBhvr>
                                        <p:cTn dur="1000"/>
                                        <p:tgtEl>
                                          <p:spTgt spid="5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2" st="2"/>
                                            </p:txEl>
                                          </p:spTgt>
                                        </p:tgtEl>
                                        <p:attrNameLst>
                                          <p:attrName>style.visibility</p:attrName>
                                        </p:attrNameLst>
                                      </p:cBhvr>
                                      <p:to>
                                        <p:strVal val="visible"/>
                                      </p:to>
                                    </p:set>
                                    <p:animEffect filter="fade" transition="in">
                                      <p:cBhvr>
                                        <p:cTn dur="1000"/>
                                        <p:tgtEl>
                                          <p:spTgt spid="5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xEl>
                                              <p:pRg end="3" st="3"/>
                                            </p:txEl>
                                          </p:spTgt>
                                        </p:tgtEl>
                                        <p:attrNameLst>
                                          <p:attrName>style.visibility</p:attrName>
                                        </p:attrNameLst>
                                      </p:cBhvr>
                                      <p:to>
                                        <p:strVal val="visible"/>
                                      </p:to>
                                    </p:set>
                                    <p:animEffect filter="fade" transition="in">
                                      <p:cBhvr>
                                        <p:cTn dur="1000"/>
                                        <p:tgtEl>
                                          <p:spTgt spid="51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5"/>
          <p:cNvSpPr txBox="1"/>
          <p:nvPr>
            <p:ph type="title"/>
          </p:nvPr>
        </p:nvSpPr>
        <p:spPr>
          <a:xfrm>
            <a:off x="635925" y="-72850"/>
            <a:ext cx="85080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Fonctions anonymes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519" name="Google Shape;519;p55"/>
          <p:cNvSpPr txBox="1"/>
          <p:nvPr/>
        </p:nvSpPr>
        <p:spPr>
          <a:xfrm>
            <a:off x="-100" y="1642775"/>
            <a:ext cx="9144000" cy="306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Les fonctions anonymes sont quelque chose de bien pratique quand on a des fonctions qu'on n'utilisera qu'une seule fois.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Par exemple, imaginons que je veuille appliquer la fonction définie par f(x) = x^2+2x+1 à tous les éléments de ma liste. Au lieu de définir une fonction qui ne servira qu'une fois, il est possible d'utiliser une fonction anonyme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fonctionLouche liste = map (\x -&gt; x*x + 2*x + 1) liste</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L'avantage des fonctions anonymes, c'est que si elles sont courtes et simples, on voit très vite ce qu'elles font. (\x -&gt; x*x + 2*x + 1) </a:t>
            </a:r>
            <a:endParaRPr sz="2400">
              <a:solidFill>
                <a:schemeClr val="lt1"/>
              </a:solidFill>
              <a:latin typeface="Montserrat"/>
              <a:ea typeface="Montserrat"/>
              <a:cs typeface="Montserrat"/>
              <a:sym typeface="Montserrat"/>
            </a:endParaRPr>
          </a:p>
        </p:txBody>
      </p:sp>
      <p:sp>
        <p:nvSpPr>
          <p:cNvPr id="520" name="Google Shape;520;p55"/>
          <p:cNvSpPr txBox="1"/>
          <p:nvPr/>
        </p:nvSpPr>
        <p:spPr>
          <a:xfrm>
            <a:off x="636050" y="408050"/>
            <a:ext cx="84246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exemple avec MAP</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0" st="0"/>
                                            </p:txEl>
                                          </p:spTgt>
                                        </p:tgtEl>
                                        <p:attrNameLst>
                                          <p:attrName>style.visibility</p:attrName>
                                        </p:attrNameLst>
                                      </p:cBhvr>
                                      <p:to>
                                        <p:strVal val="visible"/>
                                      </p:to>
                                    </p:set>
                                    <p:animEffect filter="fade" transition="in">
                                      <p:cBhvr>
                                        <p:cTn dur="1000"/>
                                        <p:tgtEl>
                                          <p:spTgt spid="5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1" st="1"/>
                                            </p:txEl>
                                          </p:spTgt>
                                        </p:tgtEl>
                                        <p:attrNameLst>
                                          <p:attrName>style.visibility</p:attrName>
                                        </p:attrNameLst>
                                      </p:cBhvr>
                                      <p:to>
                                        <p:strVal val="visible"/>
                                      </p:to>
                                    </p:set>
                                    <p:animEffect filter="fade" transition="in">
                                      <p:cBhvr>
                                        <p:cTn dur="1000"/>
                                        <p:tgtEl>
                                          <p:spTgt spid="5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2" st="2"/>
                                            </p:txEl>
                                          </p:spTgt>
                                        </p:tgtEl>
                                        <p:attrNameLst>
                                          <p:attrName>style.visibility</p:attrName>
                                        </p:attrNameLst>
                                      </p:cBhvr>
                                      <p:to>
                                        <p:strVal val="visible"/>
                                      </p:to>
                                    </p:set>
                                    <p:animEffect filter="fade" transition="in">
                                      <p:cBhvr>
                                        <p:cTn dur="1000"/>
                                        <p:tgtEl>
                                          <p:spTgt spid="5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9">
                                            <p:txEl>
                                              <p:pRg end="3" st="3"/>
                                            </p:txEl>
                                          </p:spTgt>
                                        </p:tgtEl>
                                        <p:attrNameLst>
                                          <p:attrName>style.visibility</p:attrName>
                                        </p:attrNameLst>
                                      </p:cBhvr>
                                      <p:to>
                                        <p:strVal val="visible"/>
                                      </p:to>
                                    </p:set>
                                    <p:animEffect filter="fade" transition="in">
                                      <p:cBhvr>
                                        <p:cTn dur="1000"/>
                                        <p:tgtEl>
                                          <p:spTgt spid="51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0"/>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Comment ça marche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53" name="Google Shape;253;p20"/>
          <p:cNvSpPr txBox="1"/>
          <p:nvPr/>
        </p:nvSpPr>
        <p:spPr>
          <a:xfrm>
            <a:off x="-100" y="1159625"/>
            <a:ext cx="9144000" cy="38529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va maintenant le charger. Pour cela, ouvrez une console, naviguez jusqu'au répertoire où se trouve votre fichier et lancez ghci.</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i="1"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i="1"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a chargé le fichier avec la commande :l. ghci indique qu'il a réussi à charger le fichier. Maintenant, la variable reponse vaut 42.</a:t>
            </a:r>
            <a:endParaRPr sz="2400">
              <a:solidFill>
                <a:schemeClr val="lt1"/>
              </a:solidFill>
              <a:latin typeface="Montserrat"/>
              <a:ea typeface="Montserrat"/>
              <a:cs typeface="Montserrat"/>
              <a:sym typeface="Montserrat"/>
            </a:endParaRPr>
          </a:p>
        </p:txBody>
      </p:sp>
      <p:sp>
        <p:nvSpPr>
          <p:cNvPr id="254" name="Google Shape;254;p20"/>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mon premier fichier</a:t>
            </a:r>
            <a:endParaRPr b="0" i="0" sz="2400" u="none" cap="none" strike="noStrike">
              <a:solidFill>
                <a:schemeClr val="dk1"/>
              </a:solidFill>
              <a:latin typeface="Montserrat"/>
              <a:ea typeface="Montserrat"/>
              <a:cs typeface="Montserrat"/>
              <a:sym typeface="Montserrat"/>
            </a:endParaRPr>
          </a:p>
        </p:txBody>
      </p:sp>
      <p:pic>
        <p:nvPicPr>
          <p:cNvPr id="255" name="Google Shape;255;p20"/>
          <p:cNvPicPr preferRelativeResize="0"/>
          <p:nvPr/>
        </p:nvPicPr>
        <p:blipFill>
          <a:blip r:embed="rId3">
            <a:alphaModFix/>
          </a:blip>
          <a:stretch>
            <a:fillRect/>
          </a:stretch>
        </p:blipFill>
        <p:spPr>
          <a:xfrm>
            <a:off x="4813225" y="2187275"/>
            <a:ext cx="4330775" cy="994625"/>
          </a:xfrm>
          <a:prstGeom prst="rect">
            <a:avLst/>
          </a:prstGeom>
          <a:noFill/>
          <a:ln>
            <a:noFill/>
          </a:ln>
        </p:spPr>
      </p:pic>
      <p:pic>
        <p:nvPicPr>
          <p:cNvPr id="256" name="Google Shape;256;p20"/>
          <p:cNvPicPr preferRelativeResize="0"/>
          <p:nvPr/>
        </p:nvPicPr>
        <p:blipFill>
          <a:blip r:embed="rId4">
            <a:alphaModFix/>
          </a:blip>
          <a:stretch>
            <a:fillRect/>
          </a:stretch>
        </p:blipFill>
        <p:spPr>
          <a:xfrm>
            <a:off x="593150" y="3274875"/>
            <a:ext cx="527685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1000"/>
                                        <p:tgtEl>
                                          <p:spTgt spid="2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Effect filter="fade" transition="in">
                                      <p:cBhvr>
                                        <p:cTn dur="1000"/>
                                        <p:tgtEl>
                                          <p:spTgt spid="2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Effect filter="fade" transition="in">
                                      <p:cBhvr>
                                        <p:cTn dur="1000"/>
                                        <p:tgtEl>
                                          <p:spTgt spid="2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animEffect filter="fade" transition="in">
                                      <p:cBhvr>
                                        <p:cTn dur="1000"/>
                                        <p:tgtEl>
                                          <p:spTgt spid="2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4" st="4"/>
                                            </p:txEl>
                                          </p:spTgt>
                                        </p:tgtEl>
                                        <p:attrNameLst>
                                          <p:attrName>style.visibility</p:attrName>
                                        </p:attrNameLst>
                                      </p:cBhvr>
                                      <p:to>
                                        <p:strVal val="visible"/>
                                      </p:to>
                                    </p:set>
                                    <p:animEffect filter="fade" transition="in">
                                      <p:cBhvr>
                                        <p:cTn dur="1000"/>
                                        <p:tgtEl>
                                          <p:spTgt spid="2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5" st="5"/>
                                            </p:txEl>
                                          </p:spTgt>
                                        </p:tgtEl>
                                        <p:attrNameLst>
                                          <p:attrName>style.visibility</p:attrName>
                                        </p:attrNameLst>
                                      </p:cBhvr>
                                      <p:to>
                                        <p:strVal val="visible"/>
                                      </p:to>
                                    </p:set>
                                    <p:animEffect filter="fade" transition="in">
                                      <p:cBhvr>
                                        <p:cTn dur="1000"/>
                                        <p:tgtEl>
                                          <p:spTgt spid="25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6"/>
          <p:cNvSpPr txBox="1"/>
          <p:nvPr>
            <p:ph type="title"/>
          </p:nvPr>
        </p:nvSpPr>
        <p:spPr>
          <a:xfrm>
            <a:off x="635925" y="-72850"/>
            <a:ext cx="85080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Fonctions anonymes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526" name="Google Shape;526;p56"/>
          <p:cNvSpPr txBox="1"/>
          <p:nvPr/>
        </p:nvSpPr>
        <p:spPr>
          <a:xfrm>
            <a:off x="-100" y="1642775"/>
            <a:ext cx="9144000" cy="306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Les fonctions anonymes sont quelque chose de bien pratique quand on a des fonctions qu'on n'utilisera qu'une seule fois.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Par exemple, imaginons que je veuille appliquer la fonction définie par f(x) = x^2+2x+1 à tous les éléments de ma liste. Au lieu de définir une fonction qui ne servira qu'une fois, il est possible d'utiliser une fonction anonyme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fonctionLouche liste = map (\x -&gt; x*x + 2*x + 1) liste</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L'avantage des fonctions anonymes, c'est que si elles sont courtes et simples, on voit très vite ce qu'elles font. (\x -&gt; x*x + 2*x + 1) </a:t>
            </a:r>
            <a:endParaRPr sz="2400">
              <a:solidFill>
                <a:schemeClr val="lt1"/>
              </a:solidFill>
              <a:latin typeface="Montserrat"/>
              <a:ea typeface="Montserrat"/>
              <a:cs typeface="Montserrat"/>
              <a:sym typeface="Montserrat"/>
            </a:endParaRPr>
          </a:p>
        </p:txBody>
      </p:sp>
      <p:sp>
        <p:nvSpPr>
          <p:cNvPr id="527" name="Google Shape;527;p56"/>
          <p:cNvSpPr txBox="1"/>
          <p:nvPr/>
        </p:nvSpPr>
        <p:spPr>
          <a:xfrm>
            <a:off x="636050" y="408050"/>
            <a:ext cx="84246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exemple avec MAP</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None/>
            </a:pPr>
            <a:r>
              <a:t/>
            </a:r>
            <a:endParaRPr sz="2400">
              <a:solidFill>
                <a:schemeClr val="dk1"/>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2400"/>
              <a:buFont typeface="Arial"/>
              <a:buNone/>
            </a:pPr>
            <a:r>
              <a:t/>
            </a:r>
            <a:endParaRPr sz="24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xEl>
                                              <p:pRg end="0" st="0"/>
                                            </p:txEl>
                                          </p:spTgt>
                                        </p:tgtEl>
                                        <p:attrNameLst>
                                          <p:attrName>style.visibility</p:attrName>
                                        </p:attrNameLst>
                                      </p:cBhvr>
                                      <p:to>
                                        <p:strVal val="visible"/>
                                      </p:to>
                                    </p:set>
                                    <p:animEffect filter="fade" transition="in">
                                      <p:cBhvr>
                                        <p:cTn dur="1000"/>
                                        <p:tgtEl>
                                          <p:spTgt spid="5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xEl>
                                              <p:pRg end="1" st="1"/>
                                            </p:txEl>
                                          </p:spTgt>
                                        </p:tgtEl>
                                        <p:attrNameLst>
                                          <p:attrName>style.visibility</p:attrName>
                                        </p:attrNameLst>
                                      </p:cBhvr>
                                      <p:to>
                                        <p:strVal val="visible"/>
                                      </p:to>
                                    </p:set>
                                    <p:animEffect filter="fade" transition="in">
                                      <p:cBhvr>
                                        <p:cTn dur="1000"/>
                                        <p:tgtEl>
                                          <p:spTgt spid="5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xEl>
                                              <p:pRg end="2" st="2"/>
                                            </p:txEl>
                                          </p:spTgt>
                                        </p:tgtEl>
                                        <p:attrNameLst>
                                          <p:attrName>style.visibility</p:attrName>
                                        </p:attrNameLst>
                                      </p:cBhvr>
                                      <p:to>
                                        <p:strVal val="visible"/>
                                      </p:to>
                                    </p:set>
                                    <p:animEffect filter="fade" transition="in">
                                      <p:cBhvr>
                                        <p:cTn dur="1000"/>
                                        <p:tgtEl>
                                          <p:spTgt spid="5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6">
                                            <p:txEl>
                                              <p:pRg end="3" st="3"/>
                                            </p:txEl>
                                          </p:spTgt>
                                        </p:tgtEl>
                                        <p:attrNameLst>
                                          <p:attrName>style.visibility</p:attrName>
                                        </p:attrNameLst>
                                      </p:cBhvr>
                                      <p:to>
                                        <p:strVal val="visible"/>
                                      </p:to>
                                    </p:set>
                                    <p:animEffect filter="fade" transition="in">
                                      <p:cBhvr>
                                        <p:cTn dur="1000"/>
                                        <p:tgtEl>
                                          <p:spTgt spid="52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7"/>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Créez vos propres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533" name="Google Shape;533;p57"/>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Haskell est un langage au typage fort et statique. Les types ont souvent une assez grande importance dans un programme : ils permettent d'éviter un certain nombre de bugs, en vérifiant qu'on manipule toujours les données de manière correcte.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Mais les types prédéfinis ne suffisent pas toujours à assurer ces propriétés.</a:t>
            </a:r>
            <a:endParaRPr/>
          </a:p>
        </p:txBody>
      </p:sp>
      <p:sp>
        <p:nvSpPr>
          <p:cNvPr id="534" name="Google Shape;534;p57"/>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C'est quoi ?</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0" st="0"/>
                                            </p:txEl>
                                          </p:spTgt>
                                        </p:tgtEl>
                                        <p:attrNameLst>
                                          <p:attrName>style.visibility</p:attrName>
                                        </p:attrNameLst>
                                      </p:cBhvr>
                                      <p:to>
                                        <p:strVal val="visible"/>
                                      </p:to>
                                    </p:set>
                                    <p:animEffect filter="fade" transition="in">
                                      <p:cBhvr>
                                        <p:cTn dur="1000"/>
                                        <p:tgtEl>
                                          <p:spTgt spid="5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xEl>
                                              <p:pRg end="1" st="1"/>
                                            </p:txEl>
                                          </p:spTgt>
                                        </p:tgtEl>
                                        <p:attrNameLst>
                                          <p:attrName>style.visibility</p:attrName>
                                        </p:attrNameLst>
                                      </p:cBhvr>
                                      <p:to>
                                        <p:strVal val="visible"/>
                                      </p:to>
                                    </p:set>
                                    <p:animEffect filter="fade" transition="in">
                                      <p:cBhvr>
                                        <p:cTn dur="1000"/>
                                        <p:tgtEl>
                                          <p:spTgt spid="53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8"/>
          <p:cNvSpPr txBox="1"/>
          <p:nvPr>
            <p:ph type="title"/>
          </p:nvPr>
        </p:nvSpPr>
        <p:spPr>
          <a:xfrm>
            <a:off x="610575" y="-72850"/>
            <a:ext cx="85332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Créez vos propres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540" name="Google Shape;540;p58"/>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Haskell est un langage au typage fort et statique. Les types ont souvent une assez grande importance dans un programme : ils permettent d'éviter un certain nombre de bugs, en vérifiant qu'on manipule toujours les données de manière correcte.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Mais les types prédéfinis ne suffisent pas toujours à assurer ces propriétés.</a:t>
            </a:r>
            <a:endParaRPr/>
          </a:p>
        </p:txBody>
      </p:sp>
      <p:sp>
        <p:nvSpPr>
          <p:cNvPr id="541" name="Google Shape;541;p58"/>
          <p:cNvSpPr txBox="1"/>
          <p:nvPr/>
        </p:nvSpPr>
        <p:spPr>
          <a:xfrm>
            <a:off x="610850" y="473825"/>
            <a:ext cx="8533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trois façons :  Avec Type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0" st="0"/>
                                            </p:txEl>
                                          </p:spTgt>
                                        </p:tgtEl>
                                        <p:attrNameLst>
                                          <p:attrName>style.visibility</p:attrName>
                                        </p:attrNameLst>
                                      </p:cBhvr>
                                      <p:to>
                                        <p:strVal val="visible"/>
                                      </p:to>
                                    </p:set>
                                    <p:animEffect filter="fade" transition="in">
                                      <p:cBhvr>
                                        <p:cTn dur="1000"/>
                                        <p:tgtEl>
                                          <p:spTgt spid="5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0">
                                            <p:txEl>
                                              <p:pRg end="1" st="1"/>
                                            </p:txEl>
                                          </p:spTgt>
                                        </p:tgtEl>
                                        <p:attrNameLst>
                                          <p:attrName>style.visibility</p:attrName>
                                        </p:attrNameLst>
                                      </p:cBhvr>
                                      <p:to>
                                        <p:strVal val="visible"/>
                                      </p:to>
                                    </p:set>
                                    <p:animEffect filter="fade" transition="in">
                                      <p:cBhvr>
                                        <p:cTn dur="1000"/>
                                        <p:tgtEl>
                                          <p:spTgt spid="54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9"/>
          <p:cNvSpPr txBox="1"/>
          <p:nvPr>
            <p:ph type="title"/>
          </p:nvPr>
        </p:nvSpPr>
        <p:spPr>
          <a:xfrm>
            <a:off x="631575" y="-72850"/>
            <a:ext cx="85122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Créez vos propres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547" name="Google Shape;547;p59"/>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sz="2400">
                <a:solidFill>
                  <a:schemeClr val="lt1"/>
                </a:solidFill>
                <a:latin typeface="Montserrat"/>
                <a:ea typeface="Montserrat"/>
                <a:cs typeface="Montserrat"/>
                <a:sym typeface="Montserrat"/>
              </a:rPr>
              <a:t> Déclarer un nouveau nom pour un type qui existe déjà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type String = [Char]</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 Créer un nouveau type pour rendre les choses plus compréhensible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palette :: [(Double,Double,Double)]</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palette = [(1,0,0), (0,1,1), (0,1,0)]</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inverser :: (Double,Double,Double) -&gt; (Double,Double,Double)</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inverser (r,g,b) = (1-r,1-g,1-b)</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548" name="Google Shape;548;p59"/>
          <p:cNvSpPr txBox="1"/>
          <p:nvPr/>
        </p:nvSpPr>
        <p:spPr>
          <a:xfrm>
            <a:off x="631850" y="473825"/>
            <a:ext cx="8512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trois façons :  Avec Type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0" st="0"/>
                                            </p:txEl>
                                          </p:spTgt>
                                        </p:tgtEl>
                                        <p:attrNameLst>
                                          <p:attrName>style.visibility</p:attrName>
                                        </p:attrNameLst>
                                      </p:cBhvr>
                                      <p:to>
                                        <p:strVal val="visible"/>
                                      </p:to>
                                    </p:set>
                                    <p:animEffect filter="fade" transition="in">
                                      <p:cBhvr>
                                        <p:cTn dur="1000"/>
                                        <p:tgtEl>
                                          <p:spTgt spid="5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1" st="1"/>
                                            </p:txEl>
                                          </p:spTgt>
                                        </p:tgtEl>
                                        <p:attrNameLst>
                                          <p:attrName>style.visibility</p:attrName>
                                        </p:attrNameLst>
                                      </p:cBhvr>
                                      <p:to>
                                        <p:strVal val="visible"/>
                                      </p:to>
                                    </p:set>
                                    <p:animEffect filter="fade" transition="in">
                                      <p:cBhvr>
                                        <p:cTn dur="1000"/>
                                        <p:tgtEl>
                                          <p:spTgt spid="5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2" st="2"/>
                                            </p:txEl>
                                          </p:spTgt>
                                        </p:tgtEl>
                                        <p:attrNameLst>
                                          <p:attrName>style.visibility</p:attrName>
                                        </p:attrNameLst>
                                      </p:cBhvr>
                                      <p:to>
                                        <p:strVal val="visible"/>
                                      </p:to>
                                    </p:set>
                                    <p:animEffect filter="fade" transition="in">
                                      <p:cBhvr>
                                        <p:cTn dur="1000"/>
                                        <p:tgtEl>
                                          <p:spTgt spid="5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3" st="3"/>
                                            </p:txEl>
                                          </p:spTgt>
                                        </p:tgtEl>
                                        <p:attrNameLst>
                                          <p:attrName>style.visibility</p:attrName>
                                        </p:attrNameLst>
                                      </p:cBhvr>
                                      <p:to>
                                        <p:strVal val="visible"/>
                                      </p:to>
                                    </p:set>
                                    <p:animEffect filter="fade" transition="in">
                                      <p:cBhvr>
                                        <p:cTn dur="1000"/>
                                        <p:tgtEl>
                                          <p:spTgt spid="5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4" st="4"/>
                                            </p:txEl>
                                          </p:spTgt>
                                        </p:tgtEl>
                                        <p:attrNameLst>
                                          <p:attrName>style.visibility</p:attrName>
                                        </p:attrNameLst>
                                      </p:cBhvr>
                                      <p:to>
                                        <p:strVal val="visible"/>
                                      </p:to>
                                    </p:set>
                                    <p:animEffect filter="fade" transition="in">
                                      <p:cBhvr>
                                        <p:cTn dur="1000"/>
                                        <p:tgtEl>
                                          <p:spTgt spid="5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5" st="5"/>
                                            </p:txEl>
                                          </p:spTgt>
                                        </p:tgtEl>
                                        <p:attrNameLst>
                                          <p:attrName>style.visibility</p:attrName>
                                        </p:attrNameLst>
                                      </p:cBhvr>
                                      <p:to>
                                        <p:strVal val="visible"/>
                                      </p:to>
                                    </p:set>
                                    <p:animEffect filter="fade" transition="in">
                                      <p:cBhvr>
                                        <p:cTn dur="1000"/>
                                        <p:tgtEl>
                                          <p:spTgt spid="5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6" st="6"/>
                                            </p:txEl>
                                          </p:spTgt>
                                        </p:tgtEl>
                                        <p:attrNameLst>
                                          <p:attrName>style.visibility</p:attrName>
                                        </p:attrNameLst>
                                      </p:cBhvr>
                                      <p:to>
                                        <p:strVal val="visible"/>
                                      </p:to>
                                    </p:set>
                                    <p:animEffect filter="fade" transition="in">
                                      <p:cBhvr>
                                        <p:cTn dur="1000"/>
                                        <p:tgtEl>
                                          <p:spTgt spid="5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7" st="7"/>
                                            </p:txEl>
                                          </p:spTgt>
                                        </p:tgtEl>
                                        <p:attrNameLst>
                                          <p:attrName>style.visibility</p:attrName>
                                        </p:attrNameLst>
                                      </p:cBhvr>
                                      <p:to>
                                        <p:strVal val="visible"/>
                                      </p:to>
                                    </p:set>
                                    <p:animEffect filter="fade" transition="in">
                                      <p:cBhvr>
                                        <p:cTn dur="1000"/>
                                        <p:tgtEl>
                                          <p:spTgt spid="5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xEl>
                                              <p:pRg end="8" st="8"/>
                                            </p:txEl>
                                          </p:spTgt>
                                        </p:tgtEl>
                                        <p:attrNameLst>
                                          <p:attrName>style.visibility</p:attrName>
                                        </p:attrNameLst>
                                      </p:cBhvr>
                                      <p:to>
                                        <p:strVal val="visible"/>
                                      </p:to>
                                    </p:set>
                                    <p:animEffect filter="fade" transition="in">
                                      <p:cBhvr>
                                        <p:cTn dur="1000"/>
                                        <p:tgtEl>
                                          <p:spTgt spid="54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0"/>
          <p:cNvSpPr txBox="1"/>
          <p:nvPr>
            <p:ph type="title"/>
          </p:nvPr>
        </p:nvSpPr>
        <p:spPr>
          <a:xfrm>
            <a:off x="631575" y="-72850"/>
            <a:ext cx="85122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Créez vos propres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554" name="Google Shape;554;p60"/>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en déclarant un type Couleur le code est plus lisible</a:t>
            </a:r>
            <a:r>
              <a:rPr lang="fr" sz="2400">
                <a:solidFill>
                  <a:schemeClr val="lt1"/>
                </a:solidFill>
                <a:latin typeface="Montserrat"/>
                <a:ea typeface="Montserrat"/>
                <a:cs typeface="Montserrat"/>
                <a:sym typeface="Montserrat"/>
              </a:rPr>
              <a:t>:</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type Couleur = (Double, Double, Double)</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palette :: [Couleur]</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palette = [(1,0,0), (0,1,1), (0,1,0)]</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inverser :: Couleur -&gt; Couleur</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inverser (r,g,b) = (1-r,1-g,1-b)</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555" name="Google Shape;555;p60"/>
          <p:cNvSpPr txBox="1"/>
          <p:nvPr/>
        </p:nvSpPr>
        <p:spPr>
          <a:xfrm>
            <a:off x="631850" y="473825"/>
            <a:ext cx="8512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trois façons :  Avec Type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0" st="0"/>
                                            </p:txEl>
                                          </p:spTgt>
                                        </p:tgtEl>
                                        <p:attrNameLst>
                                          <p:attrName>style.visibility</p:attrName>
                                        </p:attrNameLst>
                                      </p:cBhvr>
                                      <p:to>
                                        <p:strVal val="visible"/>
                                      </p:to>
                                    </p:set>
                                    <p:animEffect filter="fade" transition="in">
                                      <p:cBhvr>
                                        <p:cTn dur="1000"/>
                                        <p:tgtEl>
                                          <p:spTgt spid="5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1" st="1"/>
                                            </p:txEl>
                                          </p:spTgt>
                                        </p:tgtEl>
                                        <p:attrNameLst>
                                          <p:attrName>style.visibility</p:attrName>
                                        </p:attrNameLst>
                                      </p:cBhvr>
                                      <p:to>
                                        <p:strVal val="visible"/>
                                      </p:to>
                                    </p:set>
                                    <p:animEffect filter="fade" transition="in">
                                      <p:cBhvr>
                                        <p:cTn dur="1000"/>
                                        <p:tgtEl>
                                          <p:spTgt spid="5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2" st="2"/>
                                            </p:txEl>
                                          </p:spTgt>
                                        </p:tgtEl>
                                        <p:attrNameLst>
                                          <p:attrName>style.visibility</p:attrName>
                                        </p:attrNameLst>
                                      </p:cBhvr>
                                      <p:to>
                                        <p:strVal val="visible"/>
                                      </p:to>
                                    </p:set>
                                    <p:animEffect filter="fade" transition="in">
                                      <p:cBhvr>
                                        <p:cTn dur="1000"/>
                                        <p:tgtEl>
                                          <p:spTgt spid="5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3" st="3"/>
                                            </p:txEl>
                                          </p:spTgt>
                                        </p:tgtEl>
                                        <p:attrNameLst>
                                          <p:attrName>style.visibility</p:attrName>
                                        </p:attrNameLst>
                                      </p:cBhvr>
                                      <p:to>
                                        <p:strVal val="visible"/>
                                      </p:to>
                                    </p:set>
                                    <p:animEffect filter="fade" transition="in">
                                      <p:cBhvr>
                                        <p:cTn dur="1000"/>
                                        <p:tgtEl>
                                          <p:spTgt spid="5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4" st="4"/>
                                            </p:txEl>
                                          </p:spTgt>
                                        </p:tgtEl>
                                        <p:attrNameLst>
                                          <p:attrName>style.visibility</p:attrName>
                                        </p:attrNameLst>
                                      </p:cBhvr>
                                      <p:to>
                                        <p:strVal val="visible"/>
                                      </p:to>
                                    </p:set>
                                    <p:animEffect filter="fade" transition="in">
                                      <p:cBhvr>
                                        <p:cTn dur="1000"/>
                                        <p:tgtEl>
                                          <p:spTgt spid="5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5" st="5"/>
                                            </p:txEl>
                                          </p:spTgt>
                                        </p:tgtEl>
                                        <p:attrNameLst>
                                          <p:attrName>style.visibility</p:attrName>
                                        </p:attrNameLst>
                                      </p:cBhvr>
                                      <p:to>
                                        <p:strVal val="visible"/>
                                      </p:to>
                                    </p:set>
                                    <p:animEffect filter="fade" transition="in">
                                      <p:cBhvr>
                                        <p:cTn dur="1000"/>
                                        <p:tgtEl>
                                          <p:spTgt spid="5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6" st="6"/>
                                            </p:txEl>
                                          </p:spTgt>
                                        </p:tgtEl>
                                        <p:attrNameLst>
                                          <p:attrName>style.visibility</p:attrName>
                                        </p:attrNameLst>
                                      </p:cBhvr>
                                      <p:to>
                                        <p:strVal val="visible"/>
                                      </p:to>
                                    </p:set>
                                    <p:animEffect filter="fade" transition="in">
                                      <p:cBhvr>
                                        <p:cTn dur="1000"/>
                                        <p:tgtEl>
                                          <p:spTgt spid="5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7" st="7"/>
                                            </p:txEl>
                                          </p:spTgt>
                                        </p:tgtEl>
                                        <p:attrNameLst>
                                          <p:attrName>style.visibility</p:attrName>
                                        </p:attrNameLst>
                                      </p:cBhvr>
                                      <p:to>
                                        <p:strVal val="visible"/>
                                      </p:to>
                                    </p:set>
                                    <p:animEffect filter="fade" transition="in">
                                      <p:cBhvr>
                                        <p:cTn dur="1000"/>
                                        <p:tgtEl>
                                          <p:spTgt spid="55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8" st="8"/>
                                            </p:txEl>
                                          </p:spTgt>
                                        </p:tgtEl>
                                        <p:attrNameLst>
                                          <p:attrName>style.visibility</p:attrName>
                                        </p:attrNameLst>
                                      </p:cBhvr>
                                      <p:to>
                                        <p:strVal val="visible"/>
                                      </p:to>
                                    </p:set>
                                    <p:animEffect filter="fade" transition="in">
                                      <p:cBhvr>
                                        <p:cTn dur="1000"/>
                                        <p:tgtEl>
                                          <p:spTgt spid="55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xEl>
                                              <p:pRg end="9" st="9"/>
                                            </p:txEl>
                                          </p:spTgt>
                                        </p:tgtEl>
                                        <p:attrNameLst>
                                          <p:attrName>style.visibility</p:attrName>
                                        </p:attrNameLst>
                                      </p:cBhvr>
                                      <p:to>
                                        <p:strVal val="visible"/>
                                      </p:to>
                                    </p:set>
                                    <p:animEffect filter="fade" transition="in">
                                      <p:cBhvr>
                                        <p:cTn dur="1000"/>
                                        <p:tgtEl>
                                          <p:spTgt spid="55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1"/>
          <p:cNvSpPr txBox="1"/>
          <p:nvPr>
            <p:ph type="title"/>
          </p:nvPr>
        </p:nvSpPr>
        <p:spPr>
          <a:xfrm>
            <a:off x="631575" y="-72850"/>
            <a:ext cx="85122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Créez vos propres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561" name="Google Shape;561;p61"/>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à un parfum de glace, on associe un prix</a:t>
            </a:r>
            <a:r>
              <a:rPr lang="fr" sz="2400">
                <a:solidFill>
                  <a:schemeClr val="lt1"/>
                </a:solidFill>
                <a:latin typeface="Montserrat"/>
                <a:ea typeface="Montserrat"/>
                <a:cs typeface="Montserrat"/>
                <a:sym typeface="Montserrat"/>
              </a:rPr>
              <a:t>:</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type Parfum = String</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prixParfum :: Parfum -&gt; Double</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prixParfum "chocolat" = 1.5</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prixParfum "vanille" = 1.2</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prixParfum "framboise" = 1.4</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pour éviter les erreurs de saisie, par exemple, on va énumérer directement dans la déclatation du type.</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562" name="Google Shape;562;p61"/>
          <p:cNvSpPr txBox="1"/>
          <p:nvPr/>
        </p:nvSpPr>
        <p:spPr>
          <a:xfrm>
            <a:off x="631850" y="473825"/>
            <a:ext cx="8512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trois façons :  Avec Data les </a:t>
            </a:r>
            <a:r>
              <a:rPr lang="fr" sz="2400">
                <a:solidFill>
                  <a:schemeClr val="dk1"/>
                </a:solidFill>
                <a:latin typeface="Montserrat"/>
                <a:ea typeface="Montserrat"/>
                <a:cs typeface="Montserrat"/>
                <a:sym typeface="Montserrat"/>
              </a:rPr>
              <a:t>énumérations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0" st="0"/>
                                            </p:txEl>
                                          </p:spTgt>
                                        </p:tgtEl>
                                        <p:attrNameLst>
                                          <p:attrName>style.visibility</p:attrName>
                                        </p:attrNameLst>
                                      </p:cBhvr>
                                      <p:to>
                                        <p:strVal val="visible"/>
                                      </p:to>
                                    </p:set>
                                    <p:animEffect filter="fade" transition="in">
                                      <p:cBhvr>
                                        <p:cTn dur="1000"/>
                                        <p:tgtEl>
                                          <p:spTgt spid="5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1" st="1"/>
                                            </p:txEl>
                                          </p:spTgt>
                                        </p:tgtEl>
                                        <p:attrNameLst>
                                          <p:attrName>style.visibility</p:attrName>
                                        </p:attrNameLst>
                                      </p:cBhvr>
                                      <p:to>
                                        <p:strVal val="visible"/>
                                      </p:to>
                                    </p:set>
                                    <p:animEffect filter="fade" transition="in">
                                      <p:cBhvr>
                                        <p:cTn dur="1000"/>
                                        <p:tgtEl>
                                          <p:spTgt spid="5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2" st="2"/>
                                            </p:txEl>
                                          </p:spTgt>
                                        </p:tgtEl>
                                        <p:attrNameLst>
                                          <p:attrName>style.visibility</p:attrName>
                                        </p:attrNameLst>
                                      </p:cBhvr>
                                      <p:to>
                                        <p:strVal val="visible"/>
                                      </p:to>
                                    </p:set>
                                    <p:animEffect filter="fade" transition="in">
                                      <p:cBhvr>
                                        <p:cTn dur="1000"/>
                                        <p:tgtEl>
                                          <p:spTgt spid="5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3" st="3"/>
                                            </p:txEl>
                                          </p:spTgt>
                                        </p:tgtEl>
                                        <p:attrNameLst>
                                          <p:attrName>style.visibility</p:attrName>
                                        </p:attrNameLst>
                                      </p:cBhvr>
                                      <p:to>
                                        <p:strVal val="visible"/>
                                      </p:to>
                                    </p:set>
                                    <p:animEffect filter="fade" transition="in">
                                      <p:cBhvr>
                                        <p:cTn dur="1000"/>
                                        <p:tgtEl>
                                          <p:spTgt spid="56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4" st="4"/>
                                            </p:txEl>
                                          </p:spTgt>
                                        </p:tgtEl>
                                        <p:attrNameLst>
                                          <p:attrName>style.visibility</p:attrName>
                                        </p:attrNameLst>
                                      </p:cBhvr>
                                      <p:to>
                                        <p:strVal val="visible"/>
                                      </p:to>
                                    </p:set>
                                    <p:animEffect filter="fade" transition="in">
                                      <p:cBhvr>
                                        <p:cTn dur="1000"/>
                                        <p:tgtEl>
                                          <p:spTgt spid="56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5" st="5"/>
                                            </p:txEl>
                                          </p:spTgt>
                                        </p:tgtEl>
                                        <p:attrNameLst>
                                          <p:attrName>style.visibility</p:attrName>
                                        </p:attrNameLst>
                                      </p:cBhvr>
                                      <p:to>
                                        <p:strVal val="visible"/>
                                      </p:to>
                                    </p:set>
                                    <p:animEffect filter="fade" transition="in">
                                      <p:cBhvr>
                                        <p:cTn dur="1000"/>
                                        <p:tgtEl>
                                          <p:spTgt spid="56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6" st="6"/>
                                            </p:txEl>
                                          </p:spTgt>
                                        </p:tgtEl>
                                        <p:attrNameLst>
                                          <p:attrName>style.visibility</p:attrName>
                                        </p:attrNameLst>
                                      </p:cBhvr>
                                      <p:to>
                                        <p:strVal val="visible"/>
                                      </p:to>
                                    </p:set>
                                    <p:animEffect filter="fade" transition="in">
                                      <p:cBhvr>
                                        <p:cTn dur="1000"/>
                                        <p:tgtEl>
                                          <p:spTgt spid="56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7" st="7"/>
                                            </p:txEl>
                                          </p:spTgt>
                                        </p:tgtEl>
                                        <p:attrNameLst>
                                          <p:attrName>style.visibility</p:attrName>
                                        </p:attrNameLst>
                                      </p:cBhvr>
                                      <p:to>
                                        <p:strVal val="visible"/>
                                      </p:to>
                                    </p:set>
                                    <p:animEffect filter="fade" transition="in">
                                      <p:cBhvr>
                                        <p:cTn dur="1000"/>
                                        <p:tgtEl>
                                          <p:spTgt spid="56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8" st="8"/>
                                            </p:txEl>
                                          </p:spTgt>
                                        </p:tgtEl>
                                        <p:attrNameLst>
                                          <p:attrName>style.visibility</p:attrName>
                                        </p:attrNameLst>
                                      </p:cBhvr>
                                      <p:to>
                                        <p:strVal val="visible"/>
                                      </p:to>
                                    </p:set>
                                    <p:animEffect filter="fade" transition="in">
                                      <p:cBhvr>
                                        <p:cTn dur="1000"/>
                                        <p:tgtEl>
                                          <p:spTgt spid="561">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xEl>
                                              <p:pRg end="9" st="9"/>
                                            </p:txEl>
                                          </p:spTgt>
                                        </p:tgtEl>
                                        <p:attrNameLst>
                                          <p:attrName>style.visibility</p:attrName>
                                        </p:attrNameLst>
                                      </p:cBhvr>
                                      <p:to>
                                        <p:strVal val="visible"/>
                                      </p:to>
                                    </p:set>
                                    <p:animEffect filter="fade" transition="in">
                                      <p:cBhvr>
                                        <p:cTn dur="1000"/>
                                        <p:tgtEl>
                                          <p:spTgt spid="561">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2"/>
          <p:cNvSpPr txBox="1"/>
          <p:nvPr>
            <p:ph type="title"/>
          </p:nvPr>
        </p:nvSpPr>
        <p:spPr>
          <a:xfrm>
            <a:off x="631575" y="-72850"/>
            <a:ext cx="85122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Créez vos propres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568" name="Google Shape;568;p62"/>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Montserrat"/>
              <a:ea typeface="Montserrat"/>
              <a:cs typeface="Montserrat"/>
              <a:sym typeface="Montserrat"/>
            </a:endParaRPr>
          </a:p>
          <a:p>
            <a:pPr indent="457200" lvl="0" marL="914400" rtl="0" algn="l">
              <a:spcBef>
                <a:spcPts val="0"/>
              </a:spcBef>
              <a:spcAft>
                <a:spcPts val="0"/>
              </a:spcAft>
              <a:buNone/>
            </a:pPr>
            <a:r>
              <a:rPr lang="fr" sz="2400">
                <a:solidFill>
                  <a:schemeClr val="lt1"/>
                </a:solidFill>
                <a:latin typeface="Montserrat"/>
                <a:ea typeface="Montserrat"/>
                <a:cs typeface="Montserrat"/>
                <a:sym typeface="Montserrat"/>
              </a:rPr>
              <a:t>ce qui va donner</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data Parfum = Chocolat</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		  			| Vanille</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     					| Framboise</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    		deriving Show</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Cette déclaration veut dire qu'une valeur de type Parfum est soit Fraise, soit Framboise, soit Chocolat.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Le deriving Show à la fin de la déclaration fait que ghc génère automatiquement une instance de Show pour notre type</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on prononce "|" comme "ou", le sens de cette déclaration </a:t>
            </a:r>
            <a:r>
              <a:rPr lang="fr" sz="2400">
                <a:solidFill>
                  <a:schemeClr val="lt1"/>
                </a:solidFill>
                <a:latin typeface="Montserrat"/>
                <a:ea typeface="Montserrat"/>
                <a:cs typeface="Montserrat"/>
                <a:sym typeface="Montserrat"/>
              </a:rPr>
              <a:t>devient évident</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569" name="Google Shape;569;p62"/>
          <p:cNvSpPr txBox="1"/>
          <p:nvPr/>
        </p:nvSpPr>
        <p:spPr>
          <a:xfrm>
            <a:off x="631850" y="473825"/>
            <a:ext cx="8512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trois façons :  Avec Data les énumérations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xEl>
                                              <p:pRg end="0" st="0"/>
                                            </p:txEl>
                                          </p:spTgt>
                                        </p:tgtEl>
                                        <p:attrNameLst>
                                          <p:attrName>style.visibility</p:attrName>
                                        </p:attrNameLst>
                                      </p:cBhvr>
                                      <p:to>
                                        <p:strVal val="visible"/>
                                      </p:to>
                                    </p:set>
                                    <p:animEffect filter="fade" transition="in">
                                      <p:cBhvr>
                                        <p:cTn dur="1000"/>
                                        <p:tgtEl>
                                          <p:spTgt spid="5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xEl>
                                              <p:pRg end="1" st="1"/>
                                            </p:txEl>
                                          </p:spTgt>
                                        </p:tgtEl>
                                        <p:attrNameLst>
                                          <p:attrName>style.visibility</p:attrName>
                                        </p:attrNameLst>
                                      </p:cBhvr>
                                      <p:to>
                                        <p:strVal val="visible"/>
                                      </p:to>
                                    </p:set>
                                    <p:animEffect filter="fade" transition="in">
                                      <p:cBhvr>
                                        <p:cTn dur="1000"/>
                                        <p:tgtEl>
                                          <p:spTgt spid="5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xEl>
                                              <p:pRg end="2" st="2"/>
                                            </p:txEl>
                                          </p:spTgt>
                                        </p:tgtEl>
                                        <p:attrNameLst>
                                          <p:attrName>style.visibility</p:attrName>
                                        </p:attrNameLst>
                                      </p:cBhvr>
                                      <p:to>
                                        <p:strVal val="visible"/>
                                      </p:to>
                                    </p:set>
                                    <p:animEffect filter="fade" transition="in">
                                      <p:cBhvr>
                                        <p:cTn dur="1000"/>
                                        <p:tgtEl>
                                          <p:spTgt spid="5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xEl>
                                              <p:pRg end="3" st="3"/>
                                            </p:txEl>
                                          </p:spTgt>
                                        </p:tgtEl>
                                        <p:attrNameLst>
                                          <p:attrName>style.visibility</p:attrName>
                                        </p:attrNameLst>
                                      </p:cBhvr>
                                      <p:to>
                                        <p:strVal val="visible"/>
                                      </p:to>
                                    </p:set>
                                    <p:animEffect filter="fade" transition="in">
                                      <p:cBhvr>
                                        <p:cTn dur="1000"/>
                                        <p:tgtEl>
                                          <p:spTgt spid="5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xEl>
                                              <p:pRg end="4" st="4"/>
                                            </p:txEl>
                                          </p:spTgt>
                                        </p:tgtEl>
                                        <p:attrNameLst>
                                          <p:attrName>style.visibility</p:attrName>
                                        </p:attrNameLst>
                                      </p:cBhvr>
                                      <p:to>
                                        <p:strVal val="visible"/>
                                      </p:to>
                                    </p:set>
                                    <p:animEffect filter="fade" transition="in">
                                      <p:cBhvr>
                                        <p:cTn dur="1000"/>
                                        <p:tgtEl>
                                          <p:spTgt spid="5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xEl>
                                              <p:pRg end="5" st="5"/>
                                            </p:txEl>
                                          </p:spTgt>
                                        </p:tgtEl>
                                        <p:attrNameLst>
                                          <p:attrName>style.visibility</p:attrName>
                                        </p:attrNameLst>
                                      </p:cBhvr>
                                      <p:to>
                                        <p:strVal val="visible"/>
                                      </p:to>
                                    </p:set>
                                    <p:animEffect filter="fade" transition="in">
                                      <p:cBhvr>
                                        <p:cTn dur="1000"/>
                                        <p:tgtEl>
                                          <p:spTgt spid="5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xEl>
                                              <p:pRg end="6" st="6"/>
                                            </p:txEl>
                                          </p:spTgt>
                                        </p:tgtEl>
                                        <p:attrNameLst>
                                          <p:attrName>style.visibility</p:attrName>
                                        </p:attrNameLst>
                                      </p:cBhvr>
                                      <p:to>
                                        <p:strVal val="visible"/>
                                      </p:to>
                                    </p:set>
                                    <p:animEffect filter="fade" transition="in">
                                      <p:cBhvr>
                                        <p:cTn dur="1000"/>
                                        <p:tgtEl>
                                          <p:spTgt spid="56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xEl>
                                              <p:pRg end="7" st="7"/>
                                            </p:txEl>
                                          </p:spTgt>
                                        </p:tgtEl>
                                        <p:attrNameLst>
                                          <p:attrName>style.visibility</p:attrName>
                                        </p:attrNameLst>
                                      </p:cBhvr>
                                      <p:to>
                                        <p:strVal val="visible"/>
                                      </p:to>
                                    </p:set>
                                    <p:animEffect filter="fade" transition="in">
                                      <p:cBhvr>
                                        <p:cTn dur="1000"/>
                                        <p:tgtEl>
                                          <p:spTgt spid="56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xEl>
                                              <p:pRg end="8" st="8"/>
                                            </p:txEl>
                                          </p:spTgt>
                                        </p:tgtEl>
                                        <p:attrNameLst>
                                          <p:attrName>style.visibility</p:attrName>
                                        </p:attrNameLst>
                                      </p:cBhvr>
                                      <p:to>
                                        <p:strVal val="visible"/>
                                      </p:to>
                                    </p:set>
                                    <p:animEffect filter="fade" transition="in">
                                      <p:cBhvr>
                                        <p:cTn dur="1000"/>
                                        <p:tgtEl>
                                          <p:spTgt spid="56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xEl>
                                              <p:pRg end="9" st="9"/>
                                            </p:txEl>
                                          </p:spTgt>
                                        </p:tgtEl>
                                        <p:attrNameLst>
                                          <p:attrName>style.visibility</p:attrName>
                                        </p:attrNameLst>
                                      </p:cBhvr>
                                      <p:to>
                                        <p:strVal val="visible"/>
                                      </p:to>
                                    </p:set>
                                    <p:animEffect filter="fade" transition="in">
                                      <p:cBhvr>
                                        <p:cTn dur="1000"/>
                                        <p:tgtEl>
                                          <p:spTgt spid="568">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63"/>
          <p:cNvSpPr txBox="1"/>
          <p:nvPr>
            <p:ph type="title"/>
          </p:nvPr>
        </p:nvSpPr>
        <p:spPr>
          <a:xfrm>
            <a:off x="631575" y="-72850"/>
            <a:ext cx="85122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Créez vos propres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575" name="Google Shape;575;p63"/>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on définit la fonction prixParfum pour utiliser notre nouveau type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prixParfum :: Parfum -&gt; Double</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prixParfum Chocolat = 1.5</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prixParfum Vanille = 1.2</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prixParfum Framboise = 1.4</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576" name="Google Shape;576;p63"/>
          <p:cNvSpPr txBox="1"/>
          <p:nvPr/>
        </p:nvSpPr>
        <p:spPr>
          <a:xfrm>
            <a:off x="631850" y="473825"/>
            <a:ext cx="8512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trois façons :  Avec Data les énumérations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animEffect filter="fade" transition="in">
                                      <p:cBhvr>
                                        <p:cTn dur="1000"/>
                                        <p:tgtEl>
                                          <p:spTgt spid="5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1" st="1"/>
                                            </p:txEl>
                                          </p:spTgt>
                                        </p:tgtEl>
                                        <p:attrNameLst>
                                          <p:attrName>style.visibility</p:attrName>
                                        </p:attrNameLst>
                                      </p:cBhvr>
                                      <p:to>
                                        <p:strVal val="visible"/>
                                      </p:to>
                                    </p:set>
                                    <p:animEffect filter="fade" transition="in">
                                      <p:cBhvr>
                                        <p:cTn dur="1000"/>
                                        <p:tgtEl>
                                          <p:spTgt spid="5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2" st="2"/>
                                            </p:txEl>
                                          </p:spTgt>
                                        </p:tgtEl>
                                        <p:attrNameLst>
                                          <p:attrName>style.visibility</p:attrName>
                                        </p:attrNameLst>
                                      </p:cBhvr>
                                      <p:to>
                                        <p:strVal val="visible"/>
                                      </p:to>
                                    </p:set>
                                    <p:animEffect filter="fade" transition="in">
                                      <p:cBhvr>
                                        <p:cTn dur="1000"/>
                                        <p:tgtEl>
                                          <p:spTgt spid="5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3" st="3"/>
                                            </p:txEl>
                                          </p:spTgt>
                                        </p:tgtEl>
                                        <p:attrNameLst>
                                          <p:attrName>style.visibility</p:attrName>
                                        </p:attrNameLst>
                                      </p:cBhvr>
                                      <p:to>
                                        <p:strVal val="visible"/>
                                      </p:to>
                                    </p:set>
                                    <p:animEffect filter="fade" transition="in">
                                      <p:cBhvr>
                                        <p:cTn dur="1000"/>
                                        <p:tgtEl>
                                          <p:spTgt spid="5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4" st="4"/>
                                            </p:txEl>
                                          </p:spTgt>
                                        </p:tgtEl>
                                        <p:attrNameLst>
                                          <p:attrName>style.visibility</p:attrName>
                                        </p:attrNameLst>
                                      </p:cBhvr>
                                      <p:to>
                                        <p:strVal val="visible"/>
                                      </p:to>
                                    </p:set>
                                    <p:animEffect filter="fade" transition="in">
                                      <p:cBhvr>
                                        <p:cTn dur="1000"/>
                                        <p:tgtEl>
                                          <p:spTgt spid="5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5" st="5"/>
                                            </p:txEl>
                                          </p:spTgt>
                                        </p:tgtEl>
                                        <p:attrNameLst>
                                          <p:attrName>style.visibility</p:attrName>
                                        </p:attrNameLst>
                                      </p:cBhvr>
                                      <p:to>
                                        <p:strVal val="visible"/>
                                      </p:to>
                                    </p:set>
                                    <p:animEffect filter="fade" transition="in">
                                      <p:cBhvr>
                                        <p:cTn dur="1000"/>
                                        <p:tgtEl>
                                          <p:spTgt spid="57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6" st="6"/>
                                            </p:txEl>
                                          </p:spTgt>
                                        </p:tgtEl>
                                        <p:attrNameLst>
                                          <p:attrName>style.visibility</p:attrName>
                                        </p:attrNameLst>
                                      </p:cBhvr>
                                      <p:to>
                                        <p:strVal val="visible"/>
                                      </p:to>
                                    </p:set>
                                    <p:animEffect filter="fade" transition="in">
                                      <p:cBhvr>
                                        <p:cTn dur="1000"/>
                                        <p:tgtEl>
                                          <p:spTgt spid="57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4"/>
          <p:cNvSpPr txBox="1"/>
          <p:nvPr>
            <p:ph type="title"/>
          </p:nvPr>
        </p:nvSpPr>
        <p:spPr>
          <a:xfrm>
            <a:off x="631575" y="-72850"/>
            <a:ext cx="85122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Créez vos propres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582" name="Google Shape;582;p64"/>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Le glacier fait deux types de glace : des glaces à une boule, et des glaces à deux boules.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On pourrait utiliser une liste pour représenter ces deux types de glace, mais dans ce cas, on risque d'avoir des commandes pour des glaces à 0 boule ou à 3 boules, alors que le glacier n'en fait pas.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On va donc utiliser data pour créer un nouveau type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data Glace = UneBoule Parfum</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       	| DeuxBoules Parfum Parfum</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	deriving Show</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583" name="Google Shape;583;p64"/>
          <p:cNvSpPr txBox="1"/>
          <p:nvPr/>
        </p:nvSpPr>
        <p:spPr>
          <a:xfrm>
            <a:off x="631850" y="473825"/>
            <a:ext cx="8512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trois façons :  Avec Data </a:t>
            </a:r>
            <a:r>
              <a:rPr lang="fr" sz="2400">
                <a:solidFill>
                  <a:schemeClr val="dk1"/>
                </a:solidFill>
                <a:latin typeface="Montserrat"/>
                <a:ea typeface="Montserrat"/>
                <a:cs typeface="Montserrat"/>
                <a:sym typeface="Montserrat"/>
              </a:rPr>
              <a:t>Types algébriques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0" st="0"/>
                                            </p:txEl>
                                          </p:spTgt>
                                        </p:tgtEl>
                                        <p:attrNameLst>
                                          <p:attrName>style.visibility</p:attrName>
                                        </p:attrNameLst>
                                      </p:cBhvr>
                                      <p:to>
                                        <p:strVal val="visible"/>
                                      </p:to>
                                    </p:set>
                                    <p:animEffect filter="fade" transition="in">
                                      <p:cBhvr>
                                        <p:cTn dur="1000"/>
                                        <p:tgtEl>
                                          <p:spTgt spid="58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1" st="1"/>
                                            </p:txEl>
                                          </p:spTgt>
                                        </p:tgtEl>
                                        <p:attrNameLst>
                                          <p:attrName>style.visibility</p:attrName>
                                        </p:attrNameLst>
                                      </p:cBhvr>
                                      <p:to>
                                        <p:strVal val="visible"/>
                                      </p:to>
                                    </p:set>
                                    <p:animEffect filter="fade" transition="in">
                                      <p:cBhvr>
                                        <p:cTn dur="1000"/>
                                        <p:tgtEl>
                                          <p:spTgt spid="58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2" st="2"/>
                                            </p:txEl>
                                          </p:spTgt>
                                        </p:tgtEl>
                                        <p:attrNameLst>
                                          <p:attrName>style.visibility</p:attrName>
                                        </p:attrNameLst>
                                      </p:cBhvr>
                                      <p:to>
                                        <p:strVal val="visible"/>
                                      </p:to>
                                    </p:set>
                                    <p:animEffect filter="fade" transition="in">
                                      <p:cBhvr>
                                        <p:cTn dur="1000"/>
                                        <p:tgtEl>
                                          <p:spTgt spid="58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3" st="3"/>
                                            </p:txEl>
                                          </p:spTgt>
                                        </p:tgtEl>
                                        <p:attrNameLst>
                                          <p:attrName>style.visibility</p:attrName>
                                        </p:attrNameLst>
                                      </p:cBhvr>
                                      <p:to>
                                        <p:strVal val="visible"/>
                                      </p:to>
                                    </p:set>
                                    <p:animEffect filter="fade" transition="in">
                                      <p:cBhvr>
                                        <p:cTn dur="1000"/>
                                        <p:tgtEl>
                                          <p:spTgt spid="58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4" st="4"/>
                                            </p:txEl>
                                          </p:spTgt>
                                        </p:tgtEl>
                                        <p:attrNameLst>
                                          <p:attrName>style.visibility</p:attrName>
                                        </p:attrNameLst>
                                      </p:cBhvr>
                                      <p:to>
                                        <p:strVal val="visible"/>
                                      </p:to>
                                    </p:set>
                                    <p:animEffect filter="fade" transition="in">
                                      <p:cBhvr>
                                        <p:cTn dur="1000"/>
                                        <p:tgtEl>
                                          <p:spTgt spid="58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5" st="5"/>
                                            </p:txEl>
                                          </p:spTgt>
                                        </p:tgtEl>
                                        <p:attrNameLst>
                                          <p:attrName>style.visibility</p:attrName>
                                        </p:attrNameLst>
                                      </p:cBhvr>
                                      <p:to>
                                        <p:strVal val="visible"/>
                                      </p:to>
                                    </p:set>
                                    <p:animEffect filter="fade" transition="in">
                                      <p:cBhvr>
                                        <p:cTn dur="1000"/>
                                        <p:tgtEl>
                                          <p:spTgt spid="58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6" st="6"/>
                                            </p:txEl>
                                          </p:spTgt>
                                        </p:tgtEl>
                                        <p:attrNameLst>
                                          <p:attrName>style.visibility</p:attrName>
                                        </p:attrNameLst>
                                      </p:cBhvr>
                                      <p:to>
                                        <p:strVal val="visible"/>
                                      </p:to>
                                    </p:set>
                                    <p:animEffect filter="fade" transition="in">
                                      <p:cBhvr>
                                        <p:cTn dur="1000"/>
                                        <p:tgtEl>
                                          <p:spTgt spid="58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xEl>
                                              <p:pRg end="7" st="7"/>
                                            </p:txEl>
                                          </p:spTgt>
                                        </p:tgtEl>
                                        <p:attrNameLst>
                                          <p:attrName>style.visibility</p:attrName>
                                        </p:attrNameLst>
                                      </p:cBhvr>
                                      <p:to>
                                        <p:strVal val="visible"/>
                                      </p:to>
                                    </p:set>
                                    <p:animEffect filter="fade" transition="in">
                                      <p:cBhvr>
                                        <p:cTn dur="1000"/>
                                        <p:tgtEl>
                                          <p:spTgt spid="58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65"/>
          <p:cNvSpPr txBox="1"/>
          <p:nvPr>
            <p:ph type="title"/>
          </p:nvPr>
        </p:nvSpPr>
        <p:spPr>
          <a:xfrm>
            <a:off x="631575" y="-72850"/>
            <a:ext cx="85122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Créez vos propres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589" name="Google Shape;589;p65"/>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Nous pouvons définir le prix d’une Glace :</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prixGlace (UneBoule a) = 0.10 + prixParfum a</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prixGlace (DeuxBoules a b) = 0.15 + prixParfum a + prixParfum b</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590" name="Google Shape;590;p65"/>
          <p:cNvSpPr txBox="1"/>
          <p:nvPr/>
        </p:nvSpPr>
        <p:spPr>
          <a:xfrm>
            <a:off x="631850" y="473825"/>
            <a:ext cx="8512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trois façons :  Avec Data Types algébriques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0" st="0"/>
                                            </p:txEl>
                                          </p:spTgt>
                                        </p:tgtEl>
                                        <p:attrNameLst>
                                          <p:attrName>style.visibility</p:attrName>
                                        </p:attrNameLst>
                                      </p:cBhvr>
                                      <p:to>
                                        <p:strVal val="visible"/>
                                      </p:to>
                                    </p:set>
                                    <p:animEffect filter="fade" transition="in">
                                      <p:cBhvr>
                                        <p:cTn dur="1000"/>
                                        <p:tgtEl>
                                          <p:spTgt spid="58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1" st="1"/>
                                            </p:txEl>
                                          </p:spTgt>
                                        </p:tgtEl>
                                        <p:attrNameLst>
                                          <p:attrName>style.visibility</p:attrName>
                                        </p:attrNameLst>
                                      </p:cBhvr>
                                      <p:to>
                                        <p:strVal val="visible"/>
                                      </p:to>
                                    </p:set>
                                    <p:animEffect filter="fade" transition="in">
                                      <p:cBhvr>
                                        <p:cTn dur="1000"/>
                                        <p:tgtEl>
                                          <p:spTgt spid="58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2" st="2"/>
                                            </p:txEl>
                                          </p:spTgt>
                                        </p:tgtEl>
                                        <p:attrNameLst>
                                          <p:attrName>style.visibility</p:attrName>
                                        </p:attrNameLst>
                                      </p:cBhvr>
                                      <p:to>
                                        <p:strVal val="visible"/>
                                      </p:to>
                                    </p:set>
                                    <p:animEffect filter="fade" transition="in">
                                      <p:cBhvr>
                                        <p:cTn dur="1000"/>
                                        <p:tgtEl>
                                          <p:spTgt spid="58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3" st="3"/>
                                            </p:txEl>
                                          </p:spTgt>
                                        </p:tgtEl>
                                        <p:attrNameLst>
                                          <p:attrName>style.visibility</p:attrName>
                                        </p:attrNameLst>
                                      </p:cBhvr>
                                      <p:to>
                                        <p:strVal val="visible"/>
                                      </p:to>
                                    </p:set>
                                    <p:animEffect filter="fade" transition="in">
                                      <p:cBhvr>
                                        <p:cTn dur="1000"/>
                                        <p:tgtEl>
                                          <p:spTgt spid="58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9">
                                            <p:txEl>
                                              <p:pRg end="4" st="4"/>
                                            </p:txEl>
                                          </p:spTgt>
                                        </p:tgtEl>
                                        <p:attrNameLst>
                                          <p:attrName>style.visibility</p:attrName>
                                        </p:attrNameLst>
                                      </p:cBhvr>
                                      <p:to>
                                        <p:strVal val="visible"/>
                                      </p:to>
                                    </p:set>
                                    <p:animEffect filter="fade" transition="in">
                                      <p:cBhvr>
                                        <p:cTn dur="1000"/>
                                        <p:tgtEl>
                                          <p:spTgt spid="58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1"/>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Fonctions simples</a:t>
            </a:r>
            <a:r>
              <a:rPr lang="fr">
                <a:solidFill>
                  <a:srgbClr val="FF9900"/>
                </a:solidFill>
              </a:rPr>
              <a:t>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62" name="Google Shape;262;p21"/>
          <p:cNvSpPr txBox="1"/>
          <p:nvPr/>
        </p:nvSpPr>
        <p:spPr>
          <a:xfrm>
            <a:off x="-100" y="1159625"/>
            <a:ext cx="9144000" cy="24420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exemple :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perimetreCercle r = 2 * pi * r</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charge le fichier et on lance la fonction…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Attention c’est sensitive case :  </a:t>
            </a:r>
            <a:endParaRPr sz="2400">
              <a:solidFill>
                <a:schemeClr val="lt1"/>
              </a:solidFill>
              <a:latin typeface="Montserrat"/>
              <a:ea typeface="Montserrat"/>
              <a:cs typeface="Montserrat"/>
              <a:sym typeface="Montserrat"/>
            </a:endParaRPr>
          </a:p>
        </p:txBody>
      </p:sp>
      <p:sp>
        <p:nvSpPr>
          <p:cNvPr id="263" name="Google Shape;263;p21"/>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ma première fonction</a:t>
            </a:r>
            <a:endParaRPr b="0" i="0" sz="2400" u="none" cap="none" strike="noStrike">
              <a:solidFill>
                <a:schemeClr val="dk1"/>
              </a:solidFill>
              <a:latin typeface="Montserrat"/>
              <a:ea typeface="Montserrat"/>
              <a:cs typeface="Montserrat"/>
              <a:sym typeface="Montserrat"/>
            </a:endParaRPr>
          </a:p>
        </p:txBody>
      </p:sp>
      <p:pic>
        <p:nvPicPr>
          <p:cNvPr id="264" name="Google Shape;264;p21"/>
          <p:cNvPicPr preferRelativeResize="0"/>
          <p:nvPr/>
        </p:nvPicPr>
        <p:blipFill>
          <a:blip r:embed="rId3">
            <a:alphaModFix/>
          </a:blip>
          <a:stretch>
            <a:fillRect/>
          </a:stretch>
        </p:blipFill>
        <p:spPr>
          <a:xfrm>
            <a:off x="3590813" y="3447638"/>
            <a:ext cx="5553075" cy="1628775"/>
          </a:xfrm>
          <a:prstGeom prst="rect">
            <a:avLst/>
          </a:prstGeom>
          <a:noFill/>
          <a:ln>
            <a:noFill/>
          </a:ln>
        </p:spPr>
      </p:pic>
      <p:pic>
        <p:nvPicPr>
          <p:cNvPr id="265" name="Google Shape;265;p21"/>
          <p:cNvPicPr preferRelativeResize="0"/>
          <p:nvPr/>
        </p:nvPicPr>
        <p:blipFill>
          <a:blip r:embed="rId4">
            <a:alphaModFix/>
          </a:blip>
          <a:stretch>
            <a:fillRect/>
          </a:stretch>
        </p:blipFill>
        <p:spPr>
          <a:xfrm>
            <a:off x="4990800" y="1310550"/>
            <a:ext cx="4153250" cy="866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0" st="0"/>
                                            </p:txEl>
                                          </p:spTgt>
                                        </p:tgtEl>
                                        <p:attrNameLst>
                                          <p:attrName>style.visibility</p:attrName>
                                        </p:attrNameLst>
                                      </p:cBhvr>
                                      <p:to>
                                        <p:strVal val="visible"/>
                                      </p:to>
                                    </p:set>
                                    <p:animEffect filter="fade" transition="in">
                                      <p:cBhvr>
                                        <p:cTn dur="1000"/>
                                        <p:tgtEl>
                                          <p:spTgt spid="2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1" st="1"/>
                                            </p:txEl>
                                          </p:spTgt>
                                        </p:tgtEl>
                                        <p:attrNameLst>
                                          <p:attrName>style.visibility</p:attrName>
                                        </p:attrNameLst>
                                      </p:cBhvr>
                                      <p:to>
                                        <p:strVal val="visible"/>
                                      </p:to>
                                    </p:set>
                                    <p:animEffect filter="fade" transition="in">
                                      <p:cBhvr>
                                        <p:cTn dur="1000"/>
                                        <p:tgtEl>
                                          <p:spTgt spid="2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2" st="2"/>
                                            </p:txEl>
                                          </p:spTgt>
                                        </p:tgtEl>
                                        <p:attrNameLst>
                                          <p:attrName>style.visibility</p:attrName>
                                        </p:attrNameLst>
                                      </p:cBhvr>
                                      <p:to>
                                        <p:strVal val="visible"/>
                                      </p:to>
                                    </p:set>
                                    <p:animEffect filter="fade" transition="in">
                                      <p:cBhvr>
                                        <p:cTn dur="1000"/>
                                        <p:tgtEl>
                                          <p:spTgt spid="2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3" st="3"/>
                                            </p:txEl>
                                          </p:spTgt>
                                        </p:tgtEl>
                                        <p:attrNameLst>
                                          <p:attrName>style.visibility</p:attrName>
                                        </p:attrNameLst>
                                      </p:cBhvr>
                                      <p:to>
                                        <p:strVal val="visible"/>
                                      </p:to>
                                    </p:set>
                                    <p:animEffect filter="fade" transition="in">
                                      <p:cBhvr>
                                        <p:cTn dur="1000"/>
                                        <p:tgtEl>
                                          <p:spTgt spid="2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xEl>
                                              <p:pRg end="4" st="4"/>
                                            </p:txEl>
                                          </p:spTgt>
                                        </p:tgtEl>
                                        <p:attrNameLst>
                                          <p:attrName>style.visibility</p:attrName>
                                        </p:attrNameLst>
                                      </p:cBhvr>
                                      <p:to>
                                        <p:strVal val="visible"/>
                                      </p:to>
                                    </p:set>
                                    <p:animEffect filter="fade" transition="in">
                                      <p:cBhvr>
                                        <p:cTn dur="1000"/>
                                        <p:tgtEl>
                                          <p:spTgt spid="26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6"/>
          <p:cNvSpPr txBox="1"/>
          <p:nvPr>
            <p:ph type="title"/>
          </p:nvPr>
        </p:nvSpPr>
        <p:spPr>
          <a:xfrm>
            <a:off x="631575" y="-72850"/>
            <a:ext cx="85122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Créez vos propres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596" name="Google Shape;596;p66"/>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newtype est un cas particulier de data : il permet seulement de définir des types à un seul constructeur, et ce constructeur ne doit prendre qu'un seul argument.</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newtype Point = Point (Float, Float)</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Le Point à gauche du signe = est un nom de type, celui à droite le nom d'un constructeur de type, donc utiliser deux fois le nom Point ne pose pas de problème ici.</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597" name="Google Shape;597;p66"/>
          <p:cNvSpPr txBox="1"/>
          <p:nvPr/>
        </p:nvSpPr>
        <p:spPr>
          <a:xfrm>
            <a:off x="631850" y="473825"/>
            <a:ext cx="8512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trois façons :  Avec </a:t>
            </a:r>
            <a:r>
              <a:rPr lang="fr" sz="2400">
                <a:solidFill>
                  <a:schemeClr val="dk1"/>
                </a:solidFill>
                <a:latin typeface="Montserrat"/>
                <a:ea typeface="Montserrat"/>
                <a:cs typeface="Montserrat"/>
                <a:sym typeface="Montserrat"/>
              </a:rPr>
              <a:t>newtype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xEl>
                                              <p:pRg end="0" st="0"/>
                                            </p:txEl>
                                          </p:spTgt>
                                        </p:tgtEl>
                                        <p:attrNameLst>
                                          <p:attrName>style.visibility</p:attrName>
                                        </p:attrNameLst>
                                      </p:cBhvr>
                                      <p:to>
                                        <p:strVal val="visible"/>
                                      </p:to>
                                    </p:set>
                                    <p:animEffect filter="fade" transition="in">
                                      <p:cBhvr>
                                        <p:cTn dur="1000"/>
                                        <p:tgtEl>
                                          <p:spTgt spid="5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xEl>
                                              <p:pRg end="1" st="1"/>
                                            </p:txEl>
                                          </p:spTgt>
                                        </p:tgtEl>
                                        <p:attrNameLst>
                                          <p:attrName>style.visibility</p:attrName>
                                        </p:attrNameLst>
                                      </p:cBhvr>
                                      <p:to>
                                        <p:strVal val="visible"/>
                                      </p:to>
                                    </p:set>
                                    <p:animEffect filter="fade" transition="in">
                                      <p:cBhvr>
                                        <p:cTn dur="1000"/>
                                        <p:tgtEl>
                                          <p:spTgt spid="5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xEl>
                                              <p:pRg end="2" st="2"/>
                                            </p:txEl>
                                          </p:spTgt>
                                        </p:tgtEl>
                                        <p:attrNameLst>
                                          <p:attrName>style.visibility</p:attrName>
                                        </p:attrNameLst>
                                      </p:cBhvr>
                                      <p:to>
                                        <p:strVal val="visible"/>
                                      </p:to>
                                    </p:set>
                                    <p:animEffect filter="fade" transition="in">
                                      <p:cBhvr>
                                        <p:cTn dur="1000"/>
                                        <p:tgtEl>
                                          <p:spTgt spid="59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xEl>
                                              <p:pRg end="3" st="3"/>
                                            </p:txEl>
                                          </p:spTgt>
                                        </p:tgtEl>
                                        <p:attrNameLst>
                                          <p:attrName>style.visibility</p:attrName>
                                        </p:attrNameLst>
                                      </p:cBhvr>
                                      <p:to>
                                        <p:strVal val="visible"/>
                                      </p:to>
                                    </p:set>
                                    <p:animEffect filter="fade" transition="in">
                                      <p:cBhvr>
                                        <p:cTn dur="1000"/>
                                        <p:tgtEl>
                                          <p:spTgt spid="59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xEl>
                                              <p:pRg end="4" st="4"/>
                                            </p:txEl>
                                          </p:spTgt>
                                        </p:tgtEl>
                                        <p:attrNameLst>
                                          <p:attrName>style.visibility</p:attrName>
                                        </p:attrNameLst>
                                      </p:cBhvr>
                                      <p:to>
                                        <p:strVal val="visible"/>
                                      </p:to>
                                    </p:set>
                                    <p:animEffect filter="fade" transition="in">
                                      <p:cBhvr>
                                        <p:cTn dur="1000"/>
                                        <p:tgtEl>
                                          <p:spTgt spid="59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7"/>
          <p:cNvSpPr txBox="1"/>
          <p:nvPr>
            <p:ph type="title"/>
          </p:nvPr>
        </p:nvSpPr>
        <p:spPr>
          <a:xfrm>
            <a:off x="631575" y="-72850"/>
            <a:ext cx="85122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Créez vos propres types</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603" name="Google Shape;603;p67"/>
          <p:cNvSpPr txBox="1"/>
          <p:nvPr/>
        </p:nvSpPr>
        <p:spPr>
          <a:xfrm>
            <a:off x="-100" y="1832675"/>
            <a:ext cx="9144000" cy="2876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newtype est un cas particulier de data : il permet seulement de définir des types à un seul constructeur, et ce constructeur ne doit prendre qu'un seul argument.</a:t>
            </a:r>
            <a:endParaRPr sz="2400">
              <a:solidFill>
                <a:schemeClr val="lt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dk1"/>
                </a:solidFill>
                <a:latin typeface="Montserrat"/>
                <a:ea typeface="Montserrat"/>
                <a:cs typeface="Montserrat"/>
                <a:sym typeface="Montserrat"/>
              </a:rPr>
              <a:t>newtype Point = Point (Float, Float)</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rPr lang="fr" sz="2400">
                <a:solidFill>
                  <a:schemeClr val="lt1"/>
                </a:solidFill>
                <a:latin typeface="Montserrat"/>
                <a:ea typeface="Montserrat"/>
                <a:cs typeface="Montserrat"/>
                <a:sym typeface="Montserrat"/>
              </a:rPr>
              <a:t>Le Point à gauche du signe = est un nom de type, celui à droite le nom d'un constructeur de type, donc utiliser deux fois le nom Point ne pose pas de problème ici.</a:t>
            </a:r>
            <a:endParaRPr sz="24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604" name="Google Shape;604;p67"/>
          <p:cNvSpPr txBox="1"/>
          <p:nvPr/>
        </p:nvSpPr>
        <p:spPr>
          <a:xfrm>
            <a:off x="631850" y="473825"/>
            <a:ext cx="85122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trois façons :  Avec newtype</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0" st="0"/>
                                            </p:txEl>
                                          </p:spTgt>
                                        </p:tgtEl>
                                        <p:attrNameLst>
                                          <p:attrName>style.visibility</p:attrName>
                                        </p:attrNameLst>
                                      </p:cBhvr>
                                      <p:to>
                                        <p:strVal val="visible"/>
                                      </p:to>
                                    </p:set>
                                    <p:animEffect filter="fade" transition="in">
                                      <p:cBhvr>
                                        <p:cTn dur="1000"/>
                                        <p:tgtEl>
                                          <p:spTgt spid="6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1" st="1"/>
                                            </p:txEl>
                                          </p:spTgt>
                                        </p:tgtEl>
                                        <p:attrNameLst>
                                          <p:attrName>style.visibility</p:attrName>
                                        </p:attrNameLst>
                                      </p:cBhvr>
                                      <p:to>
                                        <p:strVal val="visible"/>
                                      </p:to>
                                    </p:set>
                                    <p:animEffect filter="fade" transition="in">
                                      <p:cBhvr>
                                        <p:cTn dur="1000"/>
                                        <p:tgtEl>
                                          <p:spTgt spid="6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2" st="2"/>
                                            </p:txEl>
                                          </p:spTgt>
                                        </p:tgtEl>
                                        <p:attrNameLst>
                                          <p:attrName>style.visibility</p:attrName>
                                        </p:attrNameLst>
                                      </p:cBhvr>
                                      <p:to>
                                        <p:strVal val="visible"/>
                                      </p:to>
                                    </p:set>
                                    <p:animEffect filter="fade" transition="in">
                                      <p:cBhvr>
                                        <p:cTn dur="1000"/>
                                        <p:tgtEl>
                                          <p:spTgt spid="6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3" st="3"/>
                                            </p:txEl>
                                          </p:spTgt>
                                        </p:tgtEl>
                                        <p:attrNameLst>
                                          <p:attrName>style.visibility</p:attrName>
                                        </p:attrNameLst>
                                      </p:cBhvr>
                                      <p:to>
                                        <p:strVal val="visible"/>
                                      </p:to>
                                    </p:set>
                                    <p:animEffect filter="fade" transition="in">
                                      <p:cBhvr>
                                        <p:cTn dur="1000"/>
                                        <p:tgtEl>
                                          <p:spTgt spid="6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3">
                                            <p:txEl>
                                              <p:pRg end="4" st="4"/>
                                            </p:txEl>
                                          </p:spTgt>
                                        </p:tgtEl>
                                        <p:attrNameLst>
                                          <p:attrName>style.visibility</p:attrName>
                                        </p:attrNameLst>
                                      </p:cBhvr>
                                      <p:to>
                                        <p:strVal val="visible"/>
                                      </p:to>
                                    </p:set>
                                    <p:animEffect filter="fade" transition="in">
                                      <p:cBhvr>
                                        <p:cTn dur="1000"/>
                                        <p:tgtEl>
                                          <p:spTgt spid="60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2"/>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Fonctions simples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71" name="Google Shape;271;p22"/>
          <p:cNvSpPr txBox="1"/>
          <p:nvPr/>
        </p:nvSpPr>
        <p:spPr>
          <a:xfrm>
            <a:off x="-100" y="1832675"/>
            <a:ext cx="9144000" cy="17691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Pour appeler la fonction, on utilise la même syntaxe que pour les fonctions prédéfinies.</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Ce qui se passe, c'est que le corps de la fonction est exécuté, avec dans la variable r qui correspond à l'argument la valeur de l'argument donnée quand on appelle la fonction. C'est pour ça que, à la place de perimetreCercle 5 , on aurait très bien pu écrire 2*pi*5 .</a:t>
            </a: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p:txBody>
      </p:sp>
      <p:sp>
        <p:nvSpPr>
          <p:cNvPr id="272" name="Google Shape;272;p22"/>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ma première fonction</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10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1000"/>
                                        <p:tgtEl>
                                          <p:spTgt spid="27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3"/>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Fonctions simples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78" name="Google Shape;278;p23"/>
          <p:cNvSpPr txBox="1"/>
          <p:nvPr/>
        </p:nvSpPr>
        <p:spPr>
          <a:xfrm>
            <a:off x="-100" y="2601850"/>
            <a:ext cx="9144000" cy="9999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peut aussi définir des fonctions prenant plusieurs arguments :</a:t>
            </a: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Cette fonction calcule le périmètre d'un rectangle1.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On peut aussi réutiliser les fonctions déjà définies. Par exemple, sachant qu'un carré est un rectangle dont les côtés ont même longueur: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l’ordre des fonctions n’a pas</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d’importance.</a:t>
            </a:r>
            <a:endParaRPr sz="2400">
              <a:solidFill>
                <a:schemeClr val="lt1"/>
              </a:solidFill>
              <a:latin typeface="Montserrat"/>
              <a:ea typeface="Montserrat"/>
              <a:cs typeface="Montserrat"/>
              <a:sym typeface="Montserrat"/>
            </a:endParaRPr>
          </a:p>
        </p:txBody>
      </p:sp>
      <p:sp>
        <p:nvSpPr>
          <p:cNvPr id="279" name="Google Shape;279;p23"/>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ma première fonction</a:t>
            </a:r>
            <a:endParaRPr b="0" i="0" sz="2400" u="none" cap="none" strike="noStrike">
              <a:solidFill>
                <a:schemeClr val="dk1"/>
              </a:solidFill>
              <a:latin typeface="Montserrat"/>
              <a:ea typeface="Montserrat"/>
              <a:cs typeface="Montserrat"/>
              <a:sym typeface="Montserrat"/>
            </a:endParaRPr>
          </a:p>
        </p:txBody>
      </p:sp>
      <p:pic>
        <p:nvPicPr>
          <p:cNvPr id="280" name="Google Shape;280;p23"/>
          <p:cNvPicPr preferRelativeResize="0"/>
          <p:nvPr/>
        </p:nvPicPr>
        <p:blipFill>
          <a:blip r:embed="rId3">
            <a:alphaModFix/>
          </a:blip>
          <a:stretch>
            <a:fillRect/>
          </a:stretch>
        </p:blipFill>
        <p:spPr>
          <a:xfrm>
            <a:off x="2546900" y="1580400"/>
            <a:ext cx="6562925" cy="1076325"/>
          </a:xfrm>
          <a:prstGeom prst="rect">
            <a:avLst/>
          </a:prstGeom>
          <a:noFill/>
          <a:ln>
            <a:noFill/>
          </a:ln>
        </p:spPr>
      </p:pic>
      <p:pic>
        <p:nvPicPr>
          <p:cNvPr id="281" name="Google Shape;281;p23"/>
          <p:cNvPicPr preferRelativeResize="0"/>
          <p:nvPr/>
        </p:nvPicPr>
        <p:blipFill>
          <a:blip r:embed="rId4">
            <a:alphaModFix/>
          </a:blip>
          <a:stretch>
            <a:fillRect/>
          </a:stretch>
        </p:blipFill>
        <p:spPr>
          <a:xfrm>
            <a:off x="5088550" y="3906575"/>
            <a:ext cx="2650553" cy="1236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1000"/>
                                        <p:tgtEl>
                                          <p:spTgt spid="27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1000"/>
                                        <p:tgtEl>
                                          <p:spTgt spid="27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1000"/>
                                        <p:tgtEl>
                                          <p:spTgt spid="27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Effect filter="fade" transition="in">
                                      <p:cBhvr>
                                        <p:cTn dur="1000"/>
                                        <p:tgtEl>
                                          <p:spTgt spid="27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animEffect filter="fade" transition="in">
                                      <p:cBhvr>
                                        <p:cTn dur="1000"/>
                                        <p:tgtEl>
                                          <p:spTgt spid="27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5" st="5"/>
                                            </p:txEl>
                                          </p:spTgt>
                                        </p:tgtEl>
                                        <p:attrNameLst>
                                          <p:attrName>style.visibility</p:attrName>
                                        </p:attrNameLst>
                                      </p:cBhvr>
                                      <p:to>
                                        <p:strVal val="visible"/>
                                      </p:to>
                                    </p:set>
                                    <p:animEffect filter="fade" transition="in">
                                      <p:cBhvr>
                                        <p:cTn dur="1000"/>
                                        <p:tgtEl>
                                          <p:spTgt spid="27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6" st="6"/>
                                            </p:txEl>
                                          </p:spTgt>
                                        </p:tgtEl>
                                        <p:attrNameLst>
                                          <p:attrName>style.visibility</p:attrName>
                                        </p:attrNameLst>
                                      </p:cBhvr>
                                      <p:to>
                                        <p:strVal val="visible"/>
                                      </p:to>
                                    </p:set>
                                    <p:animEffect filter="fade" transition="in">
                                      <p:cBhvr>
                                        <p:cTn dur="1000"/>
                                        <p:tgtEl>
                                          <p:spTgt spid="27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4"/>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Fonctions simples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87" name="Google Shape;287;p24"/>
          <p:cNvSpPr txBox="1"/>
          <p:nvPr/>
        </p:nvSpPr>
        <p:spPr>
          <a:xfrm>
            <a:off x="-100" y="1832675"/>
            <a:ext cx="9144000" cy="17691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Les commentaires sur une ligne. Ils commencent par -- et le commentaire continue jusqu'à la fin de la ligne.</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reponse = 42 -- </a:t>
            </a:r>
            <a:r>
              <a:rPr i="1" lang="fr" sz="1800">
                <a:solidFill>
                  <a:schemeClr val="lt1"/>
                </a:solidFill>
                <a:latin typeface="Montserrat"/>
                <a:ea typeface="Montserrat"/>
                <a:cs typeface="Montserrat"/>
                <a:sym typeface="Montserrat"/>
              </a:rPr>
              <a:t>commentaire à propos de cette déclaration</a:t>
            </a:r>
            <a:endParaRPr i="1" sz="1800">
              <a:solidFill>
                <a:schemeClr val="lt1"/>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p:txBody>
      </p:sp>
      <p:sp>
        <p:nvSpPr>
          <p:cNvPr id="288" name="Google Shape;288;p24"/>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Les commentaires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1000"/>
                                        <p:tgtEl>
                                          <p:spTgt spid="2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animEffect filter="fade" transition="in">
                                      <p:cBhvr>
                                        <p:cTn dur="1000"/>
                                        <p:tgtEl>
                                          <p:spTgt spid="2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2" st="2"/>
                                            </p:txEl>
                                          </p:spTgt>
                                        </p:tgtEl>
                                        <p:attrNameLst>
                                          <p:attrName>style.visibility</p:attrName>
                                        </p:attrNameLst>
                                      </p:cBhvr>
                                      <p:to>
                                        <p:strVal val="visible"/>
                                      </p:to>
                                    </p:set>
                                    <p:animEffect filter="fade" transition="in">
                                      <p:cBhvr>
                                        <p:cTn dur="1000"/>
                                        <p:tgtEl>
                                          <p:spTgt spid="2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3" st="3"/>
                                            </p:txEl>
                                          </p:spTgt>
                                        </p:tgtEl>
                                        <p:attrNameLst>
                                          <p:attrName>style.visibility</p:attrName>
                                        </p:attrNameLst>
                                      </p:cBhvr>
                                      <p:to>
                                        <p:strVal val="visible"/>
                                      </p:to>
                                    </p:set>
                                    <p:animEffect filter="fade" transition="in">
                                      <p:cBhvr>
                                        <p:cTn dur="1000"/>
                                        <p:tgtEl>
                                          <p:spTgt spid="28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5"/>
          <p:cNvSpPr txBox="1"/>
          <p:nvPr>
            <p:ph type="title"/>
          </p:nvPr>
        </p:nvSpPr>
        <p:spPr>
          <a:xfrm>
            <a:off x="1249050" y="-72850"/>
            <a:ext cx="7038900" cy="480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2400"/>
              <a:buNone/>
            </a:pPr>
            <a:r>
              <a:rPr lang="fr">
                <a:solidFill>
                  <a:srgbClr val="FF9900"/>
                </a:solidFill>
              </a:rPr>
              <a:t>Fonctions simples </a:t>
            </a:r>
            <a:endParaRPr>
              <a:solidFill>
                <a:srgbClr val="FF9900"/>
              </a:solidFill>
            </a:endParaRPr>
          </a:p>
          <a:p>
            <a:pPr indent="0" lvl="0" marL="0" rtl="0" algn="l">
              <a:lnSpc>
                <a:spcPct val="115000"/>
              </a:lnSpc>
              <a:spcBef>
                <a:spcPts val="0"/>
              </a:spcBef>
              <a:spcAft>
                <a:spcPts val="0"/>
              </a:spcAft>
              <a:buSzPts val="2400"/>
              <a:buNone/>
            </a:pPr>
            <a:r>
              <a:t/>
            </a:r>
            <a:endParaRPr/>
          </a:p>
        </p:txBody>
      </p:sp>
      <p:sp>
        <p:nvSpPr>
          <p:cNvPr id="294" name="Google Shape;294;p25"/>
          <p:cNvSpPr txBox="1"/>
          <p:nvPr/>
        </p:nvSpPr>
        <p:spPr>
          <a:xfrm>
            <a:off x="-100" y="1832675"/>
            <a:ext cx="9144000" cy="1769100"/>
          </a:xfrm>
          <a:prstGeom prst="rect">
            <a:avLst/>
          </a:prstGeom>
          <a:noFill/>
          <a:ln>
            <a:noFill/>
          </a:ln>
        </p:spPr>
        <p:txBody>
          <a:bodyPr anchorCtr="0" anchor="ctr" bIns="91425" lIns="91425" spcFirstLastPara="1" rIns="91425" wrap="square" tIns="91425">
            <a:noAutofit/>
          </a:bodyPr>
          <a:lstStyle/>
          <a:p>
            <a:pPr indent="0" lvl="0" marL="457200" marR="0" rtl="0" algn="l">
              <a:lnSpc>
                <a:spcPct val="115000"/>
              </a:lnSpc>
              <a:spcBef>
                <a:spcPts val="0"/>
              </a:spcBef>
              <a:spcAft>
                <a:spcPts val="0"/>
              </a:spcAft>
              <a:buNone/>
            </a:pPr>
            <a:r>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Les commentaires sur plusieurs lignes. Ils commencent par {- et se terminent par -}.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Un commentaire sur plusieurs lignes</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a:p>
            <a:pPr indent="0" lvl="0" marL="457200" marR="0" rtl="0" algn="l">
              <a:lnSpc>
                <a:spcPct val="115000"/>
              </a:lnSpc>
              <a:spcBef>
                <a:spcPts val="0"/>
              </a:spcBef>
              <a:spcAft>
                <a:spcPts val="0"/>
              </a:spcAft>
              <a:buNone/>
            </a:pPr>
            <a:r>
              <a:rPr lang="fr" sz="2400">
                <a:solidFill>
                  <a:schemeClr val="lt1"/>
                </a:solidFill>
                <a:latin typeface="Montserrat"/>
                <a:ea typeface="Montserrat"/>
                <a:cs typeface="Montserrat"/>
                <a:sym typeface="Montserrat"/>
              </a:rPr>
              <a:t> </a:t>
            </a:r>
            <a:endParaRPr sz="2400">
              <a:solidFill>
                <a:schemeClr val="lt1"/>
              </a:solidFill>
              <a:latin typeface="Montserrat"/>
              <a:ea typeface="Montserrat"/>
              <a:cs typeface="Montserrat"/>
              <a:sym typeface="Montserrat"/>
            </a:endParaRPr>
          </a:p>
        </p:txBody>
      </p:sp>
      <p:sp>
        <p:nvSpPr>
          <p:cNvPr id="295" name="Google Shape;295;p25"/>
          <p:cNvSpPr txBox="1"/>
          <p:nvPr/>
        </p:nvSpPr>
        <p:spPr>
          <a:xfrm>
            <a:off x="1051550" y="473825"/>
            <a:ext cx="8092500" cy="554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lang="fr" sz="2400">
                <a:solidFill>
                  <a:schemeClr val="dk1"/>
                </a:solidFill>
                <a:latin typeface="Montserrat"/>
                <a:ea typeface="Montserrat"/>
                <a:cs typeface="Montserrat"/>
                <a:sym typeface="Montserrat"/>
              </a:rPr>
              <a:t>Les commentaires</a:t>
            </a:r>
            <a:endParaRPr b="0" i="0" sz="24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0" st="0"/>
                                            </p:txEl>
                                          </p:spTgt>
                                        </p:tgtEl>
                                        <p:attrNameLst>
                                          <p:attrName>style.visibility</p:attrName>
                                        </p:attrNameLst>
                                      </p:cBhvr>
                                      <p:to>
                                        <p:strVal val="visible"/>
                                      </p:to>
                                    </p:set>
                                    <p:animEffect filter="fade" transition="in">
                                      <p:cBhvr>
                                        <p:cTn dur="1000"/>
                                        <p:tgtEl>
                                          <p:spTgt spid="2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1" st="1"/>
                                            </p:txEl>
                                          </p:spTgt>
                                        </p:tgtEl>
                                        <p:attrNameLst>
                                          <p:attrName>style.visibility</p:attrName>
                                        </p:attrNameLst>
                                      </p:cBhvr>
                                      <p:to>
                                        <p:strVal val="visible"/>
                                      </p:to>
                                    </p:set>
                                    <p:animEffect filter="fade" transition="in">
                                      <p:cBhvr>
                                        <p:cTn dur="1000"/>
                                        <p:tgtEl>
                                          <p:spTgt spid="2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2" st="2"/>
                                            </p:txEl>
                                          </p:spTgt>
                                        </p:tgtEl>
                                        <p:attrNameLst>
                                          <p:attrName>style.visibility</p:attrName>
                                        </p:attrNameLst>
                                      </p:cBhvr>
                                      <p:to>
                                        <p:strVal val="visible"/>
                                      </p:to>
                                    </p:set>
                                    <p:animEffect filter="fade" transition="in">
                                      <p:cBhvr>
                                        <p:cTn dur="1000"/>
                                        <p:tgtEl>
                                          <p:spTgt spid="2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3" st="3"/>
                                            </p:txEl>
                                          </p:spTgt>
                                        </p:tgtEl>
                                        <p:attrNameLst>
                                          <p:attrName>style.visibility</p:attrName>
                                        </p:attrNameLst>
                                      </p:cBhvr>
                                      <p:to>
                                        <p:strVal val="visible"/>
                                      </p:to>
                                    </p:set>
                                    <p:animEffect filter="fade" transition="in">
                                      <p:cBhvr>
                                        <p:cTn dur="1000"/>
                                        <p:tgtEl>
                                          <p:spTgt spid="2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4" st="4"/>
                                            </p:txEl>
                                          </p:spTgt>
                                        </p:tgtEl>
                                        <p:attrNameLst>
                                          <p:attrName>style.visibility</p:attrName>
                                        </p:attrNameLst>
                                      </p:cBhvr>
                                      <p:to>
                                        <p:strVal val="visible"/>
                                      </p:to>
                                    </p:set>
                                    <p:animEffect filter="fade" transition="in">
                                      <p:cBhvr>
                                        <p:cTn dur="1000"/>
                                        <p:tgtEl>
                                          <p:spTgt spid="29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xEl>
                                              <p:pRg end="5" st="5"/>
                                            </p:txEl>
                                          </p:spTgt>
                                        </p:tgtEl>
                                        <p:attrNameLst>
                                          <p:attrName>style.visibility</p:attrName>
                                        </p:attrNameLst>
                                      </p:cBhvr>
                                      <p:to>
                                        <p:strVal val="visible"/>
                                      </p:to>
                                    </p:set>
                                    <p:animEffect filter="fade" transition="in">
                                      <p:cBhvr>
                                        <p:cTn dur="1000"/>
                                        <p:tgtEl>
                                          <p:spTgt spid="29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n masque utube">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