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7" r:id="rId5"/>
    <p:sldId id="266" r:id="rId6"/>
    <p:sldId id="276" r:id="rId7"/>
    <p:sldId id="268" r:id="rId8"/>
    <p:sldId id="269" r:id="rId9"/>
    <p:sldId id="272" r:id="rId10"/>
    <p:sldId id="260" r:id="rId11"/>
    <p:sldId id="273" r:id="rId12"/>
    <p:sldId id="261" r:id="rId13"/>
    <p:sldId id="264" r:id="rId14"/>
    <p:sldId id="262" r:id="rId15"/>
    <p:sldId id="263" r:id="rId16"/>
    <p:sldId id="275" r:id="rId17"/>
    <p:sldId id="274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 horzBarState="maximized">
    <p:restoredLeft sz="15%" autoAdjust="0"/>
    <p:restoredTop sz="94.66%"/>
  </p:normalViewPr>
  <p:slideViewPr>
    <p:cSldViewPr snapToGrid="0">
      <p:cViewPr varScale="1">
        <p:scale>
          <a:sx n="72" d="100"/>
          <a:sy n="72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8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slide" Target="slides/slide12.xml"/><Relationship Id="rId18" Type="http://purl.oclc.org/ooxml/officeDocument/relationships/slide" Target="slides/slide17.xml"/><Relationship Id="rId3" Type="http://purl.oclc.org/ooxml/officeDocument/relationships/slide" Target="slides/slide2.xml"/><Relationship Id="rId21" Type="http://purl.oclc.org/ooxml/officeDocument/relationships/viewProps" Target="viewProps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slide" Target="slides/slide16.xml"/><Relationship Id="rId2" Type="http://purl.oclc.org/ooxml/officeDocument/relationships/slide" Target="slides/slide1.xml"/><Relationship Id="rId16" Type="http://purl.oclc.org/ooxml/officeDocument/relationships/slide" Target="slides/slide15.xml"/><Relationship Id="rId20" Type="http://purl.oclc.org/ooxml/officeDocument/relationships/presProps" Target="presProps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5" Type="http://purl.oclc.org/ooxml/officeDocument/relationships/slide" Target="slides/slide4.xml"/><Relationship Id="rId15" Type="http://purl.oclc.org/ooxml/officeDocument/relationships/slide" Target="slides/slide14.xml"/><Relationship Id="rId23" Type="http://purl.oclc.org/ooxml/officeDocument/relationships/tableStyles" Target="tableStyles.xml"/><Relationship Id="rId10" Type="http://purl.oclc.org/ooxml/officeDocument/relationships/slide" Target="slides/slide9.xml"/><Relationship Id="rId19" Type="http://purl.oclc.org/ooxml/officeDocument/relationships/notesMaster" Target="notesMasters/notesMaster1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Relationship Id="rId22" Type="http://purl.oclc.org/ooxml/officeDocument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4A7AC-E918-401E-A86D-EF9AFC74FAE8}" type="datetimeFigureOut">
              <a:rPr lang="fr-FR" smtClean="0"/>
              <a:t>11/12/2016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5C10C-2FA7-48BE-A692-32D13820FF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754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AEB2-A84F-4FB6-A41A-D1011A56829B}" type="datetime1">
              <a:rPr lang="fr-FR" smtClean="0"/>
              <a:t>11/12/2016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586728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C4C4-7DB8-4B14-8BF2-6E42D3210997}" type="datetime1">
              <a:rPr lang="fr-FR" smtClean="0"/>
              <a:t>11/12/2016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704178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72BD-612E-4BDC-8B5D-63C373EFC80F}" type="datetime1">
              <a:rPr lang="fr-FR" smtClean="0"/>
              <a:t>11/12/2016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561434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BB5B-ECE8-4A17-B0DD-9076F54E5BC7}" type="datetime1">
              <a:rPr lang="fr-FR" smtClean="0"/>
              <a:t>11/12/2016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5739296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36DE-8EAC-4233-BDD8-0A71E9306E4D}" type="datetime1">
              <a:rPr lang="fr-FR" smtClean="0"/>
              <a:t>11/12/2016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15323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F361-BC71-40AD-851C-5917910CEE72}" type="datetime1">
              <a:rPr lang="fr-FR" smtClean="0"/>
              <a:t>11/12/2016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167370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95D9-4B6C-4F24-BA14-02A8E17C1586}" type="datetime1">
              <a:rPr lang="fr-FR" smtClean="0"/>
              <a:t>11/12/2016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7732483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3A4D-FE3A-43E7-AE9A-985C59E6B99E}" type="datetime1">
              <a:rPr lang="fr-FR" smtClean="0"/>
              <a:t>11/12/2016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221625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A5D9-98B8-48E3-97F1-67802972E83C}" type="datetime1">
              <a:rPr lang="fr-FR" smtClean="0"/>
              <a:t>11/12/2016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35206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C490B-EB41-47E8-939B-A86C55A99B29}" type="datetime1">
              <a:rPr lang="fr-FR" smtClean="0"/>
              <a:t>11/12/2016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287171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E539-1B34-4709-A613-129214E18BB6}" type="datetime1">
              <a:rPr lang="fr-FR" smtClean="0"/>
              <a:t>11/12/2016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74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image" Target="../media/image1.PNG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blipFill dpi="0" rotWithShape="1">
          <a:blip r:embed="rId13">
            <a:alphaModFix amt="9%"/>
            <a:lum/>
          </a:blip>
          <a:srcRect/>
          <a:stretch>
            <a:fillRect l="-2%" r="-2%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DB82AD0F-B180-4841-8D16-49122DBA59AC}" type="datetime1">
              <a:rPr lang="fr-FR" smtClean="0"/>
              <a:t>11/12/2016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8F3E9BA4-B10B-4221-834F-1BD126504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3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purl.oclc.org/ooxml/officeDocument/relationships/image" Target="../media/image13.PNG"/><Relationship Id="rId1" Type="http://purl.oclc.org/ooxml/officeDocument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purl.oclc.org/ooxml/officeDocument/relationships/image" Target="../media/image15.PNG"/><Relationship Id="rId2" Type="http://purl.oclc.org/ooxml/officeDocument/relationships/image" Target="../media/image14.png"/><Relationship Id="rId1" Type="http://purl.oclc.org/ooxml/officeDocument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purl.oclc.org/ooxml/officeDocument/relationships/hyperlink" Target="https://en.wikipedia.org/wiki/Simulated_annealing" TargetMode="External"/><Relationship Id="rId2" Type="http://purl.oclc.org/ooxml/officeDocument/relationships/hyperlink" Target="http://slideplayer.fr/slide/1427850/" TargetMode="External"/><Relationship Id="rId1" Type="http://purl.oclc.org/ooxml/officeDocument/relationships/slideLayout" Target="../slideLayouts/slideLayout2.xml"/><Relationship Id="rId5" Type="http://purl.oclc.org/ooxml/officeDocument/relationships/hyperlink" Target="http://bl.ocks.org/" TargetMode="External"/><Relationship Id="rId4" Type="http://purl.oclc.org/ooxml/officeDocument/relationships/hyperlink" Target="http://graphstream-project.org/doc/Algorithms/Welsh-Powell/" TargetMode="External"/></Relationships>
</file>

<file path=ppt/slides/_rels/slide1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purl.oclc.org/ooxml/officeDocument/relationships/image" Target="../media/image3.png"/><Relationship Id="rId2" Type="http://purl.oclc.org/ooxml/officeDocument/relationships/image" Target="../media/image2.png"/><Relationship Id="rId1" Type="http://purl.oclc.org/ooxml/officeDocument/relationships/slideLayout" Target="../slideLayouts/slideLayout2.xml"/><Relationship Id="rId4" Type="http://purl.oclc.org/ooxml/officeDocument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purl.oclc.org/ooxml/officeDocument/relationships/image" Target="../media/image6.PNG"/><Relationship Id="rId2" Type="http://purl.oclc.org/ooxml/officeDocument/relationships/image" Target="../media/image5.PNG"/><Relationship Id="rId1" Type="http://purl.oclc.org/ooxml/officeDocument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purl.oclc.org/ooxml/officeDocument/relationships/image" Target="../media/image8.PNG"/><Relationship Id="rId2" Type="http://purl.oclc.org/ooxml/officeDocument/relationships/image" Target="../media/image7.PNG"/><Relationship Id="rId1" Type="http://purl.oclc.org/ooxml/officeDocument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purl.oclc.org/ooxml/officeDocument/relationships/image" Target="../media/image9.PNG"/><Relationship Id="rId1" Type="http://purl.oclc.org/ooxml/officeDocument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purl.oclc.org/ooxml/officeDocument/relationships/image" Target="../media/image11.PNG"/><Relationship Id="rId2" Type="http://purl.oclc.org/ooxml/officeDocument/relationships/image" Target="../media/image10.PNG"/><Relationship Id="rId1" Type="http://purl.oclc.org/ooxml/officeDocument/relationships/slideLayout" Target="../slideLayouts/slideLayout2.xml"/><Relationship Id="rId4" Type="http://purl.oclc.org/ooxml/officeDocument/relationships/image" Target="../media/image12.PNG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PRESENTATION DE PROJET</a:t>
            </a:r>
            <a:br>
              <a:rPr lang="en-US" b="1" dirty="0"/>
            </a:br>
            <a:r>
              <a:rPr lang="en-US" b="1" dirty="0"/>
              <a:t>Recuit simulé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063655"/>
            <a:ext cx="9144000" cy="1655762"/>
          </a:xfrm>
        </p:spPr>
        <p:txBody>
          <a:bodyPr>
            <a:normAutofit/>
          </a:bodyPr>
          <a:lstStyle/>
          <a:p>
            <a:r>
              <a:rPr lang="fr-FR" dirty="0"/>
              <a:t>Loïc </a:t>
            </a:r>
            <a:r>
              <a:rPr lang="fr-FR" dirty="0" err="1"/>
              <a:t>Cherel</a:t>
            </a:r>
            <a:endParaRPr lang="fr-FR" dirty="0"/>
          </a:p>
          <a:p>
            <a:r>
              <a:rPr lang="fr-FR" dirty="0"/>
              <a:t>Thomas Raynaud</a:t>
            </a:r>
          </a:p>
          <a:p>
            <a:r>
              <a:rPr lang="fr-FR" dirty="0" err="1"/>
              <a:t>Wilians</a:t>
            </a:r>
            <a:r>
              <a:rPr lang="fr-FR" dirty="0"/>
              <a:t> </a:t>
            </a:r>
            <a:r>
              <a:rPr lang="fr-FR" dirty="0" err="1"/>
              <a:t>Rodulfo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721404"/>
      </p:ext>
    </p:extLst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WELSH &amp; POWELL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en-US" dirty="0" err="1"/>
              <a:t>Fonctionnement</a:t>
            </a:r>
            <a:r>
              <a:rPr lang="en-US" dirty="0"/>
              <a:t> de </a:t>
            </a:r>
            <a:r>
              <a:rPr lang="en-US" dirty="0" err="1"/>
              <a:t>l’algorithme</a:t>
            </a:r>
            <a:r>
              <a:rPr lang="en-US" dirty="0"/>
              <a:t>  -&gt; </a:t>
            </a:r>
            <a:r>
              <a:rPr lang="en-US" dirty="0" err="1"/>
              <a:t>schéma</a:t>
            </a:r>
            <a:endParaRPr lang="en-US" dirty="0"/>
          </a:p>
          <a:p>
            <a:r>
              <a:rPr lang="en-US" dirty="0" err="1"/>
              <a:t>Avantages</a:t>
            </a:r>
            <a:endParaRPr lang="en-US" dirty="0"/>
          </a:p>
          <a:p>
            <a:pPr lvl="1"/>
            <a:r>
              <a:rPr lang="en-US" dirty="0" err="1"/>
              <a:t>Trouver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approximation de la bonne </a:t>
            </a:r>
            <a:r>
              <a:rPr lang="en-US" dirty="0" err="1"/>
              <a:t>réponse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temps </a:t>
            </a:r>
            <a:r>
              <a:rPr lang="en-US" dirty="0" err="1"/>
              <a:t>limité</a:t>
            </a:r>
            <a:endParaRPr lang="en-US" dirty="0"/>
          </a:p>
          <a:p>
            <a:r>
              <a:rPr lang="en-US" dirty="0" err="1"/>
              <a:t>Inconvénients</a:t>
            </a:r>
            <a:endParaRPr lang="en-US" dirty="0"/>
          </a:p>
          <a:p>
            <a:pPr lvl="1"/>
            <a:r>
              <a:rPr lang="en-US" dirty="0" err="1"/>
              <a:t>Trouver</a:t>
            </a:r>
            <a:r>
              <a:rPr lang="en-US" dirty="0"/>
              <a:t> un </a:t>
            </a:r>
            <a:r>
              <a:rPr lang="en-US" dirty="0" err="1"/>
              <a:t>équilibre</a:t>
            </a:r>
            <a:r>
              <a:rPr lang="en-US" dirty="0"/>
              <a:t> entre et le </a:t>
            </a:r>
            <a:r>
              <a:rPr lang="en-US" dirty="0" err="1"/>
              <a:t>résultat</a:t>
            </a:r>
            <a:r>
              <a:rPr lang="en-US" dirty="0"/>
              <a:t> de </a:t>
            </a:r>
            <a:r>
              <a:rPr lang="en-US" dirty="0" err="1"/>
              <a:t>l’algorithme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1396477"/>
      </p:ext>
    </p:extLst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COMPARAISON DES DEUX ALGORITHMES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Welsh &amp; Powell</a:t>
            </a:r>
          </a:p>
          <a:p>
            <a:pPr lvl="1"/>
            <a:r>
              <a:rPr lang="en-US" dirty="0"/>
              <a:t>Temps de </a:t>
            </a:r>
            <a:r>
              <a:rPr lang="en-US" dirty="0" err="1"/>
              <a:t>calcul</a:t>
            </a:r>
            <a:r>
              <a:rPr lang="en-US" dirty="0"/>
              <a:t> court</a:t>
            </a:r>
          </a:p>
          <a:p>
            <a:pPr lvl="1"/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couleurs</a:t>
            </a:r>
            <a:r>
              <a:rPr lang="en-US" dirty="0"/>
              <a:t> </a:t>
            </a:r>
            <a:r>
              <a:rPr lang="en-US" dirty="0" err="1"/>
              <a:t>proche</a:t>
            </a:r>
            <a:r>
              <a:rPr lang="en-US" dirty="0"/>
              <a:t> du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chromatique</a:t>
            </a:r>
            <a:endParaRPr lang="en-US" dirty="0"/>
          </a:p>
          <a:p>
            <a:r>
              <a:rPr lang="en-US" dirty="0" err="1"/>
              <a:t>Recuit</a:t>
            </a:r>
            <a:r>
              <a:rPr lang="en-US" dirty="0"/>
              <a:t> </a:t>
            </a:r>
            <a:r>
              <a:rPr lang="en-US" dirty="0" err="1"/>
              <a:t>simulé</a:t>
            </a:r>
            <a:endParaRPr lang="en-US" dirty="0"/>
          </a:p>
          <a:p>
            <a:pPr lvl="1"/>
            <a:r>
              <a:rPr lang="en-US" dirty="0"/>
              <a:t>Temps de </a:t>
            </a:r>
            <a:r>
              <a:rPr lang="en-US" dirty="0" err="1"/>
              <a:t>calcul</a:t>
            </a:r>
            <a:r>
              <a:rPr lang="en-US" dirty="0"/>
              <a:t> variable</a:t>
            </a:r>
          </a:p>
          <a:p>
            <a:pPr lvl="1"/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couleurs</a:t>
            </a:r>
            <a:r>
              <a:rPr lang="en-US" dirty="0"/>
              <a:t> </a:t>
            </a:r>
            <a:r>
              <a:rPr lang="en-US" dirty="0" err="1"/>
              <a:t>parfois</a:t>
            </a:r>
            <a:r>
              <a:rPr lang="en-US" dirty="0"/>
              <a:t> </a:t>
            </a:r>
            <a:r>
              <a:rPr lang="en-US" dirty="0" err="1"/>
              <a:t>éloigné</a:t>
            </a:r>
            <a:r>
              <a:rPr lang="en-US" dirty="0"/>
              <a:t> du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chromatique</a:t>
            </a:r>
            <a:endParaRPr lang="en-US" dirty="0"/>
          </a:p>
          <a:p>
            <a:pPr lvl="1"/>
            <a:r>
              <a:rPr lang="fr-FR" dirty="0"/>
              <a:t>Beaucoup de paramètres à régler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439127"/>
      </p:ext>
    </p:extLst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DU PROGRAMME ET INTERFACE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4" y="1252251"/>
            <a:ext cx="10170941" cy="5206235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298712" y="2054594"/>
            <a:ext cx="344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Diagramme de classe</a:t>
            </a:r>
          </a:p>
        </p:txBody>
      </p:sp>
    </p:spTree>
    <p:extLst>
      <p:ext uri="{BB962C8B-B14F-4D97-AF65-F5344CB8AC3E}">
        <p14:creationId xmlns:p14="http://schemas.microsoft.com/office/powerpoint/2010/main" val="1115897566"/>
      </p:ext>
    </p:extLst>
  </p:cSld>
  <p:clrMapOvr>
    <a:masterClrMapping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DU PROGRAMME ET INTERFACE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  <a:p>
            <a:pPr lvl="1"/>
            <a:r>
              <a:rPr lang="en-US" dirty="0"/>
              <a:t>Image de la </a:t>
            </a:r>
            <a:r>
              <a:rPr lang="en-US" dirty="0" err="1"/>
              <a:t>fenêtre</a:t>
            </a:r>
            <a:r>
              <a:rPr lang="en-US" dirty="0"/>
              <a:t> de </a:t>
            </a:r>
            <a:r>
              <a:rPr lang="en-US" dirty="0" err="1"/>
              <a:t>l’application</a:t>
            </a:r>
            <a:endParaRPr lang="en-US" dirty="0"/>
          </a:p>
          <a:p>
            <a:pPr lvl="1"/>
            <a:r>
              <a:rPr lang="en-US" dirty="0" err="1"/>
              <a:t>Affichage</a:t>
            </a:r>
            <a:r>
              <a:rPr lang="en-US" dirty="0"/>
              <a:t> du </a:t>
            </a:r>
            <a:r>
              <a:rPr lang="en-US" dirty="0" err="1"/>
              <a:t>graphe</a:t>
            </a:r>
            <a:r>
              <a:rPr lang="en-US" dirty="0"/>
              <a:t> (JSON)</a:t>
            </a:r>
          </a:p>
          <a:p>
            <a:pPr lvl="1"/>
            <a:r>
              <a:rPr lang="en-US" dirty="0"/>
              <a:t>Site 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440" y="3600244"/>
            <a:ext cx="3731800" cy="2576719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13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474" y="1543093"/>
            <a:ext cx="5872566" cy="334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65674"/>
      </p:ext>
    </p:extLst>
  </p:cSld>
  <p:clrMapOvr>
    <a:masterClrMapping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6114696"/>
      </p:ext>
    </p:extLst>
  </p:cSld>
  <p:clrMapOvr>
    <a:masterClrMapping/>
  </p:clrMapOvr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Aboutissement des objectifs ?</a:t>
            </a:r>
          </a:p>
          <a:p>
            <a:r>
              <a:rPr lang="fr-FR" dirty="0"/>
              <a:t>Développement personnel</a:t>
            </a:r>
          </a:p>
          <a:p>
            <a:r>
              <a:rPr lang="fr-FR" dirty="0"/>
              <a:t>Poursuite du projet</a:t>
            </a:r>
          </a:p>
          <a:p>
            <a:pPr lvl="1"/>
            <a:r>
              <a:rPr lang="fr-FR" dirty="0"/>
              <a:t>Amélioration du temps </a:t>
            </a:r>
            <a:r>
              <a:rPr lang="fr-FR"/>
              <a:t>de calcul de l’ARS</a:t>
            </a:r>
            <a:endParaRPr lang="fr-FR" dirty="0"/>
          </a:p>
          <a:p>
            <a:pPr lvl="1"/>
            <a:r>
              <a:rPr lang="fr-FR" dirty="0"/>
              <a:t>Utiliser l’ARS dans d’autres domaines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7734090"/>
      </p:ext>
    </p:extLst>
  </p:cSld>
  <p:clrMapOvr>
    <a:masterClrMapping/>
  </p:clrMapOvr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Bibliographie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Informations sur l’ARS :</a:t>
            </a:r>
            <a:endParaRPr lang="fr-FR" dirty="0">
              <a:hlinkClick r:id="rId2"/>
            </a:endParaRPr>
          </a:p>
          <a:p>
            <a:pPr lvl="1"/>
            <a:r>
              <a:rPr lang="fr-FR" dirty="0">
                <a:hlinkClick r:id="rId2"/>
              </a:rPr>
              <a:t>http://slideplayer.fr/slide/1427850/</a:t>
            </a:r>
            <a:endParaRPr lang="fr-FR" dirty="0"/>
          </a:p>
          <a:p>
            <a:pPr lvl="1"/>
            <a:r>
              <a:rPr lang="fr-FR" dirty="0">
                <a:hlinkClick r:id="rId3"/>
              </a:rPr>
              <a:t>https://en.wikipedia.org/wiki/Simulated_annealing</a:t>
            </a:r>
            <a:endParaRPr lang="fr-FR" dirty="0"/>
          </a:p>
          <a:p>
            <a:r>
              <a:rPr lang="fr-FR" dirty="0"/>
              <a:t>Informations sur L’algorithme de WP :</a:t>
            </a:r>
          </a:p>
          <a:p>
            <a:pPr lvl="1"/>
            <a:r>
              <a:rPr lang="fr-FR" dirty="0">
                <a:hlinkClick r:id="rId4"/>
              </a:rPr>
              <a:t>http://graphstream-project.org/doc/Algorithms/Welsh-Powell/</a:t>
            </a:r>
            <a:r>
              <a:rPr lang="fr-FR" dirty="0"/>
              <a:t> </a:t>
            </a:r>
          </a:p>
          <a:p>
            <a:r>
              <a:rPr lang="fr-FR" dirty="0"/>
              <a:t>Affichage de graphes :</a:t>
            </a:r>
          </a:p>
          <a:p>
            <a:pPr lvl="1"/>
            <a:r>
              <a:rPr lang="fr-FR" dirty="0">
                <a:hlinkClick r:id="rId5"/>
              </a:rPr>
              <a:t>http://bl.ocks.org/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0921595"/>
      </p:ext>
    </p:extLst>
  </p:cSld>
  <p:clrMapOvr>
    <a:masterClrMapping/>
  </p:clrMapOvr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351338"/>
          </a:xfrm>
        </p:spPr>
        <p:txBody>
          <a:bodyPr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marL="0" indent="0" algn="ctr">
              <a:buNone/>
            </a:pPr>
            <a:r>
              <a:rPr lang="fr-FR" sz="4400" dirty="0"/>
              <a:t>Merci pour votre attention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0934572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1. </a:t>
            </a:r>
            <a:r>
              <a:rPr lang="en-US" dirty="0" err="1"/>
              <a:t>Contexte</a:t>
            </a:r>
            <a:r>
              <a:rPr lang="en-US" dirty="0"/>
              <a:t> du </a:t>
            </a:r>
            <a:r>
              <a:rPr lang="en-US" dirty="0" err="1"/>
              <a:t>sujet</a:t>
            </a:r>
            <a:endParaRPr lang="en-US" dirty="0"/>
          </a:p>
          <a:p>
            <a:pPr lvl="1"/>
            <a:r>
              <a:rPr lang="en-US" dirty="0" err="1"/>
              <a:t>Minimisation</a:t>
            </a:r>
            <a:r>
              <a:rPr lang="en-US" dirty="0"/>
              <a:t> de </a:t>
            </a:r>
            <a:r>
              <a:rPr lang="en-US" dirty="0" err="1"/>
              <a:t>couleurs</a:t>
            </a:r>
            <a:endParaRPr lang="en-US" dirty="0"/>
          </a:p>
          <a:p>
            <a:pPr lvl="1"/>
            <a:r>
              <a:rPr lang="en-US" dirty="0"/>
              <a:t>Le </a:t>
            </a:r>
            <a:r>
              <a:rPr lang="en-US" dirty="0" err="1"/>
              <a:t>recuit</a:t>
            </a:r>
            <a:r>
              <a:rPr lang="en-US" dirty="0"/>
              <a:t> </a:t>
            </a:r>
            <a:r>
              <a:rPr lang="en-US" dirty="0" err="1"/>
              <a:t>simulé</a:t>
            </a:r>
            <a:endParaRPr lang="en-US" dirty="0"/>
          </a:p>
          <a:p>
            <a:r>
              <a:rPr lang="en-US" dirty="0"/>
              <a:t>2. Notre </a:t>
            </a:r>
            <a:r>
              <a:rPr lang="en-US" dirty="0" err="1"/>
              <a:t>projet</a:t>
            </a:r>
            <a:endParaRPr lang="en-US" dirty="0"/>
          </a:p>
          <a:p>
            <a:pPr lvl="1"/>
            <a:r>
              <a:rPr lang="en-US" dirty="0"/>
              <a:t>Les </a:t>
            </a:r>
            <a:r>
              <a:rPr lang="en-US" dirty="0" err="1"/>
              <a:t>algorithmes</a:t>
            </a:r>
            <a:r>
              <a:rPr lang="en-US" dirty="0"/>
              <a:t> : </a:t>
            </a:r>
            <a:r>
              <a:rPr lang="en-US" dirty="0" err="1"/>
              <a:t>recuit</a:t>
            </a:r>
            <a:r>
              <a:rPr lang="en-US" dirty="0"/>
              <a:t> </a:t>
            </a:r>
            <a:r>
              <a:rPr lang="en-US" dirty="0" err="1"/>
              <a:t>simulé</a:t>
            </a:r>
            <a:r>
              <a:rPr lang="en-US" dirty="0"/>
              <a:t> (ARS), Welsh &amp; Powell (WP)</a:t>
            </a:r>
          </a:p>
          <a:p>
            <a:pPr lvl="1"/>
            <a:r>
              <a:rPr lang="en-US" dirty="0"/>
              <a:t>Structure du </a:t>
            </a:r>
            <a:r>
              <a:rPr lang="en-US" dirty="0" err="1"/>
              <a:t>programme</a:t>
            </a:r>
            <a:r>
              <a:rPr lang="en-US" dirty="0"/>
              <a:t> et interface</a:t>
            </a:r>
          </a:p>
          <a:p>
            <a:r>
              <a:rPr lang="en-US" dirty="0" err="1"/>
              <a:t>Démonstration</a:t>
            </a:r>
            <a:endParaRPr lang="en-US" dirty="0"/>
          </a:p>
          <a:p>
            <a:r>
              <a:rPr lang="en-US" dirty="0"/>
              <a:t>Conclusion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0828897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Intérêts du projet</a:t>
            </a:r>
          </a:p>
          <a:p>
            <a:r>
              <a:rPr lang="fr-FR" dirty="0"/>
              <a:t>Nos objectifs</a:t>
            </a:r>
          </a:p>
          <a:p>
            <a:r>
              <a:rPr lang="fr-FR" dirty="0"/>
              <a:t>Outils utilisés :</a:t>
            </a:r>
          </a:p>
          <a:p>
            <a:pPr lvl="1"/>
            <a:r>
              <a:rPr lang="fr-FR" dirty="0"/>
              <a:t>Java</a:t>
            </a:r>
          </a:p>
          <a:p>
            <a:pPr lvl="1"/>
            <a:r>
              <a:rPr lang="fr-FR" dirty="0" err="1"/>
              <a:t>Netbeans</a:t>
            </a:r>
            <a:endParaRPr lang="fr-FR" dirty="0"/>
          </a:p>
          <a:p>
            <a:pPr lvl="1"/>
            <a:r>
              <a:rPr lang="fr-FR" dirty="0"/>
              <a:t>GitHub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3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291" y="3697568"/>
            <a:ext cx="1139719" cy="113971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637" y="2430035"/>
            <a:ext cx="1400963" cy="140096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691" y="4010385"/>
            <a:ext cx="1898500" cy="82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48463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MINIMISATION DE COULEURS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Règles :</a:t>
            </a:r>
          </a:p>
          <a:p>
            <a:pPr lvl="1"/>
            <a:r>
              <a:rPr lang="fr-FR" dirty="0"/>
              <a:t>Un graphe avec pour chaque sommet une couleur</a:t>
            </a:r>
          </a:p>
          <a:p>
            <a:pPr lvl="1"/>
            <a:r>
              <a:rPr lang="fr-FR" dirty="0"/>
              <a:t>Deux sommets reliés ont une couleur différente</a:t>
            </a:r>
          </a:p>
          <a:p>
            <a:r>
              <a:rPr lang="fr-FR" dirty="0"/>
              <a:t>Diminuer le nombre de couleurs avec un algorithme</a:t>
            </a:r>
          </a:p>
        </p:txBody>
      </p:sp>
      <p:sp>
        <p:nvSpPr>
          <p:cNvPr id="4" name="Ellipse 3"/>
          <p:cNvSpPr/>
          <p:nvPr/>
        </p:nvSpPr>
        <p:spPr>
          <a:xfrm>
            <a:off x="10252223" y="1817318"/>
            <a:ext cx="556231" cy="5542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8811281" y="1825625"/>
            <a:ext cx="556231" cy="554224"/>
          </a:xfrm>
          <a:prstGeom prst="ellipse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9526156" y="1044032"/>
            <a:ext cx="565989" cy="565576"/>
          </a:xfrm>
          <a:prstGeom prst="ellipse">
            <a:avLst/>
          </a:prstGeom>
          <a:solidFill>
            <a:schemeClr val="accent2">
              <a:lumMod val="75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>
            <a:stCxn id="6" idx="3"/>
            <a:endCxn id="5" idx="7"/>
          </p:cNvCxnSpPr>
          <p:nvPr/>
        </p:nvCxnSpPr>
        <p:spPr>
          <a:xfrm flipH="1">
            <a:off x="9286054" y="1526781"/>
            <a:ext cx="322989" cy="38000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/>
          <p:cNvCxnSpPr>
            <a:stCxn id="6" idx="5"/>
            <a:endCxn id="4" idx="1"/>
          </p:cNvCxnSpPr>
          <p:nvPr/>
        </p:nvCxnSpPr>
        <p:spPr>
          <a:xfrm>
            <a:off x="10009258" y="1526781"/>
            <a:ext cx="324423" cy="37170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11035214" y="3124285"/>
            <a:ext cx="484055" cy="50326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1042848" y="3133555"/>
            <a:ext cx="553917" cy="49399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11051419" y="2017279"/>
            <a:ext cx="185434" cy="14420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V="1">
            <a:off x="11207201" y="1609608"/>
            <a:ext cx="409073" cy="56114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space réservé du numéro de diapositive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4</a:t>
            </a:fld>
            <a:endParaRPr lang="fr-FR" dirty="0"/>
          </a:p>
        </p:txBody>
      </p:sp>
      <p:cxnSp>
        <p:nvCxnSpPr>
          <p:cNvPr id="23" name="Connecteur droit 22"/>
          <p:cNvCxnSpPr>
            <a:stCxn id="4" idx="2"/>
            <a:endCxn id="5" idx="6"/>
          </p:cNvCxnSpPr>
          <p:nvPr/>
        </p:nvCxnSpPr>
        <p:spPr>
          <a:xfrm flipH="1">
            <a:off x="9367512" y="2094430"/>
            <a:ext cx="884711" cy="8307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64" y="3546083"/>
            <a:ext cx="2476846" cy="281026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305" y="3637597"/>
            <a:ext cx="2505425" cy="2772162"/>
          </a:xfrm>
          <a:prstGeom prst="rect">
            <a:avLst/>
          </a:prstGeom>
        </p:spPr>
      </p:pic>
      <p:sp>
        <p:nvSpPr>
          <p:cNvPr id="28" name="Ellipse 27"/>
          <p:cNvSpPr/>
          <p:nvPr/>
        </p:nvSpPr>
        <p:spPr>
          <a:xfrm>
            <a:off x="10252223" y="3425669"/>
            <a:ext cx="556231" cy="55422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8811281" y="3425669"/>
            <a:ext cx="556231" cy="554224"/>
          </a:xfrm>
          <a:prstGeom prst="ellipse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9526156" y="2652383"/>
            <a:ext cx="565989" cy="565576"/>
          </a:xfrm>
          <a:prstGeom prst="ellipse">
            <a:avLst/>
          </a:prstGeom>
          <a:solidFill>
            <a:schemeClr val="accent2">
              <a:lumMod val="75%"/>
            </a:schemeClr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/>
          <p:cNvCxnSpPr>
            <a:stCxn id="30" idx="3"/>
            <a:endCxn id="29" idx="7"/>
          </p:cNvCxnSpPr>
          <p:nvPr/>
        </p:nvCxnSpPr>
        <p:spPr>
          <a:xfrm flipH="1">
            <a:off x="9286054" y="3135132"/>
            <a:ext cx="322989" cy="37170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30" idx="5"/>
            <a:endCxn id="28" idx="1"/>
          </p:cNvCxnSpPr>
          <p:nvPr/>
        </p:nvCxnSpPr>
        <p:spPr>
          <a:xfrm>
            <a:off x="10009258" y="3135132"/>
            <a:ext cx="324423" cy="37170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stCxn id="28" idx="2"/>
            <a:endCxn id="29" idx="6"/>
          </p:cNvCxnSpPr>
          <p:nvPr/>
        </p:nvCxnSpPr>
        <p:spPr>
          <a:xfrm flipH="1">
            <a:off x="9367512" y="3702781"/>
            <a:ext cx="884711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Flèche : droite 48"/>
          <p:cNvSpPr/>
          <p:nvPr/>
        </p:nvSpPr>
        <p:spPr>
          <a:xfrm>
            <a:off x="3579513" y="4599608"/>
            <a:ext cx="1964788" cy="848139"/>
          </a:xfrm>
          <a:prstGeom prst="rightArrow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ALGORITHME</a:t>
            </a:r>
          </a:p>
        </p:txBody>
      </p:sp>
      <p:cxnSp>
        <p:nvCxnSpPr>
          <p:cNvPr id="52" name="Connecteur droit 51"/>
          <p:cNvCxnSpPr/>
          <p:nvPr/>
        </p:nvCxnSpPr>
        <p:spPr>
          <a:xfrm flipV="1">
            <a:off x="9695992" y="3546083"/>
            <a:ext cx="250071" cy="3368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9682851" y="3627546"/>
            <a:ext cx="240892" cy="14005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44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28" grpId="0" animBg="1"/>
      <p:bldP spid="29" grpId="0" animBg="1"/>
      <p:bldP spid="30" grpId="0" animBg="1"/>
      <p:bldP spid="49" grpId="0" animBg="1"/>
    </p:bldLst>
  </p:timing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 RECUIT SIMULÉ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77371"/>
            <a:ext cx="10515600" cy="4351338"/>
          </a:xfrm>
        </p:spPr>
        <p:txBody>
          <a:bodyPr/>
          <a:lstStyle/>
          <a:p>
            <a:r>
              <a:rPr lang="fr-FR" dirty="0"/>
              <a:t>Basé sur un processus en métallurgie</a:t>
            </a:r>
          </a:p>
          <a:p>
            <a:pPr lvl="1"/>
            <a:r>
              <a:rPr lang="fr-FR" dirty="0"/>
              <a:t>Maîtriser le refroidissement du métal</a:t>
            </a:r>
          </a:p>
          <a:p>
            <a:pPr lvl="1"/>
            <a:r>
              <a:rPr lang="fr-FR" dirty="0"/>
              <a:t>Atteindre un niveau d’énergie le plus petit possible</a:t>
            </a:r>
          </a:p>
          <a:p>
            <a:pPr lvl="1"/>
            <a:r>
              <a:rPr lang="fr-FR" dirty="0"/>
              <a:t>L’énergie caractérise la solidité du matériau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413" y="3806125"/>
            <a:ext cx="2067213" cy="1924319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2866257" y="5794910"/>
            <a:ext cx="2145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Matériau très solide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96000" y="5794910"/>
            <a:ext cx="206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Matériau peu solide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06126"/>
            <a:ext cx="2067213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1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 RECUIT SIMULÉ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Diminuer la température progressivement</a:t>
            </a:r>
          </a:p>
          <a:p>
            <a:r>
              <a:rPr lang="fr-FR" dirty="0"/>
              <a:t>Plus de chances d’augmenter l’énergie avec une haute température</a:t>
            </a:r>
          </a:p>
          <a:p>
            <a:r>
              <a:rPr lang="fr-FR" dirty="0"/>
              <a:t>Ne pas bloquer sur un minimum local de l’énergie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 rot="16200000">
            <a:off x="1941425" y="4733136"/>
            <a:ext cx="100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Energie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257" y="3390255"/>
            <a:ext cx="6896829" cy="33312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Ellipse 9"/>
          <p:cNvSpPr/>
          <p:nvPr/>
        </p:nvSpPr>
        <p:spPr>
          <a:xfrm>
            <a:off x="8020230" y="6522693"/>
            <a:ext cx="344557" cy="324678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3114261" y="4863548"/>
            <a:ext cx="265043" cy="2199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3716308" y="4863548"/>
            <a:ext cx="193083" cy="2199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5000309" y="4917802"/>
            <a:ext cx="265043" cy="2199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305490" y="5272644"/>
            <a:ext cx="18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Minimums locaux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7749627" y="6198774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6">
                    <a:lumMod val="75%"/>
                  </a:schemeClr>
                </a:solidFill>
              </a:rPr>
              <a:t>Minimum global</a:t>
            </a:r>
          </a:p>
        </p:txBody>
      </p:sp>
    </p:spTree>
    <p:extLst>
      <p:ext uri="{BB962C8B-B14F-4D97-AF65-F5344CB8AC3E}">
        <p14:creationId xmlns:p14="http://schemas.microsoft.com/office/powerpoint/2010/main" val="323791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0" grpId="0" animBg="1"/>
      <p:bldP spid="11" grpId="0" animBg="1"/>
      <p:bldP spid="12" grpId="0" animBg="1"/>
      <p:bldP spid="13" grpId="0" animBg="1"/>
      <p:bldP spid="14" grpId="0"/>
      <p:bldP spid="15" grpId="0"/>
    </p:bldLst>
  </p:timing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L’ALGORITHME</a:t>
            </a:r>
            <a:r>
              <a:rPr lang="en-US" dirty="0"/>
              <a:t> DE RECUIT SIMULÉ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Départ de l’algorithme</a:t>
            </a:r>
          </a:p>
          <a:p>
            <a:pPr lvl="1"/>
            <a:r>
              <a:rPr lang="fr-FR" dirty="0"/>
              <a:t>Tous les sommets on une couleur différente</a:t>
            </a:r>
          </a:p>
          <a:p>
            <a:pPr lvl="1"/>
            <a:r>
              <a:rPr lang="fr-FR" dirty="0"/>
              <a:t>Energie et température au maximum</a:t>
            </a:r>
          </a:p>
          <a:p>
            <a:r>
              <a:rPr lang="fr-FR" dirty="0"/>
              <a:t>Tant que la température &gt; 0 :</a:t>
            </a:r>
          </a:p>
          <a:p>
            <a:pPr lvl="1"/>
            <a:r>
              <a:rPr lang="fr-FR" dirty="0"/>
              <a:t>Effectuer une modification élémentaire</a:t>
            </a:r>
          </a:p>
          <a:p>
            <a:pPr lvl="1"/>
            <a:r>
              <a:rPr lang="fr-FR" dirty="0"/>
              <a:t>Garder ou non le changement</a:t>
            </a:r>
          </a:p>
          <a:p>
            <a:pPr lvl="1"/>
            <a:r>
              <a:rPr lang="fr-FR" dirty="0"/>
              <a:t>Diminuer la température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153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L’ALGORITHME</a:t>
            </a:r>
            <a:r>
              <a:rPr lang="en-US" dirty="0"/>
              <a:t> DE RECUIT SIMULÉ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Modification élémentaire</a:t>
            </a:r>
          </a:p>
          <a:p>
            <a:pPr lvl="1"/>
            <a:r>
              <a:rPr lang="fr-FR" dirty="0"/>
              <a:t>Choisir un sommet et une couleur</a:t>
            </a:r>
          </a:p>
          <a:p>
            <a:pPr lvl="1"/>
            <a:r>
              <a:rPr lang="fr-FR" dirty="0"/>
              <a:t>Colorier le sommet</a:t>
            </a:r>
          </a:p>
          <a:p>
            <a:pPr lvl="1"/>
            <a:r>
              <a:rPr lang="fr-FR" dirty="0"/>
              <a:t>Adapter les voisins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5380384" y="3611942"/>
            <a:ext cx="636104" cy="5963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3639379" y="4208290"/>
            <a:ext cx="636104" cy="596348"/>
          </a:xfrm>
          <a:prstGeom prst="ellipse">
            <a:avLst/>
          </a:prstGeom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3646007" y="5520980"/>
            <a:ext cx="636104" cy="59634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6188766" y="4691132"/>
            <a:ext cx="636104" cy="59634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6506818" y="5580615"/>
            <a:ext cx="636104" cy="5963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>
            <a:stCxn id="6" idx="6"/>
            <a:endCxn id="8" idx="2"/>
          </p:cNvCxnSpPr>
          <p:nvPr/>
        </p:nvCxnSpPr>
        <p:spPr>
          <a:xfrm>
            <a:off x="4275483" y="4506464"/>
            <a:ext cx="1913283" cy="482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8" idx="5"/>
            <a:endCxn id="9" idx="0"/>
          </p:cNvCxnSpPr>
          <p:nvPr/>
        </p:nvCxnSpPr>
        <p:spPr>
          <a:xfrm>
            <a:off x="6731715" y="5200147"/>
            <a:ext cx="93155" cy="3804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5" idx="2"/>
            <a:endCxn id="6" idx="7"/>
          </p:cNvCxnSpPr>
          <p:nvPr/>
        </p:nvCxnSpPr>
        <p:spPr>
          <a:xfrm flipH="1">
            <a:off x="4182328" y="3910116"/>
            <a:ext cx="1198056" cy="3855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6" idx="4"/>
            <a:endCxn id="7" idx="0"/>
          </p:cNvCxnSpPr>
          <p:nvPr/>
        </p:nvCxnSpPr>
        <p:spPr>
          <a:xfrm>
            <a:off x="3957431" y="4804638"/>
            <a:ext cx="6628" cy="7163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8" idx="3"/>
            <a:endCxn id="7" idx="7"/>
          </p:cNvCxnSpPr>
          <p:nvPr/>
        </p:nvCxnSpPr>
        <p:spPr>
          <a:xfrm flipH="1">
            <a:off x="4188956" y="5200147"/>
            <a:ext cx="2092965" cy="4081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7" idx="6"/>
            <a:endCxn id="9" idx="2"/>
          </p:cNvCxnSpPr>
          <p:nvPr/>
        </p:nvCxnSpPr>
        <p:spPr>
          <a:xfrm>
            <a:off x="4282111" y="5819154"/>
            <a:ext cx="2224707" cy="596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endCxn id="8" idx="0"/>
          </p:cNvCxnSpPr>
          <p:nvPr/>
        </p:nvCxnSpPr>
        <p:spPr>
          <a:xfrm>
            <a:off x="6506818" y="4102869"/>
            <a:ext cx="0" cy="5882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6679096" y="4144455"/>
            <a:ext cx="849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Rouge</a:t>
            </a:r>
          </a:p>
        </p:txBody>
      </p:sp>
      <p:cxnSp>
        <p:nvCxnSpPr>
          <p:cNvPr id="13" name="Connecteur droit avec flèche 12"/>
          <p:cNvCxnSpPr/>
          <p:nvPr/>
        </p:nvCxnSpPr>
        <p:spPr>
          <a:xfrm flipH="1" flipV="1">
            <a:off x="4585253" y="4407073"/>
            <a:ext cx="1431235" cy="39756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H="1">
            <a:off x="4360796" y="5102812"/>
            <a:ext cx="1652890" cy="3014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6879536" y="5185203"/>
            <a:ext cx="117612" cy="36635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42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="http://schemas.openxmlformats.org/drawingml/2006/main" xmlns:r="http://schemas.openxmlformats.org/officeDocument/2006/relationships" xmlns:p="http://schemas.openxmlformats.org/presentationml/2006/main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7" grpId="0"/>
    </p:bldLst>
  </p:timing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L’ALGORITHME</a:t>
            </a:r>
            <a:r>
              <a:rPr lang="en-US" dirty="0"/>
              <a:t> DE RECUIT SIMULÉ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Trois paramètres utilisés pour l’ARS :</a:t>
            </a:r>
          </a:p>
          <a:p>
            <a:pPr lvl="1"/>
            <a:r>
              <a:rPr lang="fr-FR" dirty="0"/>
              <a:t>Température maximale</a:t>
            </a:r>
          </a:p>
          <a:p>
            <a:pPr lvl="1"/>
            <a:r>
              <a:rPr lang="fr-FR" dirty="0"/>
              <a:t>Nombre de fois maximum que l’on adapte les voisins</a:t>
            </a:r>
          </a:p>
          <a:p>
            <a:pPr lvl="1"/>
            <a:r>
              <a:rPr lang="fr-FR" dirty="0"/>
              <a:t>Nombre d’itérations maximum avant de reprendre le graphe avec la plus petite énergie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9BA4-B10B-4221-834F-1BD1265045F1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432" y="3537141"/>
            <a:ext cx="5427548" cy="317233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431" y="3537141"/>
            <a:ext cx="5427549" cy="317935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430" y="3537141"/>
            <a:ext cx="5427550" cy="317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1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purl.oclc.org/ooxml/drawingml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1550</TotalTime>
  <Words>439</Words>
  <Application>Microsoft Office PowerPoint</Application>
  <PresentationFormat>Grand écran</PresentationFormat>
  <Paragraphs>119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PRESENTATION DE PROJET Recuit simulé</vt:lpstr>
      <vt:lpstr>SOMMAIRE</vt:lpstr>
      <vt:lpstr>INTRODUCTION</vt:lpstr>
      <vt:lpstr>MINIMISATION DE COULEURS</vt:lpstr>
      <vt:lpstr>LE RECUIT SIMULÉ</vt:lpstr>
      <vt:lpstr>LE RECUIT SIMULÉ</vt:lpstr>
      <vt:lpstr>L’ALGORITHME DE RECUIT SIMULÉ</vt:lpstr>
      <vt:lpstr>L’ALGORITHME DE RECUIT SIMULÉ</vt:lpstr>
      <vt:lpstr>L’ALGORITHME DE RECUIT SIMULÉ</vt:lpstr>
      <vt:lpstr>WELSH &amp; POWELL</vt:lpstr>
      <vt:lpstr>COMPARAISON DES DEUX ALGORITHMES</vt:lpstr>
      <vt:lpstr>STRUCTURE DU PROGRAMME ET INTERFACE</vt:lpstr>
      <vt:lpstr>STRUCTURE DU PROGRAMME ET INTERFACE</vt:lpstr>
      <vt:lpstr>DEMONSTRATION</vt:lpstr>
      <vt:lpstr>CONCLUSION</vt:lpstr>
      <vt:lpstr>Bibliographie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DE PROJET Recuit simulé</dc:title>
  <dc:creator>Thomas Raynaud</dc:creator>
  <cp:lastModifiedBy>Thomas Raynaud</cp:lastModifiedBy>
  <cp:revision>112</cp:revision>
  <dcterms:created xsi:type="dcterms:W3CDTF">2016-10-18T09:17:09Z</dcterms:created>
  <dcterms:modified xsi:type="dcterms:W3CDTF">2016-12-11T17:32:03Z</dcterms:modified>
</cp:coreProperties>
</file>