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6" r:id="rId6"/>
    <p:sldId id="276" r:id="rId7"/>
    <p:sldId id="268" r:id="rId8"/>
    <p:sldId id="269" r:id="rId9"/>
    <p:sldId id="272" r:id="rId10"/>
    <p:sldId id="277" r:id="rId11"/>
    <p:sldId id="279" r:id="rId12"/>
    <p:sldId id="273" r:id="rId13"/>
    <p:sldId id="261" r:id="rId14"/>
    <p:sldId id="278" r:id="rId15"/>
    <p:sldId id="263" r:id="rId16"/>
    <p:sldId id="275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A7AC-E918-401E-A86D-EF9AFC74FAE8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5C10C-2FA7-48BE-A692-32D13820FF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EB2-A84F-4FB6-A41A-D1011A56829B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4C4-7DB8-4B14-8BF2-6E42D3210997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72BD-612E-4BDC-8B5D-63C373EFC80F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B5B-ECE8-4A17-B0DD-9076F54E5BC7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DE-8EAC-4233-BDD8-0A71E9306E4D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361-BC71-40AD-851C-5917910CEE72}" type="datetime1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5D9-4B6C-4F24-BA14-02A8E17C1586}" type="datetime1">
              <a:rPr lang="fr-FR" smtClean="0"/>
              <a:t>13/12/2016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4D-FE3A-43E7-AE9A-985C59E6B99E}" type="datetime1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D9-98B8-48E3-97F1-67802972E83C}" type="datetime1">
              <a:rPr lang="fr-FR" smtClean="0"/>
              <a:t>13/12/2016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90B-EB41-47E8-939B-A86C55A99B29}" type="datetime1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539-1B34-4709-A613-129214E18BB6}" type="datetime1">
              <a:rPr lang="fr-FR" smtClean="0"/>
              <a:t>13/12/2016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9%"/>
            <a:lum/>
          </a:blip>
          <a:srcRect/>
          <a:stretch>
            <a:fillRect l="-2%" r="-2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82AD0F-B180-4841-8D16-49122DBA59AC}" type="datetime1">
              <a:rPr lang="fr-FR" smtClean="0"/>
              <a:t>13/12/2016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7.PNG"/><Relationship Id="rId2" Type="http://purl.oclc.org/ooxml/officeDocument/relationships/image" Target="../media/image16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Simulated_annealing" TargetMode="External"/><Relationship Id="rId2" Type="http://purl.oclc.org/ooxml/officeDocument/relationships/hyperlink" Target="http://slideplayer.fr/slide/1427850/" TargetMode="External"/><Relationship Id="rId1" Type="http://purl.oclc.org/ooxml/officeDocument/relationships/slideLayout" Target="../slideLayouts/slideLayout2.xml"/><Relationship Id="rId5" Type="http://purl.oclc.org/ooxml/officeDocument/relationships/hyperlink" Target="http://bl.ocks.org/" TargetMode="External"/><Relationship Id="rId4" Type="http://purl.oclc.org/ooxml/officeDocument/relationships/hyperlink" Target="http://graphstream-project.org/doc/Algorithms/Welsh-Powell/" TargetMode="Externa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4" Type="http://purl.oclc.org/ooxml/officeDocument/relationships/image" Target="../media/image12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655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Loïc </a:t>
            </a:r>
            <a:r>
              <a:rPr lang="fr-FR" dirty="0" err="1"/>
              <a:t>Cherel</a:t>
            </a:r>
            <a:endParaRPr lang="fr-FR" dirty="0"/>
          </a:p>
          <a:p>
            <a:r>
              <a:rPr lang="fr-FR" dirty="0"/>
              <a:t>Thomas Raynaud</a:t>
            </a:r>
          </a:p>
          <a:p>
            <a:r>
              <a:rPr lang="fr-FR" dirty="0" err="1"/>
              <a:t>Wilians</a:t>
            </a:r>
            <a:r>
              <a:rPr lang="fr-FR" dirty="0"/>
              <a:t> </a:t>
            </a:r>
            <a:r>
              <a:rPr lang="fr-FR" dirty="0" err="1"/>
              <a:t>Rodulfo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Fonctionnement de l’algorithme: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Calcul du rang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Mise en ordre des sommets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Affectation des couleurs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Sommet avec le rang le plus élevé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Autres sommets valides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612672" y="3088645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871667" y="3684993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878295" y="4997683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421054" y="4167835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39106" y="5057318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6" idx="6"/>
            <a:endCxn id="8" idx="2"/>
          </p:cNvCxnSpPr>
          <p:nvPr/>
        </p:nvCxnSpPr>
        <p:spPr>
          <a:xfrm>
            <a:off x="7361546" y="3915302"/>
            <a:ext cx="2059508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8" idx="5"/>
            <a:endCxn id="9" idx="0"/>
          </p:cNvCxnSpPr>
          <p:nvPr/>
        </p:nvCxnSpPr>
        <p:spPr>
          <a:xfrm>
            <a:off x="9839192" y="4560997"/>
            <a:ext cx="144854" cy="496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2"/>
            <a:endCxn id="6" idx="7"/>
          </p:cNvCxnSpPr>
          <p:nvPr/>
        </p:nvCxnSpPr>
        <p:spPr>
          <a:xfrm flipH="1">
            <a:off x="7289805" y="3318954"/>
            <a:ext cx="1322867" cy="433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4"/>
            <a:endCxn id="7" idx="0"/>
          </p:cNvCxnSpPr>
          <p:nvPr/>
        </p:nvCxnSpPr>
        <p:spPr>
          <a:xfrm>
            <a:off x="7116607" y="4145611"/>
            <a:ext cx="6628" cy="852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7" idx="7"/>
          </p:cNvCxnSpPr>
          <p:nvPr/>
        </p:nvCxnSpPr>
        <p:spPr>
          <a:xfrm flipH="1">
            <a:off x="7296433" y="4560997"/>
            <a:ext cx="2196362" cy="504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7368174" y="5227992"/>
            <a:ext cx="2370932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728523" y="2677298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10214" y="3266096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581221" y="374998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854957" y="561680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987518" y="553394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016842" y="3762867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584256" y="4238907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16842" y="5056893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939046" y="5128911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798570" y="3126148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2" name="Ellipse 31"/>
          <p:cNvSpPr/>
          <p:nvPr/>
        </p:nvSpPr>
        <p:spPr>
          <a:xfrm>
            <a:off x="6873739" y="3684961"/>
            <a:ext cx="489879" cy="4606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9738749" y="5057070"/>
            <a:ext cx="489879" cy="4606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9421054" y="4162796"/>
            <a:ext cx="489879" cy="460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8610600" y="3088645"/>
            <a:ext cx="489879" cy="460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6871667" y="4997949"/>
            <a:ext cx="489879" cy="4606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Cas où </a:t>
            </a:r>
            <a:r>
              <a:rPr lang="fr-FR" dirty="0" err="1"/>
              <a:t>Welsh</a:t>
            </a:r>
            <a:r>
              <a:rPr lang="fr-FR" dirty="0"/>
              <a:t> &amp; Powell n’est pas efficace: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Les graphes en couronnes</a:t>
            </a:r>
          </a:p>
        </p:txBody>
      </p:sp>
      <p:pic>
        <p:nvPicPr>
          <p:cNvPr id="1026" name="Picture 2" descr="Image illustrative de l'article Graphe couron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.002%"/>
          <a:stretch/>
        </p:blipFill>
        <p:spPr bwMode="auto">
          <a:xfrm>
            <a:off x="1252857" y="3547336"/>
            <a:ext cx="231728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4" y="3547336"/>
            <a:ext cx="2316481" cy="21336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709530" y="3291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95207" y="42448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37969" y="54148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34031" y="34008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08079" y="42448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979750" y="54784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084612" y="3335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364772" y="540867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317064" y="3400808"/>
            <a:ext cx="4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472362" y="42448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873656" y="43573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949440" y="53629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75803159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COMPARAISON DES DEUX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court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proche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variable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éloigné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pPr lvl="1"/>
            <a:r>
              <a:rPr lang="fr-FR" dirty="0"/>
              <a:t>Beaucoup de paramètres à régler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39127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6" y="1348650"/>
            <a:ext cx="10433366" cy="5349738"/>
          </a:xfrm>
        </p:spPr>
      </p:pic>
      <p:sp>
        <p:nvSpPr>
          <p:cNvPr id="7" name="ZoneTexte 6"/>
          <p:cNvSpPr txBox="1"/>
          <p:nvPr/>
        </p:nvSpPr>
        <p:spPr>
          <a:xfrm>
            <a:off x="1298712" y="2054594"/>
            <a:ext cx="344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74" y="1543093"/>
            <a:ext cx="5872566" cy="33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4908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</a:t>
            </a:r>
            <a:r>
              <a:rPr lang="fr-FR"/>
              <a:t>de calcul de l’ARS</a:t>
            </a:r>
            <a:endParaRPr lang="fr-FR" dirty="0"/>
          </a:p>
          <a:p>
            <a:pPr lvl="1"/>
            <a:r>
              <a:rPr lang="fr-FR" dirty="0"/>
              <a:t>Utiliser l’ARS dans d’autres domaines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Informations sur l’ARS :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http://slideplayer.fr/slide/1427850/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https://en.wikipedia.org/wiki/Simulated_annealing</a:t>
            </a:r>
            <a:endParaRPr lang="fr-FR" dirty="0"/>
          </a:p>
          <a:p>
            <a:r>
              <a:rPr lang="fr-FR" dirty="0"/>
              <a:t>Informations sur L’algorithme de WP :</a:t>
            </a:r>
          </a:p>
          <a:p>
            <a:pPr lvl="1"/>
            <a:r>
              <a:rPr lang="fr-FR" dirty="0">
                <a:hlinkClick r:id="rId4"/>
              </a:rPr>
              <a:t>http://graphstream-project.org/doc/Algorithms/Welsh-Powell/</a:t>
            </a:r>
            <a:r>
              <a:rPr lang="fr-FR" dirty="0"/>
              <a:t> </a:t>
            </a:r>
          </a:p>
          <a:p>
            <a:r>
              <a:rPr lang="fr-FR" dirty="0"/>
              <a:t>Affichage de graphes :</a:t>
            </a:r>
          </a:p>
          <a:p>
            <a:pPr lvl="1"/>
            <a:r>
              <a:rPr lang="fr-FR" dirty="0">
                <a:hlinkClick r:id="rId5"/>
              </a:rPr>
              <a:t>http://bl.ocks.org/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92159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4400" dirty="0"/>
              <a:t>Merci pour votre attention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93457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1. </a:t>
            </a: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sujet</a:t>
            </a:r>
            <a:endParaRPr lang="en-US" dirty="0"/>
          </a:p>
          <a:p>
            <a:pPr lvl="1"/>
            <a:r>
              <a:rPr lang="en-US" dirty="0" err="1"/>
              <a:t>Minimisation</a:t>
            </a:r>
            <a:r>
              <a:rPr lang="en-US" dirty="0"/>
              <a:t> de </a:t>
            </a:r>
            <a:r>
              <a:rPr lang="en-US" dirty="0" err="1"/>
              <a:t>couleurs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r>
              <a:rPr lang="en-US" dirty="0"/>
              <a:t>2. Notre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algorithmes</a:t>
            </a:r>
            <a:r>
              <a:rPr lang="en-US" dirty="0"/>
              <a:t> :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r>
              <a:rPr lang="en-US" dirty="0"/>
              <a:t> (ARS), Welsh &amp; Powell (WP)</a:t>
            </a:r>
          </a:p>
          <a:p>
            <a:pPr lvl="1"/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91" y="3697568"/>
            <a:ext cx="1139719" cy="11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37" y="2430035"/>
            <a:ext cx="1400963" cy="1400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91" y="4010385"/>
            <a:ext cx="1898500" cy="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 :</a:t>
            </a:r>
          </a:p>
          <a:p>
            <a:pPr lvl="1"/>
            <a:r>
              <a:rPr lang="fr-FR" dirty="0"/>
              <a:t>Un graphe avec pour chaque sommet une couleur</a:t>
            </a:r>
          </a:p>
          <a:p>
            <a:pPr lvl="1"/>
            <a:r>
              <a:rPr lang="fr-FR" dirty="0"/>
              <a:t>Deux sommets reliés ont une couleur différente</a:t>
            </a:r>
          </a:p>
          <a:p>
            <a:r>
              <a:rPr lang="fr-FR" dirty="0"/>
              <a:t>Diminuer le nombre de couleurs avec un algorithme</a:t>
            </a:r>
          </a:p>
        </p:txBody>
      </p:sp>
      <p:sp>
        <p:nvSpPr>
          <p:cNvPr id="4" name="Ellipse 3"/>
          <p:cNvSpPr/>
          <p:nvPr/>
        </p:nvSpPr>
        <p:spPr>
          <a:xfrm>
            <a:off x="10252223" y="1817318"/>
            <a:ext cx="556231" cy="5542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811281" y="1825625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9526156" y="1044032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5" idx="7"/>
          </p:cNvCxnSpPr>
          <p:nvPr/>
        </p:nvCxnSpPr>
        <p:spPr>
          <a:xfrm flipH="1">
            <a:off x="9286054" y="1526781"/>
            <a:ext cx="322989" cy="38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5"/>
            <a:endCxn id="4" idx="1"/>
          </p:cNvCxnSpPr>
          <p:nvPr/>
        </p:nvCxnSpPr>
        <p:spPr>
          <a:xfrm>
            <a:off x="10009258" y="1526781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1035214" y="3124285"/>
            <a:ext cx="484055" cy="503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1042848" y="3133555"/>
            <a:ext cx="553917" cy="493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1051419" y="2017279"/>
            <a:ext cx="185434" cy="1442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11207201" y="1609608"/>
            <a:ext cx="409073" cy="5611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4</a:t>
            </a:fld>
            <a:endParaRPr lang="fr-FR" dirty="0"/>
          </a:p>
        </p:txBody>
      </p:sp>
      <p:cxnSp>
        <p:nvCxnSpPr>
          <p:cNvPr id="23" name="Connecteur droit 22"/>
          <p:cNvCxnSpPr>
            <a:stCxn id="4" idx="2"/>
            <a:endCxn id="5" idx="6"/>
          </p:cNvCxnSpPr>
          <p:nvPr/>
        </p:nvCxnSpPr>
        <p:spPr>
          <a:xfrm flipH="1">
            <a:off x="9367512" y="2094430"/>
            <a:ext cx="884711" cy="830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" y="3546083"/>
            <a:ext cx="2476846" cy="28102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05" y="3637597"/>
            <a:ext cx="2505425" cy="2772162"/>
          </a:xfrm>
          <a:prstGeom prst="rect">
            <a:avLst/>
          </a:prstGeom>
        </p:spPr>
      </p:pic>
      <p:sp>
        <p:nvSpPr>
          <p:cNvPr id="28" name="Ellipse 27"/>
          <p:cNvSpPr/>
          <p:nvPr/>
        </p:nvSpPr>
        <p:spPr>
          <a:xfrm>
            <a:off x="10252223" y="3425669"/>
            <a:ext cx="556231" cy="5542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8811281" y="3425669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526156" y="2652383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30" idx="3"/>
            <a:endCxn id="29" idx="7"/>
          </p:cNvCxnSpPr>
          <p:nvPr/>
        </p:nvCxnSpPr>
        <p:spPr>
          <a:xfrm flipH="1">
            <a:off x="9286054" y="3135132"/>
            <a:ext cx="322989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0" idx="5"/>
            <a:endCxn id="28" idx="1"/>
          </p:cNvCxnSpPr>
          <p:nvPr/>
        </p:nvCxnSpPr>
        <p:spPr>
          <a:xfrm>
            <a:off x="10009258" y="3135132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2"/>
            <a:endCxn id="29" idx="6"/>
          </p:cNvCxnSpPr>
          <p:nvPr/>
        </p:nvCxnSpPr>
        <p:spPr>
          <a:xfrm flipH="1">
            <a:off x="9367512" y="3702781"/>
            <a:ext cx="88471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Flèche : droite 48"/>
          <p:cNvSpPr/>
          <p:nvPr/>
        </p:nvSpPr>
        <p:spPr>
          <a:xfrm>
            <a:off x="3579513" y="4599608"/>
            <a:ext cx="1964788" cy="848139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ALGORITHME</a:t>
            </a:r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9695992" y="3546083"/>
            <a:ext cx="250071" cy="3368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9682851" y="3627546"/>
            <a:ext cx="240892" cy="1400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8" grpId="0" animBg="1"/>
      <p:bldP spid="29" grpId="0" animBg="1"/>
      <p:bldP spid="30" grpId="0" animBg="1"/>
      <p:bldP spid="49" grpId="0" animBg="1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77371"/>
            <a:ext cx="10515600" cy="4351338"/>
          </a:xfrm>
        </p:spPr>
        <p:txBody>
          <a:bodyPr/>
          <a:lstStyle/>
          <a:p>
            <a:r>
              <a:rPr lang="fr-FR" dirty="0"/>
              <a:t>Basé sur un processus en métallurgie</a:t>
            </a:r>
          </a:p>
          <a:p>
            <a:pPr lvl="1"/>
            <a:r>
              <a:rPr lang="fr-FR" dirty="0"/>
              <a:t>Maîtriser le refroidissement du métal</a:t>
            </a:r>
          </a:p>
          <a:p>
            <a:pPr lvl="1"/>
            <a:r>
              <a:rPr lang="fr-FR" dirty="0"/>
              <a:t>Atteindre un niveau d’énergie le plus petit possible</a:t>
            </a:r>
          </a:p>
          <a:p>
            <a:pPr lvl="1"/>
            <a:r>
              <a:rPr lang="fr-FR" dirty="0"/>
              <a:t>L’énergie caractérise la solidité du matériau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13" y="3806125"/>
            <a:ext cx="2067213" cy="192431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66257" y="5794910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très solide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96000" y="5794910"/>
            <a:ext cx="20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peu solide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126"/>
            <a:ext cx="20672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Diminuer la température progressivement</a:t>
            </a:r>
          </a:p>
          <a:p>
            <a:r>
              <a:rPr lang="fr-FR" dirty="0"/>
              <a:t>Plus de chances d’augmenter l’énergie avec une haute température</a:t>
            </a:r>
          </a:p>
          <a:p>
            <a:r>
              <a:rPr lang="fr-FR" dirty="0"/>
              <a:t>Ne pas bloquer sur un minimum local de l’énergie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941425" y="4733136"/>
            <a:ext cx="1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7" y="3390255"/>
            <a:ext cx="6896829" cy="3331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8020230" y="6522693"/>
            <a:ext cx="344557" cy="32467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14261" y="4863548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16308" y="4863548"/>
            <a:ext cx="19308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000309" y="4917802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305490" y="5272644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Minimums locaux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749627" y="619877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%"/>
                  </a:schemeClr>
                </a:solidFill>
              </a:rPr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3237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Départ de l’algorithme</a:t>
            </a:r>
          </a:p>
          <a:p>
            <a:pPr lvl="1"/>
            <a:r>
              <a:rPr lang="fr-FR" dirty="0"/>
              <a:t>Tous les sommets ont une couleur différente</a:t>
            </a:r>
          </a:p>
          <a:p>
            <a:pPr lvl="1"/>
            <a:r>
              <a:rPr lang="fr-FR" dirty="0"/>
              <a:t>Energie et température au maximum</a:t>
            </a:r>
          </a:p>
          <a:p>
            <a:r>
              <a:rPr lang="fr-FR" dirty="0"/>
              <a:t>Tant que la température &gt; 0 :</a:t>
            </a:r>
          </a:p>
          <a:p>
            <a:pPr lvl="1"/>
            <a:r>
              <a:rPr lang="fr-FR" dirty="0"/>
              <a:t>Effectuer une modification élémentaire</a:t>
            </a:r>
          </a:p>
          <a:p>
            <a:pPr lvl="1"/>
            <a:r>
              <a:rPr lang="fr-FR" dirty="0"/>
              <a:t>Garder ou non le changement</a:t>
            </a:r>
          </a:p>
          <a:p>
            <a:pPr lvl="1"/>
            <a:r>
              <a:rPr lang="fr-FR" dirty="0"/>
              <a:t>Diminuer la température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</a:t>
            </a:r>
          </a:p>
          <a:p>
            <a:pPr lvl="1"/>
            <a:r>
              <a:rPr lang="fr-FR" dirty="0"/>
              <a:t>Choisir un sommet et une couleur</a:t>
            </a:r>
          </a:p>
          <a:p>
            <a:pPr lvl="1"/>
            <a:r>
              <a:rPr lang="fr-FR" dirty="0"/>
              <a:t>Colorier le sommet</a:t>
            </a:r>
          </a:p>
          <a:p>
            <a:pPr lvl="1"/>
            <a:r>
              <a:rPr lang="fr-FR" dirty="0"/>
              <a:t>Adapter les voisins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380384" y="3611942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39379" y="4208290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46007" y="5520980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188766" y="4691132"/>
            <a:ext cx="636104" cy="5963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506818" y="5580615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4275483" y="4506464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5"/>
            <a:endCxn id="9" idx="0"/>
          </p:cNvCxnSpPr>
          <p:nvPr/>
        </p:nvCxnSpPr>
        <p:spPr>
          <a:xfrm>
            <a:off x="6731715" y="5200147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4182328" y="3910116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957431" y="4804638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4188956" y="5200147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4282111" y="5819154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0"/>
          </p:cNvCxnSpPr>
          <p:nvPr/>
        </p:nvCxnSpPr>
        <p:spPr>
          <a:xfrm>
            <a:off x="6506818" y="4102869"/>
            <a:ext cx="0" cy="588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679096" y="4144455"/>
            <a:ext cx="84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4585253" y="4407073"/>
            <a:ext cx="1431235" cy="397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360796" y="5102812"/>
            <a:ext cx="1652890" cy="3014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879536" y="5185203"/>
            <a:ext cx="117612" cy="366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="http://schemas.openxmlformats.org/presentationml/2006/main" xmlns:r="http://schemas.openxmlformats.org/officeDocument/2006/relationships" xmlns:a="http://schemas.openxmlformats.org/drawingml/2006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paramètres utilisés pour l’ARS :</a:t>
            </a:r>
          </a:p>
          <a:p>
            <a:pPr lvl="1"/>
            <a:r>
              <a:rPr lang="fr-FR" dirty="0"/>
              <a:t>Température maximale (T)</a:t>
            </a:r>
          </a:p>
          <a:p>
            <a:pPr lvl="1"/>
            <a:r>
              <a:rPr lang="fr-FR" dirty="0"/>
              <a:t>Nombre de fois maximum que l’on adapte les voisins (C)</a:t>
            </a:r>
          </a:p>
          <a:p>
            <a:pPr lvl="1"/>
            <a:r>
              <a:rPr lang="fr-FR" dirty="0"/>
              <a:t>Nombre d’itérations maximum avant de reprendre le graphe avec la plus </a:t>
            </a:r>
            <a:r>
              <a:rPr lang="fr-FR"/>
              <a:t>petite énergie (I)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2" y="3537141"/>
            <a:ext cx="5427548" cy="3172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3537141"/>
            <a:ext cx="5427549" cy="31793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3537141"/>
            <a:ext cx="5427550" cy="31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1696</TotalTime>
  <Words>479</Words>
  <Application>Microsoft Office PowerPoint</Application>
  <PresentationFormat>Grand écran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MINIMISATION DE COULEURS</vt:lpstr>
      <vt:lpstr>LE RECUIT SIMULÉ</vt:lpstr>
      <vt:lpstr>LE RECUIT SIMULÉ</vt:lpstr>
      <vt:lpstr>L’ALGORITHME DE RECUIT SIMULÉ</vt:lpstr>
      <vt:lpstr>L’ALGORITHME DE RECUIT SIMULÉ</vt:lpstr>
      <vt:lpstr>L’ALGORITHME DE RECUIT SIMULÉ</vt:lpstr>
      <vt:lpstr>WELSH &amp; POWELL</vt:lpstr>
      <vt:lpstr>WELSH &amp; POWELL</vt:lpstr>
      <vt:lpstr>COMPARAISON DES DEUX ALGORITHMES</vt:lpstr>
      <vt:lpstr>STRUCTURE DU PROGRAMME ET INTERFACE</vt:lpstr>
      <vt:lpstr>STRUCTURE DU PROGRAMME ET INTERFACE</vt:lpstr>
      <vt:lpstr>CONCLUSION</vt:lpstr>
      <vt:lpstr>Bibliographie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123</cp:revision>
  <dcterms:created xsi:type="dcterms:W3CDTF">2016-10-18T09:17:09Z</dcterms:created>
  <dcterms:modified xsi:type="dcterms:W3CDTF">2016-12-13T08:38:56Z</dcterms:modified>
</cp:coreProperties>
</file>