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5" r:id="rId1"/>
    <p:sldMasterId id="2147483867" r:id="rId2"/>
  </p:sldMasterIdLst>
  <p:notesMasterIdLst>
    <p:notesMasterId r:id="rId97"/>
  </p:notesMasterIdLst>
  <p:sldIdLst>
    <p:sldId id="351" r:id="rId3"/>
    <p:sldId id="258" r:id="rId4"/>
    <p:sldId id="259" r:id="rId5"/>
    <p:sldId id="260" r:id="rId6"/>
    <p:sldId id="261" r:id="rId7"/>
    <p:sldId id="335" r:id="rId8"/>
    <p:sldId id="262" r:id="rId9"/>
    <p:sldId id="263" r:id="rId10"/>
    <p:sldId id="264" r:id="rId11"/>
    <p:sldId id="265" r:id="rId12"/>
    <p:sldId id="336" r:id="rId13"/>
    <p:sldId id="266" r:id="rId14"/>
    <p:sldId id="337"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353" r:id="rId34"/>
    <p:sldId id="354" r:id="rId35"/>
    <p:sldId id="355" r:id="rId36"/>
    <p:sldId id="356" r:id="rId37"/>
    <p:sldId id="357" r:id="rId38"/>
    <p:sldId id="285" r:id="rId39"/>
    <p:sldId id="286" r:id="rId40"/>
    <p:sldId id="287" r:id="rId41"/>
    <p:sldId id="288" r:id="rId42"/>
    <p:sldId id="338" r:id="rId43"/>
    <p:sldId id="289" r:id="rId44"/>
    <p:sldId id="290" r:id="rId45"/>
    <p:sldId id="291" r:id="rId46"/>
    <p:sldId id="292" r:id="rId47"/>
    <p:sldId id="293" r:id="rId48"/>
    <p:sldId id="294" r:id="rId49"/>
    <p:sldId id="295" r:id="rId50"/>
    <p:sldId id="296"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5" r:id="rId68"/>
    <p:sldId id="316" r:id="rId69"/>
    <p:sldId id="317" r:id="rId70"/>
    <p:sldId id="318" r:id="rId71"/>
    <p:sldId id="319" r:id="rId72"/>
    <p:sldId id="320" r:id="rId73"/>
    <p:sldId id="340" r:id="rId74"/>
    <p:sldId id="341" r:id="rId75"/>
    <p:sldId id="342" r:id="rId76"/>
    <p:sldId id="343" r:id="rId77"/>
    <p:sldId id="344" r:id="rId78"/>
    <p:sldId id="345" r:id="rId79"/>
    <p:sldId id="346" r:id="rId80"/>
    <p:sldId id="347" r:id="rId81"/>
    <p:sldId id="348" r:id="rId82"/>
    <p:sldId id="323" r:id="rId83"/>
    <p:sldId id="324" r:id="rId84"/>
    <p:sldId id="326" r:id="rId85"/>
    <p:sldId id="339" r:id="rId86"/>
    <p:sldId id="328" r:id="rId87"/>
    <p:sldId id="325" r:id="rId88"/>
    <p:sldId id="327" r:id="rId89"/>
    <p:sldId id="329" r:id="rId90"/>
    <p:sldId id="349" r:id="rId91"/>
    <p:sldId id="330" r:id="rId92"/>
    <p:sldId id="331" r:id="rId93"/>
    <p:sldId id="332" r:id="rId94"/>
    <p:sldId id="333" r:id="rId95"/>
    <p:sldId id="350" r:id="rId96"/>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8963"/>
    <a:srgbClr val="495899"/>
    <a:srgbClr val="5FD6C2"/>
    <a:srgbClr val="5DE2B3"/>
    <a:srgbClr val="E3D638"/>
    <a:srgbClr val="FFFF00"/>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3" autoAdjust="0"/>
    <p:restoredTop sz="94660"/>
  </p:normalViewPr>
  <p:slideViewPr>
    <p:cSldViewPr>
      <p:cViewPr varScale="1">
        <p:scale>
          <a:sx n="66" d="100"/>
          <a:sy n="66" d="100"/>
        </p:scale>
        <p:origin x="11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40921BE4-9FD6-4E44-9312-34DF1BBA44E3}" type="slidenum">
              <a:rPr lang="en-US"/>
              <a:pPr>
                <a:defRPr/>
              </a:pPr>
              <a:t>‹#›</a:t>
            </a:fld>
            <a:endParaRPr lang="en-US"/>
          </a:p>
        </p:txBody>
      </p:sp>
    </p:spTree>
    <p:extLst>
      <p:ext uri="{BB962C8B-B14F-4D97-AF65-F5344CB8AC3E}">
        <p14:creationId xmlns:p14="http://schemas.microsoft.com/office/powerpoint/2010/main" val="283760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718F80F-2848-4733-A458-1CD60773C374}" type="slidenum">
              <a:rPr kumimoji="0" lang="en-US" altLang="en-US" smtClean="0">
                <a:latin typeface="Courier New" pitchFamily="49" charset="0"/>
              </a:rPr>
              <a:pPr eaLnBrk="1" hangingPunct="1">
                <a:spcBef>
                  <a:spcPct val="0"/>
                </a:spcBef>
              </a:pPr>
              <a:t>2</a:t>
            </a:fld>
            <a:endParaRPr kumimoji="0" lang="en-US" altLang="en-US">
              <a:latin typeface="Courier New" pitchFamily="49"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6CB2F9E-0CF0-4351-8BE8-7AEA5DE60049}" type="slidenum">
              <a:rPr kumimoji="0" lang="en-US" altLang="en-US" smtClean="0">
                <a:latin typeface="Courier New" pitchFamily="49" charset="0"/>
              </a:rPr>
              <a:pPr eaLnBrk="1" hangingPunct="1">
                <a:spcBef>
                  <a:spcPct val="0"/>
                </a:spcBef>
              </a:pPr>
              <a:t>12</a:t>
            </a:fld>
            <a:endParaRPr kumimoji="0" lang="en-US" altLang="en-US">
              <a:latin typeface="Courier New" pitchFamily="49"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540A6F6-05A8-4D9F-B4E3-F7691B254D1D}" type="slidenum">
              <a:rPr kumimoji="0" lang="en-US" altLang="en-US" smtClean="0">
                <a:latin typeface="Courier New" pitchFamily="49" charset="0"/>
              </a:rPr>
              <a:pPr eaLnBrk="1" hangingPunct="1">
                <a:spcBef>
                  <a:spcPct val="0"/>
                </a:spcBef>
              </a:pPr>
              <a:t>13</a:t>
            </a:fld>
            <a:endParaRPr kumimoji="0" lang="en-US" altLang="en-US">
              <a:latin typeface="Courier New" pitchFamily="49"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961C002-7E8E-494B-9069-F0E66DED1DB1}" type="slidenum">
              <a:rPr kumimoji="0" lang="en-US" altLang="en-US" smtClean="0">
                <a:latin typeface="Courier New" pitchFamily="49" charset="0"/>
              </a:rPr>
              <a:pPr eaLnBrk="1" hangingPunct="1">
                <a:spcBef>
                  <a:spcPct val="0"/>
                </a:spcBef>
              </a:pPr>
              <a:t>14</a:t>
            </a:fld>
            <a:endParaRPr kumimoji="0" lang="en-US" altLang="en-US">
              <a:latin typeface="Courier New" pitchFamily="4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FEB3BCC-4AD2-495F-B3DE-6B4B56B8B72D}" type="slidenum">
              <a:rPr kumimoji="0" lang="en-US" altLang="en-US" smtClean="0">
                <a:latin typeface="Courier New" pitchFamily="49" charset="0"/>
              </a:rPr>
              <a:pPr eaLnBrk="1" hangingPunct="1">
                <a:spcBef>
                  <a:spcPct val="0"/>
                </a:spcBef>
              </a:pPr>
              <a:t>15</a:t>
            </a:fld>
            <a:endParaRPr kumimoji="0" lang="en-US" altLang="en-US">
              <a:latin typeface="Courier New" pitchFamily="49"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D17BCE-C99C-4740-8276-B734F66E2D4F}" type="slidenum">
              <a:rPr kumimoji="0" lang="en-US" altLang="en-US" smtClean="0">
                <a:latin typeface="Courier New" pitchFamily="49" charset="0"/>
              </a:rPr>
              <a:pPr eaLnBrk="1" hangingPunct="1">
                <a:spcBef>
                  <a:spcPct val="0"/>
                </a:spcBef>
              </a:pPr>
              <a:t>16</a:t>
            </a:fld>
            <a:endParaRPr kumimoji="0" lang="en-US" altLang="en-US">
              <a:latin typeface="Courier New" pitchFamily="49"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4EA9CB1-CCA9-4926-9E3A-0D856E498CB8}" type="slidenum">
              <a:rPr kumimoji="0" lang="en-US" altLang="en-US" smtClean="0">
                <a:latin typeface="Courier New" pitchFamily="49" charset="0"/>
              </a:rPr>
              <a:pPr eaLnBrk="1" hangingPunct="1">
                <a:spcBef>
                  <a:spcPct val="0"/>
                </a:spcBef>
              </a:pPr>
              <a:t>17</a:t>
            </a:fld>
            <a:endParaRPr kumimoji="0" lang="en-US" altLang="en-US">
              <a:latin typeface="Courier New" pitchFamily="49"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pr7-01.cpp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436E6F9-2A3A-477E-9D55-BDCF2B2D1658}" type="slidenum">
              <a:rPr kumimoji="0" lang="en-US" altLang="en-US" smtClean="0">
                <a:latin typeface="Courier New" pitchFamily="49" charset="0"/>
              </a:rPr>
              <a:pPr eaLnBrk="1" hangingPunct="1">
                <a:spcBef>
                  <a:spcPct val="0"/>
                </a:spcBef>
              </a:pPr>
              <a:t>19</a:t>
            </a:fld>
            <a:endParaRPr kumimoji="0" lang="en-US" altLang="en-US">
              <a:latin typeface="Courier New" pitchFamily="49"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03D9217-D68D-46EA-A52C-3003298416AA}" type="slidenum">
              <a:rPr kumimoji="0" lang="en-US" altLang="en-US" smtClean="0">
                <a:latin typeface="Courier New" pitchFamily="49" charset="0"/>
              </a:rPr>
              <a:pPr eaLnBrk="1" hangingPunct="1">
                <a:spcBef>
                  <a:spcPct val="0"/>
                </a:spcBef>
              </a:pPr>
              <a:t>20</a:t>
            </a:fld>
            <a:endParaRPr kumimoji="0" lang="en-US" altLang="en-US">
              <a:latin typeface="Courier New" pitchFamily="49"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1872E09-251D-4FA4-B26B-309EE05BBEDC}" type="slidenum">
              <a:rPr kumimoji="0" lang="en-US" altLang="en-US" smtClean="0">
                <a:latin typeface="Courier New" pitchFamily="49" charset="0"/>
              </a:rPr>
              <a:pPr eaLnBrk="1" hangingPunct="1">
                <a:spcBef>
                  <a:spcPct val="0"/>
                </a:spcBef>
              </a:pPr>
              <a:t>21</a:t>
            </a:fld>
            <a:endParaRPr kumimoji="0" lang="en-US" altLang="en-US">
              <a:latin typeface="Courier New" pitchFamily="49"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C290C8-7A4E-45C5-8D2A-8406A1C6EEBB}" type="slidenum">
              <a:rPr kumimoji="0" lang="en-US" altLang="en-US" smtClean="0">
                <a:latin typeface="Courier New" pitchFamily="49" charset="0"/>
              </a:rPr>
              <a:pPr eaLnBrk="1" hangingPunct="1">
                <a:spcBef>
                  <a:spcPct val="0"/>
                </a:spcBef>
              </a:pPr>
              <a:t>22</a:t>
            </a:fld>
            <a:endParaRPr kumimoji="0" lang="en-US" altLang="en-US">
              <a:latin typeface="Courier New" pitchFamily="49"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pr7-02.cpp and pr7-03.cpp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F029D5D-A36A-4125-9FCB-41AB48BB88AD}" type="slidenum">
              <a:rPr kumimoji="0" lang="en-US" altLang="en-US" smtClean="0">
                <a:latin typeface="Courier New" pitchFamily="49" charset="0"/>
              </a:rPr>
              <a:pPr eaLnBrk="1" hangingPunct="1">
                <a:spcBef>
                  <a:spcPct val="0"/>
                </a:spcBef>
              </a:pPr>
              <a:t>3</a:t>
            </a:fld>
            <a:endParaRPr kumimoji="0" lang="en-US" altLang="en-US">
              <a:latin typeface="Courier New" pitchFamily="49"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CF2FD5A-D841-407F-B2D9-4601E5426E5D}" type="slidenum">
              <a:rPr kumimoji="0" lang="en-US" altLang="en-US" smtClean="0">
                <a:latin typeface="Courier New" pitchFamily="49" charset="0"/>
              </a:rPr>
              <a:pPr eaLnBrk="1" hangingPunct="1">
                <a:spcBef>
                  <a:spcPct val="0"/>
                </a:spcBef>
              </a:pPr>
              <a:t>24</a:t>
            </a:fld>
            <a:endParaRPr kumimoji="0" lang="en-US" altLang="en-US">
              <a:latin typeface="Courier New" pitchFamily="49"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F842FEB-9E79-4B0E-8A60-34FF396C510F}" type="slidenum">
              <a:rPr kumimoji="0" lang="en-US" altLang="en-US" smtClean="0">
                <a:latin typeface="Courier New" pitchFamily="49" charset="0"/>
              </a:rPr>
              <a:pPr eaLnBrk="1" hangingPunct="1">
                <a:spcBef>
                  <a:spcPct val="0"/>
                </a:spcBef>
              </a:pPr>
              <a:t>25</a:t>
            </a:fld>
            <a:endParaRPr kumimoji="0" lang="en-US" altLang="en-US">
              <a:latin typeface="Courier New" pitchFamily="49"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pr7-04.cpp and pr7-05.cpp</a:t>
            </a:r>
          </a:p>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B21ECA4-C789-44B4-8004-FCBC9567B6BF}" type="slidenum">
              <a:rPr kumimoji="0" lang="en-US" altLang="en-US" smtClean="0">
                <a:latin typeface="Courier New" pitchFamily="49" charset="0"/>
              </a:rPr>
              <a:pPr eaLnBrk="1" hangingPunct="1">
                <a:spcBef>
                  <a:spcPct val="0"/>
                </a:spcBef>
              </a:pPr>
              <a:t>27</a:t>
            </a:fld>
            <a:endParaRPr kumimoji="0" lang="en-US" altLang="en-US">
              <a:latin typeface="Courier New" pitchFamily="49"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pr7-06.cpp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E7B153F-DDAC-453F-9281-1016F1395985}" type="slidenum">
              <a:rPr kumimoji="0" lang="en-US" altLang="en-US" smtClean="0">
                <a:latin typeface="Courier New" pitchFamily="49" charset="0"/>
              </a:rPr>
              <a:pPr eaLnBrk="1" hangingPunct="1">
                <a:spcBef>
                  <a:spcPct val="0"/>
                </a:spcBef>
              </a:pPr>
              <a:t>28</a:t>
            </a:fld>
            <a:endParaRPr kumimoji="0" lang="en-US" altLang="en-US">
              <a:latin typeface="Courier New" pitchFamily="49"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F05729-7C4E-4F3A-A77A-EB0692C5CBC0}" type="slidenum">
              <a:rPr kumimoji="0" lang="en-US" altLang="en-US" smtClean="0">
                <a:latin typeface="Courier New" pitchFamily="49" charset="0"/>
              </a:rPr>
              <a:pPr eaLnBrk="1" hangingPunct="1">
                <a:spcBef>
                  <a:spcPct val="0"/>
                </a:spcBef>
              </a:pPr>
              <a:t>29</a:t>
            </a:fld>
            <a:endParaRPr kumimoji="0" lang="en-US" altLang="en-US">
              <a:latin typeface="Courier New" pitchFamily="49"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B778259-3739-404D-BCDE-C94C53B8DF10}" type="slidenum">
              <a:rPr kumimoji="0" lang="en-US" altLang="en-US" smtClean="0">
                <a:latin typeface="Courier New" pitchFamily="49" charset="0"/>
              </a:rPr>
              <a:pPr eaLnBrk="1" hangingPunct="1">
                <a:spcBef>
                  <a:spcPct val="0"/>
                </a:spcBef>
              </a:pPr>
              <a:t>30</a:t>
            </a:fld>
            <a:endParaRPr kumimoji="0" lang="en-US" altLang="en-US">
              <a:latin typeface="Courier New" pitchFamily="49"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31</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32</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33</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34</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1F90B3B-0D27-447F-81E2-933625312E2D}" type="slidenum">
              <a:rPr kumimoji="0" lang="en-US" altLang="en-US" smtClean="0">
                <a:latin typeface="Courier New" pitchFamily="49" charset="0"/>
              </a:rPr>
              <a:pPr eaLnBrk="1" hangingPunct="1">
                <a:spcBef>
                  <a:spcPct val="0"/>
                </a:spcBef>
              </a:pPr>
              <a:t>4</a:t>
            </a:fld>
            <a:endParaRPr kumimoji="0" lang="en-US" altLang="en-US">
              <a:latin typeface="Courier New" pitchFamily="49"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35</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36</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EDA7219-36D2-4E6B-89EA-71B346932EB5}" type="slidenum">
              <a:rPr kumimoji="0" lang="en-US" altLang="en-US" smtClean="0">
                <a:latin typeface="Courier New" pitchFamily="49" charset="0"/>
              </a:rPr>
              <a:pPr eaLnBrk="1" hangingPunct="1">
                <a:spcBef>
                  <a:spcPct val="0"/>
                </a:spcBef>
              </a:pPr>
              <a:t>37</a:t>
            </a:fld>
            <a:endParaRPr kumimoji="0" lang="en-US" altLang="en-US">
              <a:latin typeface="Courier New" pitchFamily="49"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pr7-07.cpp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4F805A4-B167-4371-A893-0742AA02EBC6}" type="slidenum">
              <a:rPr kumimoji="0" lang="en-US" altLang="en-US" smtClean="0">
                <a:latin typeface="Courier New" pitchFamily="49" charset="0"/>
              </a:rPr>
              <a:pPr eaLnBrk="1" hangingPunct="1">
                <a:spcBef>
                  <a:spcPct val="0"/>
                </a:spcBef>
              </a:pPr>
              <a:t>38</a:t>
            </a:fld>
            <a:endParaRPr kumimoji="0" lang="en-US" altLang="en-US">
              <a:latin typeface="Courier New" pitchFamily="49"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pr7-08.cpp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pr7-09.cpp</a:t>
            </a:r>
          </a:p>
          <a:p>
            <a:endParaRPr lang="en-US" alt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B65113F-FF41-45C3-84CD-CB8548DE5906}" type="slidenum">
              <a:rPr kumimoji="0" lang="en-US" altLang="en-US" smtClean="0"/>
              <a:pPr eaLnBrk="1" hangingPunct="1">
                <a:spcBef>
                  <a:spcPct val="0"/>
                </a:spcBef>
              </a:pPr>
              <a:t>39</a:t>
            </a:fld>
            <a:endParaRPr kumimoji="0"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D8865F5-2E23-456C-BA96-1F8CA0F82C85}" type="slidenum">
              <a:rPr kumimoji="0" lang="en-US" altLang="en-US" smtClean="0">
                <a:latin typeface="Courier New" pitchFamily="49" charset="0"/>
              </a:rPr>
              <a:pPr eaLnBrk="1" hangingPunct="1">
                <a:spcBef>
                  <a:spcPct val="0"/>
                </a:spcBef>
              </a:pPr>
              <a:t>40</a:t>
            </a:fld>
            <a:endParaRPr kumimoji="0" lang="en-US" altLang="en-US">
              <a:latin typeface="Courier New" pitchFamily="49"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1A120CF-3D12-4737-BF57-A30AA93122CA}" type="slidenum">
              <a:rPr kumimoji="0" lang="en-US" altLang="en-US" smtClean="0">
                <a:latin typeface="Courier New" pitchFamily="49" charset="0"/>
              </a:rPr>
              <a:pPr eaLnBrk="1" hangingPunct="1">
                <a:spcBef>
                  <a:spcPct val="0"/>
                </a:spcBef>
              </a:pPr>
              <a:t>41</a:t>
            </a:fld>
            <a:endParaRPr kumimoji="0" lang="en-US" altLang="en-US">
              <a:latin typeface="Courier New" pitchFamily="49"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A3012F9-3C03-4E28-A54D-7FE81C38B06C}" type="slidenum">
              <a:rPr kumimoji="0" lang="en-US" altLang="en-US" smtClean="0">
                <a:latin typeface="Courier New" pitchFamily="49" charset="0"/>
              </a:rPr>
              <a:pPr eaLnBrk="1" hangingPunct="1">
                <a:spcBef>
                  <a:spcPct val="0"/>
                </a:spcBef>
              </a:pPr>
              <a:t>42</a:t>
            </a:fld>
            <a:endParaRPr kumimoji="0" lang="en-US" altLang="en-US">
              <a:latin typeface="Courier New" pitchFamily="49"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B584870-1599-4D57-93B6-31B4C064C777}" type="slidenum">
              <a:rPr kumimoji="0" lang="en-US" altLang="en-US" smtClean="0">
                <a:latin typeface="Courier New" pitchFamily="49" charset="0"/>
              </a:rPr>
              <a:pPr eaLnBrk="1" hangingPunct="1">
                <a:spcBef>
                  <a:spcPct val="0"/>
                </a:spcBef>
              </a:pPr>
              <a:t>43</a:t>
            </a:fld>
            <a:endParaRPr kumimoji="0" lang="en-US" altLang="en-US">
              <a:latin typeface="Courier New" pitchFamily="49" charset="0"/>
            </a:endParaRPr>
          </a:p>
        </p:txBody>
      </p:sp>
      <p:sp>
        <p:nvSpPr>
          <p:cNvPr id="129027" name="Rectangle 1026"/>
          <p:cNvSpPr>
            <a:spLocks noGrp="1" noRot="1" noChangeAspect="1" noChangeArrowheads="1" noTextEdit="1"/>
          </p:cNvSpPr>
          <p:nvPr>
            <p:ph type="sldImg"/>
          </p:nvPr>
        </p:nvSpPr>
        <p:spPr>
          <a:ln/>
        </p:spPr>
      </p:sp>
      <p:sp>
        <p:nvSpPr>
          <p:cNvPr id="1290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pr7-10.cpp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pr7-11.cpp</a:t>
            </a:r>
          </a:p>
          <a:p>
            <a:endParaRPr lang="en-US" alt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690057A-7B34-48EC-ACC5-406870ABA626}" type="slidenum">
              <a:rPr kumimoji="0" lang="en-US" altLang="en-US" smtClean="0">
                <a:latin typeface="Courier New" pitchFamily="49" charset="0"/>
              </a:rPr>
              <a:pPr eaLnBrk="1" hangingPunct="1">
                <a:spcBef>
                  <a:spcPct val="0"/>
                </a:spcBef>
              </a:pPr>
              <a:t>44</a:t>
            </a:fld>
            <a:endParaRPr kumimoji="0" lang="en-US" altLang="en-US">
              <a:latin typeface="Courier New"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4D455D3-91F8-4FE7-A644-32D56DAA35DE}" type="slidenum">
              <a:rPr kumimoji="0" lang="en-US" altLang="en-US" smtClean="0">
                <a:latin typeface="Courier New" pitchFamily="49" charset="0"/>
              </a:rPr>
              <a:pPr eaLnBrk="1" hangingPunct="1">
                <a:spcBef>
                  <a:spcPct val="0"/>
                </a:spcBef>
              </a:pPr>
              <a:t>5</a:t>
            </a:fld>
            <a:endParaRPr kumimoji="0" lang="en-US" altLang="en-US">
              <a:latin typeface="Courier New" pitchFamily="49"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D7B0B40-83E0-4E61-947B-3F7C8919EA51}" type="slidenum">
              <a:rPr kumimoji="0" lang="en-US" altLang="en-US" smtClean="0">
                <a:latin typeface="Courier New" pitchFamily="49" charset="0"/>
              </a:rPr>
              <a:pPr eaLnBrk="1" hangingPunct="1">
                <a:spcBef>
                  <a:spcPct val="0"/>
                </a:spcBef>
              </a:pPr>
              <a:t>46</a:t>
            </a:fld>
            <a:endParaRPr kumimoji="0" lang="en-US" altLang="en-US">
              <a:latin typeface="Courier New" pitchFamily="49"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0050A12-C4E8-49DE-8CBF-2A27A4702ED6}" type="slidenum">
              <a:rPr kumimoji="0" lang="en-US" altLang="en-US" smtClean="0">
                <a:latin typeface="Courier New" pitchFamily="49" charset="0"/>
              </a:rPr>
              <a:pPr eaLnBrk="1" hangingPunct="1">
                <a:spcBef>
                  <a:spcPct val="0"/>
                </a:spcBef>
              </a:pPr>
              <a:t>47</a:t>
            </a:fld>
            <a:endParaRPr kumimoji="0" lang="en-US" altLang="en-US">
              <a:latin typeface="Courier New" pitchFamily="49"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pr7-12.cpp, Rectangle.cpp, and Rectangle.h</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FE130B5-5B2C-429A-984D-47C36C0CD6C2}" type="slidenum">
              <a:rPr kumimoji="0" lang="en-US" altLang="en-US" smtClean="0">
                <a:latin typeface="Courier New" pitchFamily="49" charset="0"/>
              </a:rPr>
              <a:pPr eaLnBrk="1" hangingPunct="1">
                <a:spcBef>
                  <a:spcPct val="0"/>
                </a:spcBef>
              </a:pPr>
              <a:t>48</a:t>
            </a:fld>
            <a:endParaRPr kumimoji="0" lang="en-US" altLang="en-US">
              <a:latin typeface="Courier New" pitchFamily="49"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53ACB01-657B-43F7-94F9-8D77FB362F3E}" type="slidenum">
              <a:rPr kumimoji="0" lang="en-US" altLang="en-US" smtClean="0">
                <a:latin typeface="Courier New" pitchFamily="49" charset="0"/>
              </a:rPr>
              <a:pPr eaLnBrk="1" hangingPunct="1">
                <a:spcBef>
                  <a:spcPct val="0"/>
                </a:spcBef>
              </a:pPr>
              <a:t>49</a:t>
            </a:fld>
            <a:endParaRPr kumimoji="0" lang="en-US" altLang="en-US">
              <a:latin typeface="Courier New" pitchFamily="49"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Rectangle.h, Rectangle.cpp, and pr7-12.cpp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BA46518-D70D-4E3D-A5C6-5BAC4BB47B13}" type="slidenum">
              <a:rPr kumimoji="0" lang="en-US" altLang="en-US" smtClean="0">
                <a:latin typeface="Courier New" pitchFamily="49" charset="0"/>
              </a:rPr>
              <a:pPr eaLnBrk="1" hangingPunct="1">
                <a:spcBef>
                  <a:spcPct val="0"/>
                </a:spcBef>
              </a:pPr>
              <a:t>50</a:t>
            </a:fld>
            <a:endParaRPr kumimoji="0" lang="en-US" altLang="en-US">
              <a:latin typeface="Courier New" pitchFamily="49"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DE2DB-C732-490B-A460-4C2DF9166CB5}" type="slidenum">
              <a:rPr kumimoji="0" lang="en-US" altLang="en-US" smtClean="0">
                <a:latin typeface="Courier New" pitchFamily="49" charset="0"/>
              </a:rPr>
              <a:pPr eaLnBrk="1" hangingPunct="1">
                <a:spcBef>
                  <a:spcPct val="0"/>
                </a:spcBef>
              </a:pPr>
              <a:t>51</a:t>
            </a:fld>
            <a:endParaRPr kumimoji="0" lang="en-US" altLang="en-US">
              <a:latin typeface="Courier New" pitchFamily="49"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9F156BD-941C-4B9F-AD8E-8A9173B9B54F}" type="slidenum">
              <a:rPr kumimoji="0" lang="en-US" altLang="en-US" smtClean="0">
                <a:latin typeface="Courier New" pitchFamily="49" charset="0"/>
              </a:rPr>
              <a:pPr eaLnBrk="1" hangingPunct="1">
                <a:spcBef>
                  <a:spcPct val="0"/>
                </a:spcBef>
              </a:pPr>
              <a:t>52</a:t>
            </a:fld>
            <a:endParaRPr kumimoji="0" lang="en-US" altLang="en-US">
              <a:latin typeface="Courier New" pitchFamily="49"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30D2718-485A-427C-914B-5E6287B45359}" type="slidenum">
              <a:rPr kumimoji="0" lang="en-US" altLang="en-US" smtClean="0">
                <a:latin typeface="Courier New" pitchFamily="49" charset="0"/>
              </a:rPr>
              <a:pPr eaLnBrk="1" hangingPunct="1">
                <a:spcBef>
                  <a:spcPct val="0"/>
                </a:spcBef>
              </a:pPr>
              <a:t>53</a:t>
            </a:fld>
            <a:endParaRPr kumimoji="0" lang="en-US" altLang="en-US">
              <a:latin typeface="Courier New" pitchFamily="49"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6ACF2D4-1AA1-4B93-8DEE-3AA25F684C32}" type="slidenum">
              <a:rPr kumimoji="0" lang="en-US" altLang="en-US" smtClean="0">
                <a:latin typeface="Courier New" pitchFamily="49" charset="0"/>
              </a:rPr>
              <a:pPr eaLnBrk="1" hangingPunct="1">
                <a:spcBef>
                  <a:spcPct val="0"/>
                </a:spcBef>
              </a:pPr>
              <a:t>54</a:t>
            </a:fld>
            <a:endParaRPr kumimoji="0" lang="en-US" altLang="en-US">
              <a:latin typeface="Courier New" pitchFamily="49"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see pr7-13.cpp</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D4209-D7C3-4E11-AE2C-3E5C1FDF0041}" type="slidenum">
              <a:rPr kumimoji="0" lang="en-US" altLang="en-US" smtClean="0">
                <a:latin typeface="Courier New" pitchFamily="49" charset="0"/>
              </a:rPr>
              <a:pPr eaLnBrk="1" hangingPunct="1">
                <a:spcBef>
                  <a:spcPct val="0"/>
                </a:spcBef>
              </a:pPr>
              <a:t>55</a:t>
            </a:fld>
            <a:endParaRPr kumimoji="0" lang="en-US" altLang="en-US">
              <a:latin typeface="Courier New" pitchFamily="49"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E960B94-24F6-48FF-9BC8-FAC2D40A6998}" type="slidenum">
              <a:rPr kumimoji="0" lang="en-US" altLang="en-US" smtClean="0">
                <a:latin typeface="Courier New" pitchFamily="49" charset="0"/>
              </a:rPr>
              <a:pPr eaLnBrk="1" hangingPunct="1">
                <a:spcBef>
                  <a:spcPct val="0"/>
                </a:spcBef>
              </a:pPr>
              <a:t>6</a:t>
            </a:fld>
            <a:endParaRPr kumimoji="0" lang="en-US" altLang="en-US">
              <a:latin typeface="Courier New" pitchFamily="49"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4A43836-9C56-4881-9259-27A7E8916DF4}" type="slidenum">
              <a:rPr kumimoji="0" lang="en-US" altLang="en-US" smtClean="0">
                <a:latin typeface="Courier New" pitchFamily="49" charset="0"/>
              </a:rPr>
              <a:pPr eaLnBrk="1" hangingPunct="1">
                <a:spcBef>
                  <a:spcPct val="0"/>
                </a:spcBef>
              </a:pPr>
              <a:t>56</a:t>
            </a:fld>
            <a:endParaRPr kumimoji="0" lang="en-US" altLang="en-US">
              <a:latin typeface="Courier New" pitchFamily="49"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E052A4A-A721-4BAB-B9D3-46BF8B0A4435}" type="slidenum">
              <a:rPr kumimoji="0" lang="en-US" altLang="en-US" smtClean="0">
                <a:latin typeface="Courier New" pitchFamily="49" charset="0"/>
              </a:rPr>
              <a:pPr eaLnBrk="1" hangingPunct="1">
                <a:spcBef>
                  <a:spcPct val="0"/>
                </a:spcBef>
              </a:pPr>
              <a:t>57</a:t>
            </a:fld>
            <a:endParaRPr kumimoji="0" lang="en-US" altLang="en-US">
              <a:latin typeface="Courier New" pitchFamily="49"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C2E6185-F471-478B-BC22-580B6EF5F7A7}" type="slidenum">
              <a:rPr kumimoji="0" lang="en-US" altLang="en-US" smtClean="0">
                <a:latin typeface="Courier New" pitchFamily="49" charset="0"/>
              </a:rPr>
              <a:pPr eaLnBrk="1" hangingPunct="1">
                <a:spcBef>
                  <a:spcPct val="0"/>
                </a:spcBef>
              </a:pPr>
              <a:t>58</a:t>
            </a:fld>
            <a:endParaRPr kumimoji="0" lang="en-US" altLang="en-US">
              <a:latin typeface="Courier New" pitchFamily="49"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4580643-D28A-4283-9878-DC28B2CC2D3D}" type="slidenum">
              <a:rPr kumimoji="0" lang="en-US" altLang="en-US" smtClean="0">
                <a:latin typeface="Courier New" pitchFamily="49" charset="0"/>
              </a:rPr>
              <a:pPr eaLnBrk="1" hangingPunct="1">
                <a:spcBef>
                  <a:spcPct val="0"/>
                </a:spcBef>
              </a:pPr>
              <a:t>59</a:t>
            </a:fld>
            <a:endParaRPr kumimoji="0" lang="en-US" altLang="en-US">
              <a:latin typeface="Courier New" pitchFamily="49"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E38F628-87FD-4500-A1D2-65EB5472379A}" type="slidenum">
              <a:rPr kumimoji="0" lang="en-US" altLang="en-US" smtClean="0">
                <a:latin typeface="Courier New" pitchFamily="49" charset="0"/>
              </a:rPr>
              <a:pPr eaLnBrk="1" hangingPunct="1">
                <a:spcBef>
                  <a:spcPct val="0"/>
                </a:spcBef>
              </a:pPr>
              <a:t>60</a:t>
            </a:fld>
            <a:endParaRPr kumimoji="0" lang="en-US" altLang="en-US">
              <a:latin typeface="Courier New" pitchFamily="49"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57184C-4C76-4913-A8E7-D68BC3D60538}" type="slidenum">
              <a:rPr kumimoji="0" lang="en-US" altLang="en-US" smtClean="0">
                <a:latin typeface="Courier New" pitchFamily="49" charset="0"/>
              </a:rPr>
              <a:pPr eaLnBrk="1" hangingPunct="1">
                <a:spcBef>
                  <a:spcPct val="0"/>
                </a:spcBef>
              </a:pPr>
              <a:t>61</a:t>
            </a:fld>
            <a:endParaRPr kumimoji="0" lang="en-US" altLang="en-US">
              <a:latin typeface="Courier New" pitchFamily="49"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B7137A7-7034-4B11-AB2A-D32F472C23AE}" type="slidenum">
              <a:rPr kumimoji="0" lang="en-US" altLang="en-US" smtClean="0">
                <a:latin typeface="Courier New" pitchFamily="49" charset="0"/>
              </a:rPr>
              <a:pPr eaLnBrk="1" hangingPunct="1">
                <a:spcBef>
                  <a:spcPct val="0"/>
                </a:spcBef>
              </a:pPr>
              <a:t>62</a:t>
            </a:fld>
            <a:endParaRPr kumimoji="0" lang="en-US" altLang="en-US">
              <a:latin typeface="Courier New" pitchFamily="49"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93BE32E-5FD6-4D5F-929E-C46A7BCE7657}" type="slidenum">
              <a:rPr kumimoji="0" lang="en-US" altLang="en-US" smtClean="0">
                <a:latin typeface="Courier New" pitchFamily="49" charset="0"/>
              </a:rPr>
              <a:pPr eaLnBrk="1" hangingPunct="1">
                <a:spcBef>
                  <a:spcPct val="0"/>
                </a:spcBef>
              </a:pPr>
              <a:t>63</a:t>
            </a:fld>
            <a:endParaRPr kumimoji="0" lang="en-US" altLang="en-US">
              <a:latin typeface="Courier New" pitchFamily="49"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02AF6BE-9852-4AF6-8776-02449B609B40}" type="slidenum">
              <a:rPr kumimoji="0" lang="en-US" altLang="en-US" smtClean="0">
                <a:latin typeface="Courier New" pitchFamily="49" charset="0"/>
              </a:rPr>
              <a:pPr eaLnBrk="1" hangingPunct="1">
                <a:spcBef>
                  <a:spcPct val="0"/>
                </a:spcBef>
              </a:pPr>
              <a:t>64</a:t>
            </a:fld>
            <a:endParaRPr kumimoji="0" lang="en-US" altLang="en-US">
              <a:latin typeface="Courier New" pitchFamily="49"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849EEEF-F438-4C12-A609-EE8F43E64DDE}" type="slidenum">
              <a:rPr kumimoji="0" lang="en-US" altLang="en-US" smtClean="0">
                <a:latin typeface="Courier New" pitchFamily="49" charset="0"/>
              </a:rPr>
              <a:pPr eaLnBrk="1" hangingPunct="1">
                <a:spcBef>
                  <a:spcPct val="0"/>
                </a:spcBef>
              </a:pPr>
              <a:t>65</a:t>
            </a:fld>
            <a:endParaRPr kumimoji="0" lang="en-US" altLang="en-US">
              <a:latin typeface="Courier New" pitchFamily="49"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2C519A8-E48A-4A3D-A3EA-A6F81F2DAA69}" type="slidenum">
              <a:rPr kumimoji="0" lang="en-US" altLang="en-US" smtClean="0">
                <a:latin typeface="Courier New" pitchFamily="49" charset="0"/>
              </a:rPr>
              <a:pPr eaLnBrk="1" hangingPunct="1">
                <a:spcBef>
                  <a:spcPct val="0"/>
                </a:spcBef>
              </a:pPr>
              <a:t>7</a:t>
            </a:fld>
            <a:endParaRPr kumimoji="0" lang="en-US" altLang="en-US">
              <a:latin typeface="Courier New" pitchFamily="4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84F25E6-74CA-4B56-BFF9-CA4B11D74107}" type="slidenum">
              <a:rPr kumimoji="0" lang="en-US" altLang="en-US" smtClean="0">
                <a:latin typeface="Courier New" pitchFamily="49" charset="0"/>
              </a:rPr>
              <a:pPr eaLnBrk="1" hangingPunct="1">
                <a:spcBef>
                  <a:spcPct val="0"/>
                </a:spcBef>
              </a:pPr>
              <a:t>66</a:t>
            </a:fld>
            <a:endParaRPr kumimoji="0" lang="en-US" altLang="en-US">
              <a:latin typeface="Courier New" pitchFamily="49"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1236706-AD11-453F-9CDC-67D660826862}" type="slidenum">
              <a:rPr kumimoji="0" lang="en-US" altLang="en-US" smtClean="0">
                <a:latin typeface="Courier New" pitchFamily="49" charset="0"/>
              </a:rPr>
              <a:pPr eaLnBrk="1" hangingPunct="1">
                <a:spcBef>
                  <a:spcPct val="0"/>
                </a:spcBef>
              </a:pPr>
              <a:t>67</a:t>
            </a:fld>
            <a:endParaRPr kumimoji="0" lang="en-US" altLang="en-US">
              <a:latin typeface="Courier New" pitchFamily="49"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pr7-14.cpp</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89261AB-AA7C-4868-BEBB-FB2FBEB89925}" type="slidenum">
              <a:rPr kumimoji="0" lang="en-US" altLang="en-US" smtClean="0">
                <a:latin typeface="Courier New" pitchFamily="49" charset="0"/>
              </a:rPr>
              <a:pPr eaLnBrk="1" hangingPunct="1">
                <a:spcBef>
                  <a:spcPct val="0"/>
                </a:spcBef>
              </a:pPr>
              <a:t>68</a:t>
            </a:fld>
            <a:endParaRPr kumimoji="0" lang="en-US" altLang="en-US">
              <a:latin typeface="Courier New" pitchFamily="49"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pr7-15.cpp</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89DAC52-1C22-4C89-A2C4-2B90FA00056E}" type="slidenum">
              <a:rPr kumimoji="0" lang="en-US" altLang="en-US" smtClean="0">
                <a:latin typeface="Courier New" pitchFamily="49" charset="0"/>
              </a:rPr>
              <a:pPr eaLnBrk="1" hangingPunct="1">
                <a:spcBef>
                  <a:spcPct val="0"/>
                </a:spcBef>
              </a:pPr>
              <a:t>69</a:t>
            </a:fld>
            <a:endParaRPr kumimoji="0" lang="en-US" altLang="en-US">
              <a:latin typeface="Courier New" pitchFamily="49"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490EDFF-24B7-4443-BEC6-A675B96CE83B}" type="slidenum">
              <a:rPr kumimoji="0" lang="en-US" altLang="en-US" smtClean="0">
                <a:latin typeface="Courier New" pitchFamily="49" charset="0"/>
              </a:rPr>
              <a:pPr eaLnBrk="1" hangingPunct="1">
                <a:spcBef>
                  <a:spcPct val="0"/>
                </a:spcBef>
              </a:pPr>
              <a:t>70</a:t>
            </a:fld>
            <a:endParaRPr kumimoji="0" lang="en-US" altLang="en-US">
              <a:latin typeface="Courier New" pitchFamily="49"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38489E5-3729-4384-895D-27EF2B6C7B66}" type="slidenum">
              <a:rPr kumimoji="0" lang="en-US" altLang="en-US" smtClean="0">
                <a:latin typeface="Courier New" pitchFamily="49" charset="0"/>
              </a:rPr>
              <a:pPr eaLnBrk="1" hangingPunct="1">
                <a:spcBef>
                  <a:spcPct val="0"/>
                </a:spcBef>
              </a:pPr>
              <a:t>71</a:t>
            </a:fld>
            <a:endParaRPr kumimoji="0" lang="en-US" altLang="en-US">
              <a:latin typeface="Courier New" pitchFamily="49" charset="0"/>
            </a:endParaRPr>
          </a:p>
        </p:txBody>
      </p:sp>
      <p:sp>
        <p:nvSpPr>
          <p:cNvPr id="156675" name="Rectangle 1026"/>
          <p:cNvSpPr>
            <a:spLocks noGrp="1" noRot="1" noChangeAspect="1" noChangeArrowheads="1" noTextEdit="1"/>
          </p:cNvSpPr>
          <p:nvPr>
            <p:ph type="sldImg"/>
          </p:nvPr>
        </p:nvSpPr>
        <p:spPr>
          <a:ln/>
        </p:spPr>
      </p:sp>
      <p:sp>
        <p:nvSpPr>
          <p:cNvPr id="1566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pr7-15B.cpp</a:t>
            </a:r>
          </a:p>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pr7-16.cpp</a:t>
            </a:r>
          </a:p>
          <a:p>
            <a:endParaRPr lang="en-US" altLang="en-US"/>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92814695-4C8D-47FD-8C92-D8AC43898D54}" type="slidenum">
              <a:rPr lang="en-US" altLang="en-US" sz="1200" baseline="0" smtClean="0"/>
              <a:pPr eaLnBrk="1" hangingPunct="1"/>
              <a:t>80</a:t>
            </a:fld>
            <a:endParaRPr lang="en-US" altLang="en-US" sz="1200" baseline="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AF5596D-1D72-4BF5-B8D3-68B5FE904698}" type="slidenum">
              <a:rPr kumimoji="0" lang="en-US" altLang="en-US" smtClean="0">
                <a:latin typeface="Courier New" pitchFamily="49" charset="0"/>
              </a:rPr>
              <a:pPr eaLnBrk="1" hangingPunct="1">
                <a:spcBef>
                  <a:spcPct val="0"/>
                </a:spcBef>
              </a:pPr>
              <a:t>81</a:t>
            </a:fld>
            <a:endParaRPr kumimoji="0" lang="en-US" altLang="en-US">
              <a:latin typeface="Courier New" pitchFamily="49"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7159E-16EF-4885-A6D1-F5B6A2C1A4FD}" type="slidenum">
              <a:rPr kumimoji="0" lang="en-US" altLang="en-US" smtClean="0">
                <a:latin typeface="Courier New" pitchFamily="49" charset="0"/>
              </a:rPr>
              <a:pPr eaLnBrk="1" hangingPunct="1">
                <a:spcBef>
                  <a:spcPct val="0"/>
                </a:spcBef>
              </a:pPr>
              <a:t>82</a:t>
            </a:fld>
            <a:endParaRPr kumimoji="0" lang="en-US" altLang="en-US">
              <a:latin typeface="Courier New" pitchFamily="49"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7E814B6-669E-4FC0-9FF4-A95E695D205F}" type="slidenum">
              <a:rPr kumimoji="0" lang="en-US" altLang="en-US" smtClean="0">
                <a:latin typeface="Courier New" pitchFamily="49" charset="0"/>
              </a:rPr>
              <a:pPr eaLnBrk="1" hangingPunct="1">
                <a:spcBef>
                  <a:spcPct val="0"/>
                </a:spcBef>
              </a:pPr>
              <a:t>83</a:t>
            </a:fld>
            <a:endParaRPr kumimoji="0" lang="en-US" altLang="en-US">
              <a:latin typeface="Courier New" pitchFamily="49"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495DB04-1C02-4FF8-AC6B-693F9CFBC6C2}" type="slidenum">
              <a:rPr kumimoji="0" lang="en-US" altLang="en-US" smtClean="0">
                <a:latin typeface="Courier New" pitchFamily="49" charset="0"/>
              </a:rPr>
              <a:pPr eaLnBrk="1" hangingPunct="1">
                <a:spcBef>
                  <a:spcPct val="0"/>
                </a:spcBef>
              </a:pPr>
              <a:t>8</a:t>
            </a:fld>
            <a:endParaRPr kumimoji="0" lang="en-US" altLang="en-US">
              <a:latin typeface="Courier New" pitchFamily="49"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B4AD7AD-60D6-4F87-BB58-E05BE7802093}" type="slidenum">
              <a:rPr kumimoji="0" lang="en-US" altLang="en-US" smtClean="0">
                <a:latin typeface="Courier New" pitchFamily="49" charset="0"/>
              </a:rPr>
              <a:pPr eaLnBrk="1" hangingPunct="1">
                <a:spcBef>
                  <a:spcPct val="0"/>
                </a:spcBef>
              </a:pPr>
              <a:t>84</a:t>
            </a:fld>
            <a:endParaRPr kumimoji="0" lang="en-US" altLang="en-US">
              <a:latin typeface="Courier New" pitchFamily="49"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EBC44C4-3E8E-4F49-AB23-504DE2993377}" type="slidenum">
              <a:rPr kumimoji="0" lang="en-US" altLang="en-US" smtClean="0">
                <a:latin typeface="Courier New" pitchFamily="49" charset="0"/>
              </a:rPr>
              <a:pPr eaLnBrk="1" hangingPunct="1">
                <a:spcBef>
                  <a:spcPct val="0"/>
                </a:spcBef>
              </a:pPr>
              <a:t>85</a:t>
            </a:fld>
            <a:endParaRPr kumimoji="0" lang="en-US" altLang="en-US">
              <a:latin typeface="Courier New" pitchFamily="49"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D913B54-A2E3-4120-B120-C95FCB139D6B}" type="slidenum">
              <a:rPr kumimoji="0" lang="en-US" altLang="en-US" smtClean="0">
                <a:latin typeface="Courier New" pitchFamily="49" charset="0"/>
              </a:rPr>
              <a:pPr eaLnBrk="1" hangingPunct="1">
                <a:spcBef>
                  <a:spcPct val="0"/>
                </a:spcBef>
              </a:pPr>
              <a:t>86</a:t>
            </a:fld>
            <a:endParaRPr kumimoji="0" lang="en-US" altLang="en-US">
              <a:latin typeface="Courier New" pitchFamily="49"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pr7-18.cpp and pr7-19.cpp</a:t>
            </a:r>
          </a:p>
          <a:p>
            <a:endParaRPr lang="en-US" altLang="en-US"/>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CC66033-4026-4B87-BDC8-D303B5698806}" type="slidenum">
              <a:rPr kumimoji="0" lang="en-US" altLang="en-US" smtClean="0">
                <a:latin typeface="Courier New" pitchFamily="49" charset="0"/>
              </a:rPr>
              <a:pPr eaLnBrk="1" hangingPunct="1">
                <a:spcBef>
                  <a:spcPct val="0"/>
                </a:spcBef>
              </a:pPr>
              <a:t>93</a:t>
            </a:fld>
            <a:endParaRPr kumimoji="0" lang="en-US" altLang="en-US">
              <a:latin typeface="Courier New"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5F74B0D-76DD-44C9-AD8E-37C4F2B0669D}" type="slidenum">
              <a:rPr kumimoji="0" lang="en-US" altLang="en-US" smtClean="0">
                <a:latin typeface="Courier New" pitchFamily="49" charset="0"/>
              </a:rPr>
              <a:pPr eaLnBrk="1" hangingPunct="1">
                <a:spcBef>
                  <a:spcPct val="0"/>
                </a:spcBef>
              </a:pPr>
              <a:t>9</a:t>
            </a:fld>
            <a:endParaRPr kumimoji="0" lang="en-US" altLang="en-US">
              <a:latin typeface="Courier New" pitchFamily="4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0C9C054-E087-4171-9DD5-19AF823CAB5E}" type="slidenum">
              <a:rPr kumimoji="0" lang="en-US" altLang="en-US" smtClean="0">
                <a:latin typeface="Courier New" pitchFamily="49" charset="0"/>
              </a:rPr>
              <a:pPr eaLnBrk="1" hangingPunct="1">
                <a:spcBef>
                  <a:spcPct val="0"/>
                </a:spcBef>
              </a:pPr>
              <a:t>11</a:t>
            </a:fld>
            <a:endParaRPr kumimoji="0" lang="en-US" altLang="en-US">
              <a:latin typeface="Courier New" pitchFamily="49"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5C2564EC-0BB1-431C-B5A4-F9671E72A2DF}"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6/4/2019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6/4/2019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FBBAE430-E1F7-4A3E-859E-58806E7120DC}"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250B8199-C009-40CF-B522-102D8AF98F7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8C23E75-C7F2-4F1B-805B-16A2F836EFE0}"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AAF0E8F4-957D-494B-855C-FA618DEAE8F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6/4/2019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7</a:t>
            </a:r>
          </a:p>
        </p:txBody>
      </p:sp>
      <p:sp>
        <p:nvSpPr>
          <p:cNvPr id="5" name="Chapter Title"/>
          <p:cNvSpPr>
            <a:spLocks noGrp="1"/>
          </p:cNvSpPr>
          <p:nvPr>
            <p:ph type="body" idx="3"/>
          </p:nvPr>
        </p:nvSpPr>
        <p:spPr/>
        <p:txBody>
          <a:bodyPr/>
          <a:lstStyle/>
          <a:p>
            <a:r>
              <a:rPr lang="en-US" dirty="0"/>
              <a:t>Introduction to Classes and Objects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35577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p:cNvSpPr>
          <p:nvPr>
            <p:ph type="title"/>
          </p:nvPr>
        </p:nvSpPr>
        <p:spPr/>
        <p:txBody>
          <a:bodyPr/>
          <a:lstStyle/>
          <a:p>
            <a:pPr eaLnBrk="1" hangingPunct="1"/>
            <a:r>
              <a:rPr lang="en-US" altLang="en-US" dirty="0">
                <a:solidFill>
                  <a:schemeClr val="tx1"/>
                </a:solidFill>
              </a:rPr>
              <a:t>Object Example</a:t>
            </a:r>
          </a:p>
        </p:txBody>
      </p:sp>
      <p:sp>
        <p:nvSpPr>
          <p:cNvPr id="13" name="Label for the image" descr="The text box labels the image that is immediately to the right of it." title="text box with the word 'Square'"/>
          <p:cNvSpPr txBox="1"/>
          <p:nvPr/>
        </p:nvSpPr>
        <p:spPr>
          <a:xfrm>
            <a:off x="2514600" y="1524000"/>
            <a:ext cx="762000" cy="296863"/>
          </a:xfrm>
          <a:prstGeom prst="rect">
            <a:avLst/>
          </a:prstGeom>
          <a:noFill/>
        </p:spPr>
        <p:txBody>
          <a:bodyPr>
            <a:spAutoFit/>
          </a:bodyPr>
          <a:lstStyle/>
          <a:p>
            <a:pPr>
              <a:defRPr/>
            </a:pPr>
            <a:r>
              <a:rPr lang="en-US" sz="2000" dirty="0">
                <a:latin typeface="+mn-lt"/>
              </a:rPr>
              <a:t>Square</a:t>
            </a:r>
          </a:p>
        </p:txBody>
      </p:sp>
      <p:sp>
        <p:nvSpPr>
          <p:cNvPr id="14" name="Text below the image"/>
          <p:cNvSpPr txBox="1"/>
          <p:nvPr/>
        </p:nvSpPr>
        <p:spPr>
          <a:xfrm>
            <a:off x="474133" y="4419600"/>
            <a:ext cx="7772400" cy="1774825"/>
          </a:xfrm>
          <a:prstGeom prst="rect">
            <a:avLst/>
          </a:prstGeom>
          <a:noFill/>
        </p:spPr>
        <p:txBody>
          <a:bodyPr>
            <a:spAutoFit/>
          </a:bodyPr>
          <a:lstStyle/>
          <a:p>
            <a:pPr>
              <a:defRPr/>
            </a:pPr>
            <a:r>
              <a:rPr lang="en-US" sz="2800" dirty="0">
                <a:latin typeface="+mn-lt"/>
              </a:rPr>
              <a:t>Square object’s data item:  </a:t>
            </a:r>
            <a:r>
              <a:rPr lang="en-US" sz="2800" b="1" dirty="0">
                <a:latin typeface="Courier New" pitchFamily="49" charset="0"/>
                <a:cs typeface="Courier New" pitchFamily="49" charset="0"/>
              </a:rPr>
              <a:t>side</a:t>
            </a:r>
          </a:p>
          <a:p>
            <a:pPr>
              <a:defRPr/>
            </a:pPr>
            <a:endParaRPr lang="en-US" sz="2800" dirty="0">
              <a:latin typeface="+mn-lt"/>
            </a:endParaRPr>
          </a:p>
          <a:p>
            <a:pPr>
              <a:defRPr/>
            </a:pPr>
            <a:r>
              <a:rPr lang="en-US" sz="2800" dirty="0">
                <a:latin typeface="+mn-lt"/>
              </a:rPr>
              <a:t>Square object’s functions:  </a:t>
            </a:r>
            <a:r>
              <a:rPr lang="en-US" sz="2800" b="1" dirty="0" err="1">
                <a:latin typeface="Courier New" pitchFamily="49" charset="0"/>
                <a:cs typeface="Courier New" pitchFamily="49" charset="0"/>
              </a:rPr>
              <a:t>setSide</a:t>
            </a:r>
            <a:r>
              <a:rPr lang="en-US" sz="2800" dirty="0">
                <a:latin typeface="+mn-lt"/>
              </a:rPr>
              <a:t> -</a:t>
            </a:r>
            <a:r>
              <a:rPr lang="en-US" sz="2800" baseline="0" dirty="0">
                <a:latin typeface="+mn-lt"/>
              </a:rPr>
              <a:t> </a:t>
            </a:r>
            <a:r>
              <a:rPr lang="en-US" sz="2800" dirty="0">
                <a:latin typeface="+mn-lt"/>
              </a:rPr>
              <a:t>set the size of the side of the square,</a:t>
            </a:r>
            <a:r>
              <a:rPr lang="en-US" sz="2800" baseline="0" dirty="0">
                <a:latin typeface="+mn-lt"/>
              </a:rPr>
              <a:t>  </a:t>
            </a:r>
            <a:r>
              <a:rPr lang="en-US" sz="2800" b="1" dirty="0" err="1">
                <a:latin typeface="Courier New" pitchFamily="49" charset="0"/>
                <a:cs typeface="Courier New" pitchFamily="49" charset="0"/>
              </a:rPr>
              <a:t>getSide</a:t>
            </a:r>
            <a:r>
              <a:rPr lang="en-US" sz="2800" dirty="0">
                <a:latin typeface="+mn-lt"/>
              </a:rPr>
              <a:t> -</a:t>
            </a:r>
            <a:r>
              <a:rPr lang="en-US" sz="2800" baseline="0" dirty="0">
                <a:latin typeface="+mn-lt"/>
              </a:rPr>
              <a:t> </a:t>
            </a:r>
            <a:r>
              <a:rPr lang="en-US" sz="2800" dirty="0">
                <a:latin typeface="+mn-lt"/>
              </a:rPr>
              <a:t>return the size of the side of the square</a:t>
            </a:r>
          </a:p>
          <a:p>
            <a:pPr>
              <a:defRPr/>
            </a:pPr>
            <a:endParaRPr lang="en-US" dirty="0">
              <a:latin typeface="+mn-lt"/>
            </a:endParaRPr>
          </a:p>
        </p:txBody>
      </p:sp>
      <p:pic>
        <p:nvPicPr>
          <p:cNvPr id="3" name="representation of a Square" descr="The image is of two stacked rectangles.  The upper rectangle contains the text 'Member variables (attributes) and the code 'int side;'.  The lower rectangle contains the text 'Member functions' and the code 'void setSide(int s)' and 'int getSide()'." title="data members and member functions of the Square cla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471" y="1672622"/>
            <a:ext cx="4129751" cy="2670778"/>
          </a:xfrm>
          <a:prstGeom prst="rect">
            <a:avLst/>
          </a:prstGeom>
        </p:spPr>
      </p:pic>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E96623C4-7C4B-4BF1-84CF-12BB9958B245}"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Why Hide Data?</a:t>
            </a:r>
          </a:p>
        </p:txBody>
      </p:sp>
      <p:sp>
        <p:nvSpPr>
          <p:cNvPr id="13315" name="Slide Body"/>
          <p:cNvSpPr>
            <a:spLocks noGrp="1" noChangeArrowheads="1"/>
          </p:cNvSpPr>
          <p:nvPr>
            <p:ph type="body" idx="1"/>
          </p:nvPr>
        </p:nvSpPr>
        <p:spPr>
          <a:xfrm>
            <a:off x="457200" y="1828800"/>
            <a:ext cx="8077200" cy="4191000"/>
          </a:xfrm>
        </p:spPr>
        <p:txBody>
          <a:bodyPr/>
          <a:lstStyle/>
          <a:p>
            <a:pPr eaLnBrk="1" hangingPunct="1">
              <a:lnSpc>
                <a:spcPct val="90000"/>
              </a:lnSpc>
              <a:spcBef>
                <a:spcPct val="40000"/>
              </a:spcBef>
            </a:pPr>
            <a:r>
              <a:rPr lang="en-US" altLang="en-US" sz="2800" dirty="0"/>
              <a:t>Protection – Member functions provide a layer of protection against inadvertent or deliberate data corruption</a:t>
            </a:r>
          </a:p>
          <a:p>
            <a:pPr eaLnBrk="1" hangingPunct="1">
              <a:lnSpc>
                <a:spcPct val="90000"/>
              </a:lnSpc>
              <a:spcBef>
                <a:spcPct val="40000"/>
              </a:spcBef>
            </a:pPr>
            <a:r>
              <a:rPr lang="en-US" altLang="en-US" sz="2800" dirty="0"/>
              <a:t>Need-to-know – A programmer can use the data via the provided member functions.  As long as the member functions return correct information, the programmer needn’t worry about implementation details.</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6EB33E0-9AB4-4E57-93E6-300281CD6246}"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7.3 Introduction to Classes 1 of 2</a:t>
            </a:r>
          </a:p>
        </p:txBody>
      </p:sp>
      <p:sp>
        <p:nvSpPr>
          <p:cNvPr id="14339" name="Slide Body"/>
          <p:cNvSpPr>
            <a:spLocks noGrp="1" noChangeArrowheads="1"/>
          </p:cNvSpPr>
          <p:nvPr>
            <p:ph type="body" idx="1"/>
          </p:nvPr>
        </p:nvSpPr>
        <p:spPr>
          <a:xfrm>
            <a:off x="762000" y="1828800"/>
            <a:ext cx="7772400" cy="4191000"/>
          </a:xfrm>
        </p:spPr>
        <p:txBody>
          <a:bodyPr/>
          <a:lstStyle/>
          <a:p>
            <a:pPr eaLnBrk="1" hangingPunct="1">
              <a:lnSpc>
                <a:spcPct val="80000"/>
              </a:lnSpc>
            </a:pPr>
            <a:r>
              <a:rPr lang="en-US" altLang="en-US" sz="2800" b="1" dirty="0">
                <a:solidFill>
                  <a:schemeClr val="accent2"/>
                </a:solidFill>
              </a:rPr>
              <a:t>Class</a:t>
            </a:r>
            <a:r>
              <a:rPr lang="en-US" altLang="en-US" sz="2800" dirty="0"/>
              <a:t>: a programmer-defined data type used to define objects</a:t>
            </a:r>
          </a:p>
          <a:p>
            <a:pPr eaLnBrk="1" hangingPunct="1">
              <a:lnSpc>
                <a:spcPct val="80000"/>
              </a:lnSpc>
              <a:spcBef>
                <a:spcPct val="30000"/>
              </a:spcBef>
            </a:pPr>
            <a:r>
              <a:rPr lang="en-US" altLang="en-US" sz="2800" dirty="0"/>
              <a:t>It is a pattern for creating objects</a:t>
            </a:r>
          </a:p>
          <a:p>
            <a:pPr eaLnBrk="1" hangingPunct="1">
              <a:lnSpc>
                <a:spcPct val="80000"/>
              </a:lnSpc>
              <a:buFontTx/>
              <a:buNone/>
            </a:pPr>
            <a:r>
              <a:rPr lang="en-US" altLang="en-US" sz="2800" b="1" dirty="0">
                <a:latin typeface="Courier New" pitchFamily="49" charset="0"/>
              </a:rPr>
              <a:t>  </a:t>
            </a:r>
            <a:r>
              <a:rPr lang="en-US" altLang="en-US" sz="2800" dirty="0"/>
              <a:t>ex:  </a:t>
            </a:r>
          </a:p>
          <a:p>
            <a:pPr eaLnBrk="1" hangingPunct="1">
              <a:lnSpc>
                <a:spcPct val="80000"/>
              </a:lnSpc>
              <a:buFontTx/>
              <a:buNone/>
            </a:pPr>
            <a:r>
              <a:rPr lang="en-US" altLang="en-US" sz="2800" b="1" dirty="0">
                <a:latin typeface="Courier New" pitchFamily="49" charset="0"/>
              </a:rPr>
              <a:t>	string </a:t>
            </a:r>
            <a:r>
              <a:rPr lang="en-US" altLang="en-US" sz="2800" b="1" dirty="0" err="1">
                <a:latin typeface="Courier New" pitchFamily="49" charset="0"/>
              </a:rPr>
              <a:t>fName</a:t>
            </a:r>
            <a:r>
              <a:rPr lang="en-US" altLang="en-US" sz="2800" b="1" dirty="0">
                <a:latin typeface="Courier New" pitchFamily="49" charset="0"/>
              </a:rPr>
              <a:t>, </a:t>
            </a:r>
            <a:r>
              <a:rPr lang="en-US" altLang="en-US" sz="2800" b="1" dirty="0" err="1">
                <a:latin typeface="Courier New" pitchFamily="49" charset="0"/>
              </a:rPr>
              <a:t>lName</a:t>
            </a:r>
            <a:r>
              <a:rPr lang="en-US" altLang="en-US" sz="2800" b="1" dirty="0">
                <a:latin typeface="Courier New" pitchFamily="49" charset="0"/>
              </a:rPr>
              <a:t>;</a:t>
            </a:r>
          </a:p>
          <a:p>
            <a:pPr eaLnBrk="1" hangingPunct="1">
              <a:lnSpc>
                <a:spcPct val="80000"/>
              </a:lnSpc>
              <a:buFontTx/>
              <a:buNone/>
            </a:pPr>
            <a:endParaRPr lang="en-US" altLang="en-US" sz="2800" b="1" dirty="0">
              <a:latin typeface="Courier New" pitchFamily="49" charset="0"/>
            </a:endParaRPr>
          </a:p>
          <a:p>
            <a:pPr eaLnBrk="1" hangingPunct="1">
              <a:lnSpc>
                <a:spcPct val="80000"/>
              </a:lnSpc>
              <a:buFontTx/>
              <a:buNone/>
            </a:pPr>
            <a:r>
              <a:rPr lang="en-US" altLang="en-US" sz="2800" dirty="0"/>
              <a:t>	This creates two objects of the </a:t>
            </a:r>
            <a:r>
              <a:rPr lang="en-US" altLang="en-US" sz="2800" b="1" dirty="0">
                <a:latin typeface="Courier New" pitchFamily="49" charset="0"/>
                <a:cs typeface="Courier New" pitchFamily="49" charset="0"/>
              </a:rPr>
              <a:t>string</a:t>
            </a:r>
            <a:r>
              <a:rPr lang="en-US" altLang="en-US" sz="2800" dirty="0"/>
              <a:t> class</a:t>
            </a:r>
            <a:r>
              <a:rPr lang="en-US" altLang="en-US" sz="2800" b="1" dirty="0">
                <a:latin typeface="Courier New" pitchFamily="49" charset="0"/>
              </a:rPr>
              <a:t>    </a:t>
            </a:r>
            <a:endParaRPr lang="en-US" altLang="en-US" sz="2800" b="1" dirty="0"/>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593201D-4F1A-4BA1-85D7-B386D7820FB0}"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Introduction to Classes 2 of 2</a:t>
            </a:r>
          </a:p>
        </p:txBody>
      </p:sp>
      <p:sp>
        <p:nvSpPr>
          <p:cNvPr id="15363" name="Slide Body"/>
          <p:cNvSpPr>
            <a:spLocks noGrp="1" noChangeArrowheads="1"/>
          </p:cNvSpPr>
          <p:nvPr>
            <p:ph type="body" idx="1"/>
          </p:nvPr>
        </p:nvSpPr>
        <p:spPr>
          <a:xfrm>
            <a:off x="685800" y="1752600"/>
            <a:ext cx="7772400" cy="4419600"/>
          </a:xfrm>
        </p:spPr>
        <p:txBody>
          <a:bodyPr/>
          <a:lstStyle/>
          <a:p>
            <a:pPr eaLnBrk="1" hangingPunct="1">
              <a:lnSpc>
                <a:spcPct val="80000"/>
              </a:lnSpc>
              <a:spcBef>
                <a:spcPct val="30000"/>
              </a:spcBef>
            </a:pPr>
            <a:r>
              <a:rPr lang="en-US" altLang="en-US" dirty="0"/>
              <a:t>Class declaration format:</a:t>
            </a:r>
          </a:p>
          <a:p>
            <a:pPr eaLnBrk="1" hangingPunct="1">
              <a:lnSpc>
                <a:spcPct val="80000"/>
              </a:lnSpc>
              <a:buFontTx/>
              <a:buNone/>
            </a:pPr>
            <a:r>
              <a:rPr lang="en-US" altLang="en-US" sz="2800" b="1" dirty="0">
                <a:latin typeface="Courier New" pitchFamily="49" charset="0"/>
              </a:rPr>
              <a:t>    class </a:t>
            </a:r>
            <a:r>
              <a:rPr lang="en-US" altLang="en-US" sz="2800" b="1" i="1" dirty="0" err="1">
                <a:latin typeface="Courier New" pitchFamily="49" charset="0"/>
              </a:rPr>
              <a:t>className</a:t>
            </a:r>
            <a:endParaRPr lang="en-US" altLang="en-US" sz="2800" b="1" dirty="0">
              <a:latin typeface="Courier New" pitchFamily="49" charset="0"/>
            </a:endParaRPr>
          </a:p>
          <a:p>
            <a:pPr eaLnBrk="1" hangingPunct="1">
              <a:lnSpc>
                <a:spcPct val="80000"/>
              </a:lnSpc>
              <a:spcBef>
                <a:spcPct val="0"/>
              </a:spcBef>
              <a:buFontTx/>
              <a:buNone/>
            </a:pPr>
            <a:r>
              <a:rPr lang="en-US" altLang="en-US" sz="2800" b="1" dirty="0">
                <a:latin typeface="Courier New" pitchFamily="49" charset="0"/>
              </a:rPr>
              <a:t>    {</a:t>
            </a:r>
          </a:p>
          <a:p>
            <a:pPr eaLnBrk="1" hangingPunct="1">
              <a:lnSpc>
                <a:spcPct val="80000"/>
              </a:lnSpc>
              <a:spcBef>
                <a:spcPct val="0"/>
              </a:spcBef>
              <a:buFontTx/>
              <a:buNone/>
            </a:pPr>
            <a:r>
              <a:rPr lang="en-US" altLang="en-US" sz="2800" b="1" i="1" dirty="0">
                <a:latin typeface="Courier New" pitchFamily="49" charset="0"/>
              </a:rPr>
              <a:t>       declaration;</a:t>
            </a:r>
          </a:p>
          <a:p>
            <a:pPr eaLnBrk="1" hangingPunct="1">
              <a:lnSpc>
                <a:spcPct val="80000"/>
              </a:lnSpc>
              <a:spcBef>
                <a:spcPct val="0"/>
              </a:spcBef>
              <a:buFontTx/>
              <a:buNone/>
            </a:pPr>
            <a:r>
              <a:rPr lang="en-US" altLang="en-US" sz="2800" b="1" i="1" dirty="0">
                <a:latin typeface="Courier New" pitchFamily="49" charset="0"/>
              </a:rPr>
              <a:t>       declaration;</a:t>
            </a:r>
          </a:p>
          <a:p>
            <a:pPr eaLnBrk="1" hangingPunct="1">
              <a:lnSpc>
                <a:spcPct val="80000"/>
              </a:lnSpc>
              <a:spcBef>
                <a:spcPct val="0"/>
              </a:spcBef>
              <a:buFontTx/>
              <a:buNone/>
            </a:pPr>
            <a:r>
              <a:rPr lang="en-US" altLang="en-US" sz="2800" b="1" dirty="0">
                <a:latin typeface="Courier New" pitchFamily="49" charset="0"/>
              </a:rPr>
              <a:t>    };</a:t>
            </a:r>
            <a:endParaRPr lang="en-US" altLang="en-US" sz="2800" b="1" dirty="0"/>
          </a:p>
        </p:txBody>
      </p:sp>
      <p:pic>
        <p:nvPicPr>
          <p:cNvPr id="3" name="Informative text" descr="The image consists of an oval containing the text 'Note the required ;'.  There is an arrow from the oval to the point where ht e; is required." title="text image explaining part of the c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3200400"/>
            <a:ext cx="5894832" cy="996696"/>
          </a:xfrm>
          <a:prstGeom prst="rect">
            <a:avLst/>
          </a:prstGeom>
        </p:spPr>
      </p:pic>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C81E55A-6330-498D-8207-9D09B3425981}"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Access Specifiers</a:t>
            </a:r>
          </a:p>
        </p:txBody>
      </p:sp>
      <p:sp>
        <p:nvSpPr>
          <p:cNvPr id="16387" name="Slide Body"/>
          <p:cNvSpPr>
            <a:spLocks noGrp="1" noChangeArrowheads="1"/>
          </p:cNvSpPr>
          <p:nvPr>
            <p:ph type="body" idx="1"/>
          </p:nvPr>
        </p:nvSpPr>
        <p:spPr>
          <a:xfrm>
            <a:off x="381000" y="1981200"/>
            <a:ext cx="8153400" cy="4114800"/>
          </a:xfrm>
        </p:spPr>
        <p:txBody>
          <a:bodyPr/>
          <a:lstStyle/>
          <a:p>
            <a:pPr eaLnBrk="1" hangingPunct="1"/>
            <a:r>
              <a:rPr lang="en-US" altLang="en-US" sz="2800" dirty="0"/>
              <a:t>Used to control access to members of the class.</a:t>
            </a:r>
          </a:p>
          <a:p>
            <a:pPr eaLnBrk="1" hangingPunct="1"/>
            <a:r>
              <a:rPr lang="en-US" altLang="en-US" sz="2800" dirty="0"/>
              <a:t>Each member is declared to be either</a:t>
            </a:r>
          </a:p>
          <a:p>
            <a:pPr lvl="1" eaLnBrk="1" hangingPunct="1">
              <a:buFontTx/>
              <a:buNone/>
            </a:pPr>
            <a:r>
              <a:rPr lang="en-US" altLang="en-US" sz="2400" b="1" dirty="0">
                <a:solidFill>
                  <a:schemeClr val="accent2"/>
                </a:solidFill>
                <a:latin typeface="Courier New" pitchFamily="49" charset="0"/>
              </a:rPr>
              <a:t>public</a:t>
            </a:r>
            <a:r>
              <a:rPr lang="en-US" altLang="en-US" sz="2400" dirty="0">
                <a:latin typeface="Courier New" pitchFamily="49" charset="0"/>
              </a:rPr>
              <a:t>:</a:t>
            </a:r>
            <a:r>
              <a:rPr lang="en-US" altLang="en-US" sz="2400" dirty="0"/>
              <a:t> can be accessed by functions </a:t>
            </a:r>
          </a:p>
          <a:p>
            <a:pPr lvl="1" eaLnBrk="1" hangingPunct="1">
              <a:lnSpc>
                <a:spcPct val="80000"/>
              </a:lnSpc>
              <a:spcBef>
                <a:spcPct val="0"/>
              </a:spcBef>
              <a:buFontTx/>
              <a:buNone/>
            </a:pPr>
            <a:r>
              <a:rPr lang="en-US" altLang="en-US" sz="2400" dirty="0"/>
              <a:t>                outside  of the class</a:t>
            </a:r>
          </a:p>
          <a:p>
            <a:pPr lvl="1" eaLnBrk="1" hangingPunct="1">
              <a:lnSpc>
                <a:spcPct val="85000"/>
              </a:lnSpc>
              <a:spcBef>
                <a:spcPct val="0"/>
              </a:spcBef>
              <a:buFontTx/>
              <a:buNone/>
            </a:pPr>
            <a:r>
              <a:rPr lang="en-US" altLang="en-US" sz="2400" dirty="0"/>
              <a:t>or</a:t>
            </a:r>
          </a:p>
          <a:p>
            <a:pPr lvl="1" eaLnBrk="1" hangingPunct="1">
              <a:buFontTx/>
              <a:buNone/>
            </a:pPr>
            <a:r>
              <a:rPr lang="en-US" altLang="en-US" sz="2400" b="1" dirty="0">
                <a:solidFill>
                  <a:schemeClr val="accent2"/>
                </a:solidFill>
                <a:latin typeface="Courier New" pitchFamily="49" charset="0"/>
              </a:rPr>
              <a:t>private</a:t>
            </a:r>
            <a:r>
              <a:rPr lang="en-US" altLang="en-US" sz="2400" dirty="0">
                <a:latin typeface="Courier New" pitchFamily="49" charset="0"/>
              </a:rPr>
              <a:t>:</a:t>
            </a:r>
            <a:r>
              <a:rPr lang="en-US" altLang="en-US" sz="2400" dirty="0"/>
              <a:t> can only be called by or accessed </a:t>
            </a:r>
          </a:p>
          <a:p>
            <a:pPr lvl="1" eaLnBrk="1" hangingPunct="1">
              <a:lnSpc>
                <a:spcPct val="85000"/>
              </a:lnSpc>
              <a:spcBef>
                <a:spcPct val="0"/>
              </a:spcBef>
              <a:buFontTx/>
              <a:buNone/>
            </a:pPr>
            <a:r>
              <a:rPr lang="en-US" altLang="en-US" sz="2400" dirty="0"/>
              <a:t>                  by functions that are members of </a:t>
            </a:r>
          </a:p>
          <a:p>
            <a:pPr lvl="1" eaLnBrk="1" hangingPunct="1">
              <a:lnSpc>
                <a:spcPct val="85000"/>
              </a:lnSpc>
              <a:spcBef>
                <a:spcPct val="0"/>
              </a:spcBef>
              <a:buFontTx/>
              <a:buNone/>
            </a:pPr>
            <a:r>
              <a:rPr lang="en-US" altLang="en-US" sz="2400" dirty="0"/>
              <a:t>                  the class</a:t>
            </a:r>
            <a:endParaRPr lang="en-US" altLang="en-US" sz="2400" dirty="0">
              <a:latin typeface="Courier New" pitchFamily="49" charset="0"/>
            </a:endParaRP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668192A-081A-454E-8EEA-1CD13BCB507D}"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Class Example</a:t>
            </a:r>
          </a:p>
        </p:txBody>
      </p:sp>
      <p:sp>
        <p:nvSpPr>
          <p:cNvPr id="17411" name="Slide Body"/>
          <p:cNvSpPr>
            <a:spLocks noGrp="1" noChangeArrowheads="1"/>
          </p:cNvSpPr>
          <p:nvPr>
            <p:ph type="body" idx="1"/>
          </p:nvPr>
        </p:nvSpPr>
        <p:spPr/>
        <p:txBody>
          <a:bodyPr/>
          <a:lstStyle/>
          <a:p>
            <a:pPr lvl="1" eaLnBrk="1" hangingPunct="1">
              <a:lnSpc>
                <a:spcPct val="75000"/>
              </a:lnSpc>
              <a:spcBef>
                <a:spcPct val="0"/>
              </a:spcBef>
              <a:buFontTx/>
              <a:buNone/>
            </a:pPr>
            <a:r>
              <a:rPr lang="en-US" altLang="en-US" sz="3200" b="1" dirty="0">
                <a:solidFill>
                  <a:srgbClr val="3D8963"/>
                </a:solidFill>
                <a:latin typeface="Courier New" pitchFamily="49" charset="0"/>
              </a:rPr>
              <a:t>    class Square</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p>
          <a:p>
            <a:pPr lvl="1" eaLnBrk="1" hangingPunct="1">
              <a:lnSpc>
                <a:spcPct val="75000"/>
              </a:lnSpc>
              <a:spcBef>
                <a:spcPct val="0"/>
              </a:spcBef>
              <a:buFontTx/>
              <a:buNone/>
            </a:pPr>
            <a:r>
              <a:rPr lang="en-US" altLang="en-US" sz="3200" b="1" dirty="0">
                <a:solidFill>
                  <a:srgbClr val="3D8963"/>
                </a:solidFill>
                <a:latin typeface="Courier New" pitchFamily="49" charset="0"/>
              </a:rPr>
              <a:t>		    private:</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side;</a:t>
            </a:r>
          </a:p>
          <a:p>
            <a:pPr lvl="1" eaLnBrk="1" hangingPunct="1">
              <a:lnSpc>
                <a:spcPct val="75000"/>
              </a:lnSpc>
              <a:spcBef>
                <a:spcPct val="0"/>
              </a:spcBef>
              <a:buFontTx/>
              <a:buNone/>
            </a:pPr>
            <a:r>
              <a:rPr lang="en-US" altLang="en-US" sz="3200" b="1" dirty="0">
                <a:solidFill>
                  <a:srgbClr val="3D8963"/>
                </a:solidFill>
                <a:latin typeface="Courier New" pitchFamily="49" charset="0"/>
              </a:rPr>
              <a:t>		    public:</a:t>
            </a:r>
          </a:p>
          <a:p>
            <a:pPr lvl="1" eaLnBrk="1" hangingPunct="1">
              <a:lnSpc>
                <a:spcPct val="75000"/>
              </a:lnSpc>
              <a:spcBef>
                <a:spcPct val="0"/>
              </a:spcBef>
              <a:buFontTx/>
              <a:buNone/>
            </a:pPr>
            <a:r>
              <a:rPr lang="en-US" altLang="en-US" sz="3200" b="1" dirty="0">
                <a:solidFill>
                  <a:srgbClr val="3D8963"/>
                </a:solidFill>
                <a:latin typeface="Courier New" pitchFamily="49" charset="0"/>
              </a:rPr>
              <a:t>			  void </a:t>
            </a:r>
            <a:r>
              <a:rPr lang="en-US" altLang="en-US" sz="3200" b="1" dirty="0" err="1">
                <a:solidFill>
                  <a:srgbClr val="3D8963"/>
                </a:solidFill>
                <a:latin typeface="Courier New" pitchFamily="49" charset="0"/>
              </a:rPr>
              <a:t>setSide</a:t>
            </a:r>
            <a:r>
              <a:rPr lang="en-US" altLang="en-US" sz="3200" b="1" dirty="0">
                <a:solidFill>
                  <a:srgbClr val="3D8963"/>
                </a:solidFill>
                <a:latin typeface="Courier New" pitchFamily="49" charset="0"/>
              </a:rPr>
              <a:t>(</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s)</a:t>
            </a:r>
          </a:p>
          <a:p>
            <a:pPr lvl="1" eaLnBrk="1" hangingPunct="1">
              <a:lnSpc>
                <a:spcPct val="75000"/>
              </a:lnSpc>
              <a:spcBef>
                <a:spcPct val="0"/>
              </a:spcBef>
              <a:buFontTx/>
              <a:buNone/>
            </a:pPr>
            <a:r>
              <a:rPr lang="en-US" altLang="en-US" sz="3200" b="1" dirty="0">
                <a:solidFill>
                  <a:srgbClr val="3D8963"/>
                </a:solidFill>
                <a:latin typeface="Courier New" pitchFamily="49" charset="0"/>
              </a:rPr>
              <a:t>			  { side = s; }</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getSide</a:t>
            </a:r>
            <a:r>
              <a:rPr lang="en-US" altLang="en-US" sz="3200" b="1" dirty="0">
                <a:solidFill>
                  <a:srgbClr val="3D8963"/>
                </a:solidFill>
                <a:latin typeface="Courier New" pitchFamily="49" charset="0"/>
              </a:rPr>
              <a:t>()</a:t>
            </a:r>
          </a:p>
          <a:p>
            <a:pPr lvl="1" eaLnBrk="1" hangingPunct="1">
              <a:lnSpc>
                <a:spcPct val="75000"/>
              </a:lnSpc>
              <a:spcBef>
                <a:spcPct val="0"/>
              </a:spcBef>
              <a:buFontTx/>
              <a:buNone/>
            </a:pPr>
            <a:r>
              <a:rPr lang="en-US" altLang="en-US" sz="3200" b="1" dirty="0">
                <a:solidFill>
                  <a:srgbClr val="3D8963"/>
                </a:solidFill>
                <a:latin typeface="Courier New" pitchFamily="49" charset="0"/>
              </a:rPr>
              <a:t>			  { return side; }</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p>
        </p:txBody>
      </p:sp>
      <p:pic>
        <p:nvPicPr>
          <p:cNvPr id="2" name="text indicating access specifiers" descr="Image is an oval containing the text 'access specifiers'.  Two arrows extend from the oval to point to two places in the adjoining code where the access specifiers - public and private - are indicated." title="text image indicating access specifi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438400"/>
            <a:ext cx="2072640" cy="1143000"/>
          </a:xfrm>
          <a:prstGeom prst="rect">
            <a:avLst/>
          </a:prstGeom>
        </p:spPr>
      </p:pic>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CE42358-A3FA-4A40-895C-C2A621EABF73}" type="slidenum">
              <a:rPr lang="en-US" altLang="en-US" sz="1200" smtClean="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More on Access Specifiers</a:t>
            </a:r>
          </a:p>
        </p:txBody>
      </p:sp>
      <p:sp>
        <p:nvSpPr>
          <p:cNvPr id="18435" name="Slide Body"/>
          <p:cNvSpPr>
            <a:spLocks noGrp="1" noChangeArrowheads="1"/>
          </p:cNvSpPr>
          <p:nvPr>
            <p:ph type="body" idx="1"/>
          </p:nvPr>
        </p:nvSpPr>
        <p:spPr>
          <a:xfrm>
            <a:off x="609600" y="2286000"/>
            <a:ext cx="7772400" cy="2438400"/>
          </a:xfrm>
        </p:spPr>
        <p:txBody>
          <a:bodyPr/>
          <a:lstStyle/>
          <a:p>
            <a:pPr eaLnBrk="1" hangingPunct="1">
              <a:spcBef>
                <a:spcPct val="50000"/>
              </a:spcBef>
            </a:pPr>
            <a:r>
              <a:rPr lang="en-US" altLang="en-US" sz="2800" dirty="0"/>
              <a:t>Can be listed in any order in a class</a:t>
            </a:r>
          </a:p>
          <a:p>
            <a:pPr eaLnBrk="1" hangingPunct="1">
              <a:spcBef>
                <a:spcPct val="50000"/>
              </a:spcBef>
            </a:pPr>
            <a:r>
              <a:rPr lang="en-US" altLang="en-US" sz="2800" dirty="0"/>
              <a:t>Can appear multiple times in a class</a:t>
            </a:r>
          </a:p>
          <a:p>
            <a:pPr eaLnBrk="1" hangingPunct="1">
              <a:spcBef>
                <a:spcPct val="50000"/>
              </a:spcBef>
            </a:pPr>
            <a:r>
              <a:rPr lang="en-US" altLang="en-US" sz="2800" dirty="0"/>
              <a:t>If not specified, the default is </a:t>
            </a:r>
            <a:r>
              <a:rPr lang="en-US" altLang="en-US" sz="2800" b="1" dirty="0">
                <a:latin typeface="Courier New" pitchFamily="49" charset="0"/>
              </a:rPr>
              <a:t>private</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780A8E4-9690-42CF-B695-E22086AE892E}"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7.4  Creating and Using Objects</a:t>
            </a:r>
          </a:p>
        </p:txBody>
      </p:sp>
      <p:sp>
        <p:nvSpPr>
          <p:cNvPr id="19459" name="Slide Body"/>
          <p:cNvSpPr>
            <a:spLocks noGrp="1" noChangeArrowheads="1"/>
          </p:cNvSpPr>
          <p:nvPr>
            <p:ph type="body" idx="1"/>
          </p:nvPr>
        </p:nvSpPr>
        <p:spPr/>
        <p:txBody>
          <a:bodyPr/>
          <a:lstStyle/>
          <a:p>
            <a:pPr eaLnBrk="1" hangingPunct="1"/>
            <a:r>
              <a:rPr lang="en-US" altLang="en-US" sz="2800" dirty="0"/>
              <a:t>An </a:t>
            </a:r>
            <a:r>
              <a:rPr lang="en-US" altLang="en-US" sz="2800" dirty="0">
                <a:solidFill>
                  <a:schemeClr val="accent2"/>
                </a:solidFill>
              </a:rPr>
              <a:t>object</a:t>
            </a:r>
            <a:r>
              <a:rPr lang="en-US" altLang="en-US" sz="2800" dirty="0"/>
              <a:t> is an instance of a class</a:t>
            </a:r>
          </a:p>
          <a:p>
            <a:pPr eaLnBrk="1" hangingPunct="1"/>
            <a:r>
              <a:rPr lang="en-US" altLang="en-US" sz="2800" dirty="0"/>
              <a:t>It is defined just like other variables </a:t>
            </a:r>
          </a:p>
          <a:p>
            <a:pPr lvl="1" eaLnBrk="1" hangingPunct="1">
              <a:buFontTx/>
              <a:buNone/>
            </a:pPr>
            <a:r>
              <a:rPr lang="en-US" altLang="en-US" sz="2800" dirty="0"/>
              <a:t>	</a:t>
            </a:r>
            <a:r>
              <a:rPr lang="en-US" altLang="en-US" sz="2800" b="1" dirty="0">
                <a:solidFill>
                  <a:srgbClr val="3D8963"/>
                </a:solidFill>
                <a:latin typeface="Courier New" pitchFamily="49" charset="0"/>
              </a:rPr>
              <a:t>Square sq1, sq2;</a:t>
            </a:r>
          </a:p>
          <a:p>
            <a:pPr eaLnBrk="1" hangingPunct="1"/>
            <a:r>
              <a:rPr lang="en-US" altLang="en-US" sz="2800" dirty="0"/>
              <a:t>It can access members using dot operator </a:t>
            </a:r>
          </a:p>
          <a:p>
            <a:pPr lvl="1" eaLnBrk="1" hangingPunct="1">
              <a:buFontTx/>
              <a:buNone/>
            </a:pPr>
            <a:r>
              <a:rPr lang="en-US" altLang="en-US" sz="2800" dirty="0"/>
              <a:t>	</a:t>
            </a:r>
            <a:r>
              <a:rPr lang="en-US" altLang="en-US" sz="2800" b="1" dirty="0">
                <a:solidFill>
                  <a:srgbClr val="3D8963"/>
                </a:solidFill>
                <a:latin typeface="Courier New" pitchFamily="49" charset="0"/>
              </a:rPr>
              <a:t>sq1.setSide(5);</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sq1.getSide();</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4DC7ECF-6885-4B0A-8C4C-AE2863645A4E}" type="slidenum">
              <a:rPr lang="en-US" altLang="en-US" sz="1200" smtClean="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p:cNvSpPr>
          <p:nvPr>
            <p:ph type="title"/>
          </p:nvPr>
        </p:nvSpPr>
        <p:spPr/>
        <p:txBody>
          <a:bodyPr/>
          <a:lstStyle/>
          <a:p>
            <a:pPr eaLnBrk="1" hangingPunct="1"/>
            <a:r>
              <a:rPr lang="en-US" altLang="en-US" dirty="0">
                <a:solidFill>
                  <a:schemeClr val="tx1"/>
                </a:solidFill>
              </a:rPr>
              <a:t>Types of Member Functions</a:t>
            </a:r>
          </a:p>
        </p:txBody>
      </p:sp>
      <p:sp>
        <p:nvSpPr>
          <p:cNvPr id="20483" name="Slide Body"/>
          <p:cNvSpPr>
            <a:spLocks noGrp="1"/>
          </p:cNvSpPr>
          <p:nvPr>
            <p:ph type="body" idx="1"/>
          </p:nvPr>
        </p:nvSpPr>
        <p:spPr/>
        <p:txBody>
          <a:bodyPr/>
          <a:lstStyle/>
          <a:p>
            <a:pPr eaLnBrk="1" hangingPunct="1"/>
            <a:r>
              <a:rPr lang="en-US" altLang="en-US" sz="2800" b="1" dirty="0" err="1">
                <a:solidFill>
                  <a:schemeClr val="accent2"/>
                </a:solidFill>
              </a:rPr>
              <a:t>Acessor</a:t>
            </a:r>
            <a:r>
              <a:rPr lang="en-US" altLang="en-US" sz="2800" b="1" dirty="0">
                <a:solidFill>
                  <a:schemeClr val="accent2"/>
                </a:solidFill>
              </a:rPr>
              <a:t>, get, getter function</a:t>
            </a:r>
            <a:r>
              <a:rPr lang="en-US" altLang="en-US" sz="2800" dirty="0"/>
              <a:t>:  uses but does not modify a member variable</a:t>
            </a:r>
          </a:p>
          <a:p>
            <a:pPr lvl="2" eaLnBrk="1" hangingPunct="1">
              <a:buFontTx/>
              <a:buNone/>
            </a:pPr>
            <a:r>
              <a:rPr lang="en-US" altLang="en-US" sz="2800" dirty="0"/>
              <a:t>ex:  </a:t>
            </a:r>
            <a:r>
              <a:rPr lang="en-US" altLang="en-US" sz="2800" b="1" dirty="0" err="1">
                <a:latin typeface="Courier New" pitchFamily="49" charset="0"/>
                <a:cs typeface="Courier New" pitchFamily="49" charset="0"/>
              </a:rPr>
              <a:t>getSide</a:t>
            </a:r>
            <a:endParaRPr lang="en-US" altLang="en-US" sz="2800" b="1" dirty="0">
              <a:latin typeface="Courier New" pitchFamily="49" charset="0"/>
              <a:cs typeface="Courier New" pitchFamily="49" charset="0"/>
            </a:endParaRPr>
          </a:p>
          <a:p>
            <a:pPr lvl="2" eaLnBrk="1" hangingPunct="1">
              <a:buFontTx/>
              <a:buNone/>
            </a:pPr>
            <a:endParaRPr lang="en-US" altLang="en-US" sz="2800" dirty="0"/>
          </a:p>
          <a:p>
            <a:pPr eaLnBrk="1" hangingPunct="1"/>
            <a:r>
              <a:rPr lang="en-US" altLang="en-US" sz="2800" b="1" dirty="0" err="1">
                <a:solidFill>
                  <a:schemeClr val="accent2"/>
                </a:solidFill>
              </a:rPr>
              <a:t>Mutator</a:t>
            </a:r>
            <a:r>
              <a:rPr lang="en-US" altLang="en-US" sz="2800" b="1" dirty="0">
                <a:solidFill>
                  <a:schemeClr val="accent2"/>
                </a:solidFill>
              </a:rPr>
              <a:t>, set, setter function</a:t>
            </a:r>
            <a:r>
              <a:rPr lang="en-US" altLang="en-US" sz="2800" dirty="0"/>
              <a:t>:  modifies a member variable</a:t>
            </a:r>
          </a:p>
          <a:p>
            <a:pPr lvl="2" eaLnBrk="1" hangingPunct="1">
              <a:buFontTx/>
              <a:buNone/>
            </a:pPr>
            <a:r>
              <a:rPr lang="en-US" altLang="en-US" sz="2800" dirty="0"/>
              <a:t>ex:  </a:t>
            </a:r>
            <a:r>
              <a:rPr lang="en-US" altLang="en-US" sz="2800" b="1" dirty="0" err="1">
                <a:latin typeface="Courier New" pitchFamily="49" charset="0"/>
                <a:cs typeface="Courier New" pitchFamily="49" charset="0"/>
              </a:rPr>
              <a:t>setSide</a:t>
            </a:r>
            <a:endParaRPr lang="en-US" altLang="en-US" sz="2800" dirty="0"/>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A9B821B-D40E-48EF-9AC8-FE095D99EB81}"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a:xfrm>
            <a:off x="381000" y="304800"/>
            <a:ext cx="8458200" cy="1143000"/>
          </a:xfrm>
        </p:spPr>
        <p:txBody>
          <a:bodyPr/>
          <a:lstStyle/>
          <a:p>
            <a:pPr eaLnBrk="1" hangingPunct="1"/>
            <a:r>
              <a:rPr lang="en-US" altLang="en-US" dirty="0">
                <a:solidFill>
                  <a:schemeClr val="tx1"/>
                </a:solidFill>
              </a:rPr>
              <a:t>7.5  Defining Member Functions</a:t>
            </a:r>
          </a:p>
        </p:txBody>
      </p:sp>
      <p:sp>
        <p:nvSpPr>
          <p:cNvPr id="21507" name="Slide Body"/>
          <p:cNvSpPr>
            <a:spLocks noGrp="1" noChangeArrowheads="1"/>
          </p:cNvSpPr>
          <p:nvPr>
            <p:ph type="body" idx="1"/>
          </p:nvPr>
        </p:nvSpPr>
        <p:spPr>
          <a:xfrm>
            <a:off x="457200" y="1905000"/>
            <a:ext cx="8229600" cy="3962400"/>
          </a:xfrm>
        </p:spPr>
        <p:txBody>
          <a:bodyPr/>
          <a:lstStyle/>
          <a:p>
            <a:pPr eaLnBrk="1" hangingPunct="1">
              <a:lnSpc>
                <a:spcPct val="90000"/>
              </a:lnSpc>
              <a:spcBef>
                <a:spcPct val="0"/>
              </a:spcBef>
            </a:pPr>
            <a:r>
              <a:rPr lang="en-US" altLang="en-US" sz="2800" dirty="0"/>
              <a:t>Member functions are part of a class declaration</a:t>
            </a:r>
          </a:p>
          <a:p>
            <a:pPr eaLnBrk="1" hangingPunct="1">
              <a:lnSpc>
                <a:spcPct val="90000"/>
              </a:lnSpc>
            </a:pPr>
            <a:r>
              <a:rPr lang="en-US" altLang="en-US" sz="2800" dirty="0"/>
              <a:t>You can place entire function definition inside the class declaration, </a:t>
            </a:r>
          </a:p>
          <a:p>
            <a:pPr eaLnBrk="1" hangingPunct="1">
              <a:lnSpc>
                <a:spcPct val="90000"/>
              </a:lnSpc>
              <a:buFontTx/>
              <a:buNone/>
            </a:pPr>
            <a:r>
              <a:rPr lang="en-US" altLang="en-US" sz="2800" dirty="0"/>
              <a:t>	or</a:t>
            </a:r>
          </a:p>
          <a:p>
            <a:pPr eaLnBrk="1" hangingPunct="1">
              <a:lnSpc>
                <a:spcPct val="90000"/>
              </a:lnSpc>
              <a:spcBef>
                <a:spcPct val="0"/>
              </a:spcBef>
            </a:pPr>
            <a:r>
              <a:rPr lang="en-US" altLang="en-US" sz="2800" dirty="0"/>
              <a:t>You can place just the prototype inside the class declaration and write the function definition after the class</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23969A8-0299-4400-8E24-64F4D38565E3}"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a:xfrm>
            <a:off x="762000" y="228600"/>
            <a:ext cx="7772400" cy="914400"/>
          </a:xfrm>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533400" y="1524000"/>
            <a:ext cx="8229600" cy="4267200"/>
          </a:xfrm>
        </p:spPr>
        <p:txBody>
          <a:bodyPr/>
          <a:lstStyle/>
          <a:p>
            <a:pPr eaLnBrk="1" hangingPunct="1">
              <a:lnSpc>
                <a:spcPct val="80000"/>
              </a:lnSpc>
              <a:buFontTx/>
              <a:buNone/>
            </a:pPr>
            <a:r>
              <a:rPr lang="en-US" altLang="en-US" sz="2800" dirty="0"/>
              <a:t>7.1  Abstract Data Types</a:t>
            </a:r>
          </a:p>
          <a:p>
            <a:pPr eaLnBrk="1" hangingPunct="1">
              <a:lnSpc>
                <a:spcPct val="80000"/>
              </a:lnSpc>
              <a:buFontTx/>
              <a:buNone/>
            </a:pPr>
            <a:r>
              <a:rPr lang="en-US" altLang="en-US" sz="2800" dirty="0"/>
              <a:t>7.2  Object-Oriented Programming</a:t>
            </a:r>
          </a:p>
          <a:p>
            <a:pPr eaLnBrk="1" hangingPunct="1">
              <a:lnSpc>
                <a:spcPct val="80000"/>
              </a:lnSpc>
              <a:buFontTx/>
              <a:buNone/>
            </a:pPr>
            <a:r>
              <a:rPr lang="en-US" altLang="en-US" sz="2800" dirty="0"/>
              <a:t>7.3  Introduction to Classes</a:t>
            </a:r>
          </a:p>
          <a:p>
            <a:pPr eaLnBrk="1" hangingPunct="1">
              <a:lnSpc>
                <a:spcPct val="80000"/>
              </a:lnSpc>
              <a:buFontTx/>
              <a:buNone/>
            </a:pPr>
            <a:r>
              <a:rPr lang="en-US" altLang="en-US" sz="2800" dirty="0"/>
              <a:t>7.4  Creating and Using Objects</a:t>
            </a:r>
          </a:p>
          <a:p>
            <a:pPr eaLnBrk="1" hangingPunct="1">
              <a:lnSpc>
                <a:spcPct val="80000"/>
              </a:lnSpc>
              <a:buFontTx/>
              <a:buNone/>
            </a:pPr>
            <a:r>
              <a:rPr lang="en-US" altLang="en-US" sz="2800" dirty="0"/>
              <a:t>7.5  Defining Member Functions</a:t>
            </a:r>
          </a:p>
          <a:p>
            <a:pPr eaLnBrk="1" hangingPunct="1">
              <a:lnSpc>
                <a:spcPct val="80000"/>
              </a:lnSpc>
              <a:buFontTx/>
              <a:buNone/>
            </a:pPr>
            <a:r>
              <a:rPr lang="en-US" altLang="en-US" sz="2800" dirty="0"/>
              <a:t>7.6  Constructors</a:t>
            </a:r>
          </a:p>
          <a:p>
            <a:pPr eaLnBrk="1" hangingPunct="1">
              <a:lnSpc>
                <a:spcPct val="80000"/>
              </a:lnSpc>
              <a:buFontTx/>
              <a:buNone/>
            </a:pPr>
            <a:r>
              <a:rPr lang="en-US" altLang="en-US" sz="2800" dirty="0"/>
              <a:t>7.7  Destructors</a:t>
            </a:r>
          </a:p>
          <a:p>
            <a:pPr eaLnBrk="1" hangingPunct="1">
              <a:lnSpc>
                <a:spcPct val="80000"/>
              </a:lnSpc>
              <a:buFontTx/>
              <a:buNone/>
            </a:pPr>
            <a:r>
              <a:rPr lang="en-US" altLang="en-US" sz="2800" dirty="0"/>
              <a:t>7.8  Private Member Functions</a:t>
            </a:r>
          </a:p>
          <a:p>
            <a:pPr eaLnBrk="1" hangingPunct="1">
              <a:lnSpc>
                <a:spcPct val="80000"/>
              </a:lnSpc>
              <a:buFontTx/>
              <a:buNone/>
            </a:pPr>
            <a:endParaRPr lang="en-US" altLang="en-US" sz="2800" dirty="0"/>
          </a:p>
          <a:p>
            <a:pPr eaLnBrk="1" hangingPunct="1">
              <a:lnSpc>
                <a:spcPct val="80000"/>
              </a:lnSpc>
            </a:pPr>
            <a:endParaRPr lang="en-US" altLang="en-US" sz="2400" dirty="0"/>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8A93A6C-2C37-47AF-8FE2-F258989E0397}"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a:xfrm>
            <a:off x="381000" y="609600"/>
            <a:ext cx="8458200" cy="1143000"/>
          </a:xfrm>
        </p:spPr>
        <p:txBody>
          <a:bodyPr/>
          <a:lstStyle/>
          <a:p>
            <a:pPr eaLnBrk="1" hangingPunct="1"/>
            <a:r>
              <a:rPr lang="en-US" altLang="en-US" dirty="0">
                <a:solidFill>
                  <a:schemeClr val="tx1"/>
                </a:solidFill>
              </a:rPr>
              <a:t>Defining Member Functions Inside the Class Declaration</a:t>
            </a:r>
          </a:p>
        </p:txBody>
      </p:sp>
      <p:sp>
        <p:nvSpPr>
          <p:cNvPr id="22531" name="Slide Body"/>
          <p:cNvSpPr>
            <a:spLocks noGrp="1" noChangeArrowheads="1"/>
          </p:cNvSpPr>
          <p:nvPr>
            <p:ph type="body" idx="1"/>
          </p:nvPr>
        </p:nvSpPr>
        <p:spPr>
          <a:xfrm>
            <a:off x="304800" y="2133600"/>
            <a:ext cx="8229600" cy="3962400"/>
          </a:xfrm>
        </p:spPr>
        <p:txBody>
          <a:bodyPr/>
          <a:lstStyle/>
          <a:p>
            <a:pPr eaLnBrk="1" hangingPunct="1">
              <a:lnSpc>
                <a:spcPct val="90000"/>
              </a:lnSpc>
              <a:spcBef>
                <a:spcPct val="30000"/>
              </a:spcBef>
            </a:pPr>
            <a:r>
              <a:rPr lang="en-US" altLang="en-US" sz="2800" dirty="0"/>
              <a:t>Member functions defined inside the class declaration are called </a:t>
            </a:r>
            <a:r>
              <a:rPr lang="en-US" altLang="en-US" sz="2800" dirty="0">
                <a:solidFill>
                  <a:schemeClr val="accent2"/>
                </a:solidFill>
              </a:rPr>
              <a:t>inline functions</a:t>
            </a:r>
          </a:p>
          <a:p>
            <a:pPr eaLnBrk="1" hangingPunct="1">
              <a:lnSpc>
                <a:spcPct val="90000"/>
              </a:lnSpc>
              <a:spcBef>
                <a:spcPct val="30000"/>
              </a:spcBef>
            </a:pPr>
            <a:r>
              <a:rPr lang="en-US" altLang="en-US" sz="2800" dirty="0"/>
              <a:t>Only very short functions, like the one below, should be inline functions</a:t>
            </a:r>
          </a:p>
          <a:p>
            <a:pPr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getSide</a:t>
            </a:r>
            <a:r>
              <a:rPr lang="en-US" altLang="en-US" sz="2800" b="1" dirty="0">
                <a:solidFill>
                  <a:srgbClr val="3D8963"/>
                </a:solidFill>
                <a:latin typeface="Courier New" pitchFamily="49" charset="0"/>
              </a:rPr>
              <a:t>()</a:t>
            </a:r>
          </a:p>
          <a:p>
            <a:pPr eaLnBrk="1" hangingPunct="1">
              <a:spcBef>
                <a:spcPct val="0"/>
              </a:spcBef>
              <a:buFontTx/>
              <a:buNone/>
            </a:pPr>
            <a:r>
              <a:rPr lang="en-US" altLang="en-US" sz="2800" b="1" dirty="0">
                <a:solidFill>
                  <a:srgbClr val="3D8963"/>
                </a:solidFill>
                <a:latin typeface="Courier New" pitchFamily="49" charset="0"/>
              </a:rPr>
              <a:t>        { return side; }</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847574F-3419-41C1-BD4D-519A5736231A}"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a:xfrm>
            <a:off x="381000" y="228600"/>
            <a:ext cx="8458200" cy="1143000"/>
          </a:xfrm>
        </p:spPr>
        <p:txBody>
          <a:bodyPr/>
          <a:lstStyle/>
          <a:p>
            <a:pPr eaLnBrk="1" hangingPunct="1"/>
            <a:r>
              <a:rPr lang="en-US" altLang="en-US" dirty="0">
                <a:solidFill>
                  <a:schemeClr val="tx1"/>
                </a:solidFill>
              </a:rPr>
              <a:t>Inline Member Function Example</a:t>
            </a:r>
          </a:p>
        </p:txBody>
      </p:sp>
      <p:sp>
        <p:nvSpPr>
          <p:cNvPr id="23555" name="Slide Body"/>
          <p:cNvSpPr>
            <a:spLocks noGrp="1" noChangeArrowheads="1"/>
          </p:cNvSpPr>
          <p:nvPr>
            <p:ph type="body" idx="1"/>
          </p:nvPr>
        </p:nvSpPr>
        <p:spPr>
          <a:xfrm>
            <a:off x="304800" y="1981200"/>
            <a:ext cx="8534400" cy="4114800"/>
          </a:xfrm>
        </p:spPr>
        <p:txBody>
          <a:bodyPr/>
          <a:lstStyle/>
          <a:p>
            <a:pPr lvl="1" eaLnBrk="1" hangingPunct="1">
              <a:lnSpc>
                <a:spcPct val="80000"/>
              </a:lnSpc>
              <a:spcBef>
                <a:spcPct val="0"/>
              </a:spcBef>
              <a:buFontTx/>
              <a:buNone/>
            </a:pPr>
            <a:r>
              <a:rPr lang="en-US" altLang="en-US" sz="3200" b="1">
                <a:solidFill>
                  <a:srgbClr val="3D8963"/>
                </a:solidFill>
                <a:latin typeface="Courier New" pitchFamily="49" charset="0"/>
              </a:rPr>
              <a:t>     class Square</a:t>
            </a:r>
          </a:p>
          <a:p>
            <a:pPr lvl="1" eaLnBrk="1" hangingPunct="1">
              <a:lnSpc>
                <a:spcPct val="80000"/>
              </a:lnSpc>
              <a:spcBef>
                <a:spcPct val="0"/>
              </a:spcBef>
              <a:buFontTx/>
              <a:buNone/>
            </a:pPr>
            <a:r>
              <a:rPr lang="en-US" altLang="en-US" sz="3200" b="1">
                <a:solidFill>
                  <a:srgbClr val="3D8963"/>
                </a:solidFill>
                <a:latin typeface="Courier New" pitchFamily="49" charset="0"/>
              </a:rPr>
              <a:t>     {</a:t>
            </a:r>
          </a:p>
          <a:p>
            <a:pPr lvl="1" eaLnBrk="1" hangingPunct="1">
              <a:lnSpc>
                <a:spcPct val="80000"/>
              </a:lnSpc>
              <a:spcBef>
                <a:spcPct val="0"/>
              </a:spcBef>
              <a:buFontTx/>
              <a:buNone/>
            </a:pPr>
            <a:r>
              <a:rPr lang="en-US" altLang="en-US" sz="3200" b="1">
                <a:solidFill>
                  <a:srgbClr val="3D8963"/>
                </a:solidFill>
                <a:latin typeface="Courier New" pitchFamily="49" charset="0"/>
              </a:rPr>
              <a:t>       private:</a:t>
            </a:r>
          </a:p>
          <a:p>
            <a:pPr lvl="1" eaLnBrk="1" hangingPunct="1">
              <a:lnSpc>
                <a:spcPct val="80000"/>
              </a:lnSpc>
              <a:spcBef>
                <a:spcPct val="0"/>
              </a:spcBef>
              <a:buFontTx/>
              <a:buNone/>
            </a:pPr>
            <a:r>
              <a:rPr lang="en-US" altLang="en-US" sz="3200" b="1">
                <a:solidFill>
                  <a:srgbClr val="3D8963"/>
                </a:solidFill>
                <a:latin typeface="Courier New" pitchFamily="49" charset="0"/>
              </a:rPr>
              <a:t>         int side;</a:t>
            </a:r>
          </a:p>
          <a:p>
            <a:pPr lvl="1" eaLnBrk="1" hangingPunct="1">
              <a:lnSpc>
                <a:spcPct val="80000"/>
              </a:lnSpc>
              <a:spcBef>
                <a:spcPct val="0"/>
              </a:spcBef>
              <a:buFontTx/>
              <a:buNone/>
            </a:pPr>
            <a:r>
              <a:rPr lang="en-US" altLang="en-US" sz="3200" b="1">
                <a:solidFill>
                  <a:srgbClr val="3D8963"/>
                </a:solidFill>
                <a:latin typeface="Courier New" pitchFamily="49" charset="0"/>
              </a:rPr>
              <a:t>       public:</a:t>
            </a:r>
          </a:p>
          <a:p>
            <a:pPr lvl="1" eaLnBrk="1" hangingPunct="1">
              <a:lnSpc>
                <a:spcPct val="80000"/>
              </a:lnSpc>
              <a:spcBef>
                <a:spcPct val="0"/>
              </a:spcBef>
              <a:buFontTx/>
              <a:buNone/>
            </a:pPr>
            <a:r>
              <a:rPr lang="en-US" altLang="en-US" sz="3200" b="1">
                <a:solidFill>
                  <a:srgbClr val="3D8963"/>
                </a:solidFill>
                <a:latin typeface="Courier New" pitchFamily="49" charset="0"/>
              </a:rPr>
              <a:t>         void setSide(int s)</a:t>
            </a:r>
          </a:p>
          <a:p>
            <a:pPr lvl="1" eaLnBrk="1" hangingPunct="1">
              <a:lnSpc>
                <a:spcPct val="80000"/>
              </a:lnSpc>
              <a:spcBef>
                <a:spcPct val="0"/>
              </a:spcBef>
              <a:buFontTx/>
              <a:buNone/>
            </a:pPr>
            <a:r>
              <a:rPr lang="en-US" altLang="en-US" sz="3200" b="1">
                <a:solidFill>
                  <a:srgbClr val="3D8963"/>
                </a:solidFill>
                <a:latin typeface="Courier New" pitchFamily="49" charset="0"/>
              </a:rPr>
              <a:t>	        { side = s; }</a:t>
            </a:r>
          </a:p>
          <a:p>
            <a:pPr lvl="1" eaLnBrk="1" hangingPunct="1">
              <a:lnSpc>
                <a:spcPct val="80000"/>
              </a:lnSpc>
              <a:spcBef>
                <a:spcPct val="0"/>
              </a:spcBef>
              <a:buFontTx/>
              <a:buNone/>
            </a:pPr>
            <a:r>
              <a:rPr lang="en-US" altLang="en-US" sz="3200" b="1">
                <a:solidFill>
                  <a:srgbClr val="3D8963"/>
                </a:solidFill>
                <a:latin typeface="Courier New" pitchFamily="49" charset="0"/>
              </a:rPr>
              <a:t>         int getSide()</a:t>
            </a:r>
          </a:p>
          <a:p>
            <a:pPr lvl="1" eaLnBrk="1" hangingPunct="1">
              <a:lnSpc>
                <a:spcPct val="80000"/>
              </a:lnSpc>
              <a:spcBef>
                <a:spcPct val="0"/>
              </a:spcBef>
              <a:buFontTx/>
              <a:buNone/>
            </a:pPr>
            <a:r>
              <a:rPr lang="en-US" altLang="en-US" sz="3200" b="1">
                <a:solidFill>
                  <a:srgbClr val="3D8963"/>
                </a:solidFill>
                <a:latin typeface="Courier New" pitchFamily="49" charset="0"/>
              </a:rPr>
              <a:t>	        { return side; }</a:t>
            </a:r>
          </a:p>
          <a:p>
            <a:pPr lvl="1" eaLnBrk="1" hangingPunct="1">
              <a:lnSpc>
                <a:spcPct val="80000"/>
              </a:lnSpc>
              <a:spcBef>
                <a:spcPct val="0"/>
              </a:spcBef>
              <a:buFontTx/>
              <a:buNone/>
            </a:pPr>
            <a:r>
              <a:rPr lang="en-US" altLang="en-US" sz="3200" b="1">
                <a:solidFill>
                  <a:srgbClr val="3D8963"/>
                </a:solidFill>
                <a:latin typeface="Courier New" pitchFamily="49" charset="0"/>
              </a:rPr>
              <a:t>     };</a:t>
            </a:r>
          </a:p>
          <a:p>
            <a:pPr eaLnBrk="1" hangingPunct="1"/>
            <a:endParaRPr lang="en-US" altLang="en-US" sz="3600" b="1">
              <a:solidFill>
                <a:srgbClr val="3D8963"/>
              </a:solidFill>
              <a:latin typeface="Courier New" pitchFamily="49" charset="0"/>
            </a:endParaRPr>
          </a:p>
        </p:txBody>
      </p:sp>
      <p:pic>
        <p:nvPicPr>
          <p:cNvPr id="2" name="text indicating inline functions" descr="The graphic consists of an oval containing the text 'inline functions'.  Two arrows extend from the oval to indicate the occurrences of the inline functions. " title="graphic indicating inline functions in a class defin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267200"/>
            <a:ext cx="2072640" cy="1115568"/>
          </a:xfrm>
          <a:prstGeom prst="rect">
            <a:avLst/>
          </a:prstGeom>
        </p:spPr>
      </p:pic>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7BC186A-0872-4DB1-85FD-CE3CB32CAF6E}"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304800" y="457200"/>
            <a:ext cx="8610600" cy="992188"/>
          </a:xfrm>
        </p:spPr>
        <p:txBody>
          <a:bodyPr/>
          <a:lstStyle/>
          <a:p>
            <a:pPr eaLnBrk="1" hangingPunct="1"/>
            <a:r>
              <a:rPr lang="en-US" altLang="en-US" dirty="0">
                <a:solidFill>
                  <a:schemeClr val="tx1"/>
                </a:solidFill>
              </a:rPr>
              <a:t>Defining Member Functions After the Class Declaration</a:t>
            </a:r>
          </a:p>
        </p:txBody>
      </p:sp>
      <p:sp>
        <p:nvSpPr>
          <p:cNvPr id="24579" name="Slide Body"/>
          <p:cNvSpPr>
            <a:spLocks noGrp="1" noChangeArrowheads="1"/>
          </p:cNvSpPr>
          <p:nvPr>
            <p:ph type="body" idx="1"/>
          </p:nvPr>
        </p:nvSpPr>
        <p:spPr>
          <a:xfrm>
            <a:off x="304800" y="1981200"/>
            <a:ext cx="8077200" cy="4114800"/>
          </a:xfrm>
        </p:spPr>
        <p:txBody>
          <a:bodyPr/>
          <a:lstStyle/>
          <a:p>
            <a:pPr eaLnBrk="1" hangingPunct="1">
              <a:lnSpc>
                <a:spcPct val="95000"/>
              </a:lnSpc>
            </a:pPr>
            <a:r>
              <a:rPr lang="en-US" altLang="en-US" sz="2800" dirty="0"/>
              <a:t>Use a function prototype in the class declaration</a:t>
            </a:r>
          </a:p>
          <a:p>
            <a:pPr eaLnBrk="1" hangingPunct="1">
              <a:lnSpc>
                <a:spcPct val="95000"/>
              </a:lnSpc>
            </a:pPr>
            <a:r>
              <a:rPr lang="en-US" altLang="en-US" sz="2800" dirty="0"/>
              <a:t>In the function definition, precede the function name with the class name and </a:t>
            </a:r>
            <a:r>
              <a:rPr lang="en-US" altLang="en-US" sz="2800" dirty="0">
                <a:solidFill>
                  <a:schemeClr val="accent2"/>
                </a:solidFill>
              </a:rPr>
              <a:t>scope resolution operator</a:t>
            </a:r>
            <a:r>
              <a:rPr lang="en-US" altLang="en-US" sz="2800" dirty="0"/>
              <a:t> (</a:t>
            </a:r>
            <a:r>
              <a:rPr lang="en-US" altLang="en-US" sz="2800" b="1" dirty="0">
                <a:latin typeface="Courier New" pitchFamily="49" charset="0"/>
              </a:rPr>
              <a:t>::</a:t>
            </a:r>
            <a:r>
              <a:rPr lang="en-US" altLang="en-US" sz="2800" dirty="0"/>
              <a:t>)</a:t>
            </a:r>
          </a:p>
          <a:p>
            <a:pPr lvl="1" eaLnBrk="1" hangingPunct="1">
              <a:lnSpc>
                <a:spcPct val="95000"/>
              </a:lnSpc>
              <a:spcBef>
                <a:spcPct val="40000"/>
              </a:spcBef>
              <a:buFontTx/>
              <a:buNone/>
            </a:pPr>
            <a:r>
              <a:rPr lang="en-US" altLang="en-US" sz="2400" dirty="0">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getSide</a:t>
            </a:r>
            <a:r>
              <a:rPr lang="en-US" altLang="en-US" sz="2800" b="1" dirty="0">
                <a:solidFill>
                  <a:srgbClr val="3D8963"/>
                </a:solidFill>
                <a:latin typeface="Courier New" pitchFamily="49" charset="0"/>
              </a:rPr>
              <a:t>()</a:t>
            </a:r>
          </a:p>
          <a:p>
            <a:pPr lvl="2" eaLnBrk="1" hangingPunct="1">
              <a:lnSpc>
                <a:spcPct val="90000"/>
              </a:lnSpc>
              <a:spcBef>
                <a:spcPct val="0"/>
              </a:spcBef>
              <a:buFontTx/>
              <a:buNone/>
            </a:pPr>
            <a:r>
              <a:rPr lang="en-US" altLang="en-US" sz="2800" b="1" dirty="0">
                <a:solidFill>
                  <a:srgbClr val="3D8963"/>
                </a:solidFill>
                <a:latin typeface="Courier New" pitchFamily="49" charset="0"/>
              </a:rPr>
              <a:t>{</a:t>
            </a:r>
          </a:p>
          <a:p>
            <a:pPr lvl="2" eaLnBrk="1" hangingPunct="1">
              <a:lnSpc>
                <a:spcPct val="90000"/>
              </a:lnSpc>
              <a:spcBef>
                <a:spcPct val="0"/>
              </a:spcBef>
              <a:buFontTx/>
              <a:buNone/>
            </a:pPr>
            <a:r>
              <a:rPr lang="en-US" altLang="en-US" sz="2800" b="1" dirty="0">
                <a:solidFill>
                  <a:srgbClr val="3D8963"/>
                </a:solidFill>
                <a:latin typeface="Courier New" pitchFamily="49" charset="0"/>
              </a:rPr>
              <a:t>  return side;</a:t>
            </a:r>
          </a:p>
          <a:p>
            <a:pPr lvl="2" eaLnBrk="1" hangingPunct="1">
              <a:lnSpc>
                <a:spcPct val="90000"/>
              </a:lnSpc>
              <a:spcBef>
                <a:spcPct val="0"/>
              </a:spcBef>
              <a:buFontTx/>
              <a:buNone/>
            </a:pPr>
            <a:r>
              <a:rPr lang="en-US" altLang="en-US" sz="2800" b="1" dirty="0">
                <a:solidFill>
                  <a:srgbClr val="3D8963"/>
                </a:solidFill>
                <a:latin typeface="Courier New" pitchFamily="49" charset="0"/>
              </a:rPr>
              <a:t>}</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874AC07-0449-4BE4-B30C-08045ECF455E}"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p:cNvSpPr>
          <p:nvPr>
            <p:ph type="title"/>
          </p:nvPr>
        </p:nvSpPr>
        <p:spPr>
          <a:xfrm>
            <a:off x="457200" y="16933"/>
            <a:ext cx="8229600" cy="1097279"/>
          </a:xfrm>
        </p:spPr>
        <p:txBody>
          <a:bodyPr/>
          <a:lstStyle/>
          <a:p>
            <a:pPr eaLnBrk="1" hangingPunct="1"/>
            <a:r>
              <a:rPr lang="en-US" altLang="en-US" dirty="0">
                <a:solidFill>
                  <a:schemeClr val="tx1"/>
                </a:solidFill>
              </a:rPr>
              <a:t>Conventions and a Suggestion</a:t>
            </a:r>
          </a:p>
        </p:txBody>
      </p:sp>
      <p:sp>
        <p:nvSpPr>
          <p:cNvPr id="25603" name="Slide Body"/>
          <p:cNvSpPr>
            <a:spLocks noGrp="1"/>
          </p:cNvSpPr>
          <p:nvPr>
            <p:ph type="body" idx="1"/>
          </p:nvPr>
        </p:nvSpPr>
        <p:spPr>
          <a:xfrm>
            <a:off x="304800" y="1219200"/>
            <a:ext cx="8294688" cy="4800600"/>
          </a:xfrm>
        </p:spPr>
        <p:txBody>
          <a:bodyPr/>
          <a:lstStyle/>
          <a:p>
            <a:pPr eaLnBrk="1" hangingPunct="1">
              <a:buFontTx/>
              <a:buNone/>
            </a:pPr>
            <a:r>
              <a:rPr lang="en-US" altLang="en-US" sz="2800" dirty="0"/>
              <a:t>Conventions:</a:t>
            </a:r>
          </a:p>
          <a:p>
            <a:pPr eaLnBrk="1" hangingPunct="1"/>
            <a:r>
              <a:rPr lang="en-US" altLang="en-US" sz="2800" dirty="0"/>
              <a:t>Member variables are usually </a:t>
            </a:r>
            <a:r>
              <a:rPr lang="en-US" altLang="en-US" sz="2800" b="1" dirty="0">
                <a:latin typeface="Courier New" pitchFamily="49" charset="0"/>
                <a:cs typeface="Courier New" pitchFamily="49" charset="0"/>
              </a:rPr>
              <a:t>private</a:t>
            </a:r>
            <a:endParaRPr lang="en-US" altLang="en-US" sz="2800" dirty="0">
              <a:cs typeface="Courier New" pitchFamily="49" charset="0"/>
            </a:endParaRPr>
          </a:p>
          <a:p>
            <a:pPr eaLnBrk="1" hangingPunct="1"/>
            <a:r>
              <a:rPr lang="en-US" altLang="en-US" sz="2800" dirty="0">
                <a:cs typeface="Courier New" pitchFamily="49" charset="0"/>
              </a:rPr>
              <a:t>Accessor and </a:t>
            </a:r>
            <a:r>
              <a:rPr lang="en-US" altLang="en-US" sz="2800" dirty="0" err="1">
                <a:cs typeface="Courier New" pitchFamily="49" charset="0"/>
              </a:rPr>
              <a:t>mutator</a:t>
            </a:r>
            <a:r>
              <a:rPr lang="en-US" altLang="en-US" sz="2800" dirty="0">
                <a:cs typeface="Courier New" pitchFamily="49" charset="0"/>
              </a:rPr>
              <a:t> functions are usually </a:t>
            </a:r>
            <a:r>
              <a:rPr lang="en-US" altLang="en-US" sz="2800" b="1" dirty="0">
                <a:latin typeface="Courier New" pitchFamily="49" charset="0"/>
                <a:cs typeface="Courier New" pitchFamily="49" charset="0"/>
              </a:rPr>
              <a:t>public</a:t>
            </a:r>
            <a:endParaRPr lang="en-US" altLang="en-US" sz="2800" dirty="0">
              <a:cs typeface="Courier New" pitchFamily="49" charset="0"/>
            </a:endParaRPr>
          </a:p>
          <a:p>
            <a:pPr eaLnBrk="1" hangingPunct="1"/>
            <a:r>
              <a:rPr lang="en-US" altLang="en-US" sz="2800" dirty="0">
                <a:cs typeface="Courier New" pitchFamily="49" charset="0"/>
              </a:rPr>
              <a:t>Use ‘get’ in the name of accessor functions, ‘set’ in the name of </a:t>
            </a:r>
            <a:r>
              <a:rPr lang="en-US" altLang="en-US" sz="2800" dirty="0" err="1">
                <a:cs typeface="Courier New" pitchFamily="49" charset="0"/>
              </a:rPr>
              <a:t>mutator</a:t>
            </a:r>
            <a:r>
              <a:rPr lang="en-US" altLang="en-US" sz="2800" dirty="0">
                <a:cs typeface="Courier New" pitchFamily="49" charset="0"/>
              </a:rPr>
              <a:t> functions</a:t>
            </a:r>
          </a:p>
          <a:p>
            <a:pPr eaLnBrk="1" hangingPunct="1">
              <a:buFontTx/>
              <a:buNone/>
            </a:pPr>
            <a:r>
              <a:rPr lang="en-US" altLang="en-US" sz="2800" dirty="0">
                <a:cs typeface="Courier New" pitchFamily="49" charset="0"/>
              </a:rPr>
              <a:t>Suggestion:</a:t>
            </a:r>
            <a:r>
              <a:rPr lang="en-US" altLang="en-US" sz="2800" dirty="0"/>
              <a:t>  calculate values to be returned in accessor functions when possible, to minimize the potential for stale data</a:t>
            </a:r>
            <a:endParaRPr lang="en-US" altLang="en-US" sz="2800" dirty="0">
              <a:cs typeface="Courier New" pitchFamily="49" charset="0"/>
            </a:endParaRP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3837AA1-174D-4EDF-A6D9-B26C178AF8FF}"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Tradeoffs of Inline vs. Regular Member Functions</a:t>
            </a:r>
          </a:p>
        </p:txBody>
      </p:sp>
      <p:sp>
        <p:nvSpPr>
          <p:cNvPr id="26627" name="Slide Body"/>
          <p:cNvSpPr>
            <a:spLocks noGrp="1" noChangeArrowheads="1"/>
          </p:cNvSpPr>
          <p:nvPr>
            <p:ph type="body" idx="1"/>
          </p:nvPr>
        </p:nvSpPr>
        <p:spPr/>
        <p:txBody>
          <a:bodyPr/>
          <a:lstStyle/>
          <a:p>
            <a:pPr eaLnBrk="1" hangingPunct="1">
              <a:lnSpc>
                <a:spcPct val="85000"/>
              </a:lnSpc>
              <a:spcBef>
                <a:spcPct val="0"/>
              </a:spcBef>
            </a:pPr>
            <a:r>
              <a:rPr lang="en-US" altLang="en-US" sz="2800" dirty="0"/>
              <a:t>When a regular function is called, control passes to the called function</a:t>
            </a:r>
          </a:p>
          <a:p>
            <a:pPr lvl="1" eaLnBrk="1" hangingPunct="1"/>
            <a:r>
              <a:rPr lang="en-US" altLang="en-US" sz="2800" dirty="0"/>
              <a:t>the compiler stores return address of call, allocates memory for local variables, etc.</a:t>
            </a:r>
          </a:p>
          <a:p>
            <a:pPr eaLnBrk="1" hangingPunct="1">
              <a:lnSpc>
                <a:spcPct val="85000"/>
              </a:lnSpc>
              <a:spcBef>
                <a:spcPct val="35000"/>
              </a:spcBef>
            </a:pPr>
            <a:r>
              <a:rPr lang="en-US" altLang="en-US" sz="2800" dirty="0"/>
              <a:t>Code for an inline function is copied into the program in place of the call when the program is compiled</a:t>
            </a:r>
          </a:p>
          <a:p>
            <a:pPr lvl="1" eaLnBrk="1" hangingPunct="1"/>
            <a:r>
              <a:rPr lang="en-US" altLang="en-US" sz="2800" dirty="0"/>
              <a:t>This makes a larger executable program, but</a:t>
            </a:r>
          </a:p>
          <a:p>
            <a:pPr lvl="1" eaLnBrk="1" hangingPunct="1"/>
            <a:r>
              <a:rPr lang="en-US" altLang="en-US" sz="2800" dirty="0"/>
              <a:t>There is less function call overhead, and possibly faster execution</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88E382-1167-4445-A78D-0EC65DAADC88}"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a:xfrm>
            <a:off x="685800" y="304800"/>
            <a:ext cx="8077200" cy="1143000"/>
          </a:xfrm>
        </p:spPr>
        <p:txBody>
          <a:bodyPr/>
          <a:lstStyle/>
          <a:p>
            <a:pPr eaLnBrk="1" hangingPunct="1"/>
            <a:r>
              <a:rPr lang="en-US" altLang="en-US" dirty="0">
                <a:solidFill>
                  <a:schemeClr val="tx1"/>
                </a:solidFill>
              </a:rPr>
              <a:t>7.6  Constructors</a:t>
            </a:r>
          </a:p>
        </p:txBody>
      </p:sp>
      <p:sp>
        <p:nvSpPr>
          <p:cNvPr id="27651" name="Slide Body"/>
          <p:cNvSpPr>
            <a:spLocks noGrp="1" noChangeArrowheads="1"/>
          </p:cNvSpPr>
          <p:nvPr>
            <p:ph type="body" idx="1"/>
          </p:nvPr>
        </p:nvSpPr>
        <p:spPr>
          <a:xfrm>
            <a:off x="457200" y="1600200"/>
            <a:ext cx="8382000" cy="4191000"/>
          </a:xfrm>
        </p:spPr>
        <p:txBody>
          <a:bodyPr/>
          <a:lstStyle/>
          <a:p>
            <a:pPr eaLnBrk="1" hangingPunct="1">
              <a:lnSpc>
                <a:spcPct val="85000"/>
              </a:lnSpc>
              <a:spcBef>
                <a:spcPct val="0"/>
              </a:spcBef>
            </a:pPr>
            <a:r>
              <a:rPr lang="en-US" altLang="en-US" sz="2800" dirty="0"/>
              <a:t>A </a:t>
            </a:r>
            <a:r>
              <a:rPr lang="en-US" altLang="en-US" sz="2800" b="1" dirty="0">
                <a:solidFill>
                  <a:schemeClr val="accent2"/>
                </a:solidFill>
              </a:rPr>
              <a:t>constructor</a:t>
            </a:r>
            <a:r>
              <a:rPr lang="en-US" altLang="en-US" sz="2800" dirty="0"/>
              <a:t> is a member function that is automatically called when an object of the class is created</a:t>
            </a:r>
          </a:p>
          <a:p>
            <a:pPr eaLnBrk="1" hangingPunct="1">
              <a:spcBef>
                <a:spcPct val="40000"/>
              </a:spcBef>
            </a:pPr>
            <a:r>
              <a:rPr lang="en-US" altLang="en-US" sz="2800" dirty="0"/>
              <a:t>Is can be used to initialize data members </a:t>
            </a:r>
          </a:p>
          <a:p>
            <a:pPr eaLnBrk="1" hangingPunct="1">
              <a:spcBef>
                <a:spcPct val="40000"/>
              </a:spcBef>
            </a:pPr>
            <a:r>
              <a:rPr lang="en-US" altLang="en-US" sz="2800" dirty="0"/>
              <a:t>It must be a </a:t>
            </a:r>
            <a:r>
              <a:rPr lang="en-US" altLang="en-US" sz="2800" b="1" dirty="0">
                <a:latin typeface="Courier New" pitchFamily="49" charset="0"/>
              </a:rPr>
              <a:t>public</a:t>
            </a:r>
            <a:r>
              <a:rPr lang="en-US" altLang="en-US" sz="2800" dirty="0"/>
              <a:t> member function</a:t>
            </a:r>
          </a:p>
          <a:p>
            <a:pPr eaLnBrk="1" hangingPunct="1">
              <a:spcBef>
                <a:spcPct val="40000"/>
              </a:spcBef>
            </a:pPr>
            <a:r>
              <a:rPr lang="en-US" altLang="en-US" sz="2800" dirty="0"/>
              <a:t>It must be named the same as the class </a:t>
            </a:r>
          </a:p>
          <a:p>
            <a:pPr eaLnBrk="1" hangingPunct="1">
              <a:spcBef>
                <a:spcPct val="40000"/>
              </a:spcBef>
            </a:pPr>
            <a:r>
              <a:rPr lang="en-US" altLang="en-US" sz="2800" dirty="0"/>
              <a:t>It must have no return type</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E7AF45E-446B-4C7E-91A4-430C1C881FEC}" type="slidenum">
              <a:rPr lang="en-US" altLang="en-US" sz="1200" smtClean="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p:cNvSpPr>
          <p:nvPr>
            <p:ph type="title"/>
          </p:nvPr>
        </p:nvSpPr>
        <p:spPr/>
        <p:txBody>
          <a:bodyPr/>
          <a:lstStyle/>
          <a:p>
            <a:pPr eaLnBrk="1" hangingPunct="1"/>
            <a:r>
              <a:rPr lang="en-US" altLang="en-US" dirty="0">
                <a:solidFill>
                  <a:schemeClr val="tx1"/>
                </a:solidFill>
              </a:rPr>
              <a:t>Constructor – 2 Examples</a:t>
            </a:r>
          </a:p>
        </p:txBody>
      </p:sp>
      <p:pic>
        <p:nvPicPr>
          <p:cNvPr id="2" name="Image of two ways to declare a constructor" descr="The left side of the image shows  an inline declaration.  The right shows a prototype in the class and the function declaration using the scope resolution operator " title="Two declarations of a constructor, side by s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004" y="1885188"/>
            <a:ext cx="8317992" cy="3087624"/>
          </a:xfrm>
          <a:prstGeom prst="rect">
            <a:avLst/>
          </a:prstGeom>
        </p:spPr>
      </p:pic>
      <p:sp>
        <p:nvSpPr>
          <p:cNvPr id="2868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C77C47E-9B2D-47AD-B58D-854D4F2392AF}" type="slidenum">
              <a:rPr lang="en-US" altLang="en-US" sz="1200" smtClean="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304800" y="304800"/>
            <a:ext cx="8610600" cy="793750"/>
          </a:xfrm>
        </p:spPr>
        <p:txBody>
          <a:bodyPr/>
          <a:lstStyle/>
          <a:p>
            <a:pPr eaLnBrk="1" hangingPunct="1"/>
            <a:r>
              <a:rPr lang="en-US" altLang="en-US" dirty="0">
                <a:solidFill>
                  <a:schemeClr val="tx1"/>
                </a:solidFill>
              </a:rPr>
              <a:t>Overloading Constructors</a:t>
            </a:r>
          </a:p>
        </p:txBody>
      </p:sp>
      <p:sp>
        <p:nvSpPr>
          <p:cNvPr id="29699" name="Slide Body"/>
          <p:cNvSpPr>
            <a:spLocks noGrp="1" noChangeArrowheads="1"/>
          </p:cNvSpPr>
          <p:nvPr>
            <p:ph type="body" idx="1"/>
          </p:nvPr>
        </p:nvSpPr>
        <p:spPr>
          <a:xfrm>
            <a:off x="609600" y="1371600"/>
            <a:ext cx="8153400" cy="5029200"/>
          </a:xfrm>
        </p:spPr>
        <p:txBody>
          <a:bodyPr/>
          <a:lstStyle/>
          <a:p>
            <a:pPr eaLnBrk="1" hangingPunct="1">
              <a:lnSpc>
                <a:spcPct val="90000"/>
              </a:lnSpc>
              <a:spcBef>
                <a:spcPct val="40000"/>
              </a:spcBef>
            </a:pPr>
            <a:r>
              <a:rPr lang="en-US" altLang="en-US" sz="2800" dirty="0"/>
              <a:t>A class can have more than 1 constructor</a:t>
            </a:r>
          </a:p>
          <a:p>
            <a:pPr eaLnBrk="1" hangingPunct="1">
              <a:lnSpc>
                <a:spcPct val="90000"/>
              </a:lnSpc>
              <a:spcBef>
                <a:spcPct val="40000"/>
              </a:spcBef>
            </a:pPr>
            <a:r>
              <a:rPr lang="en-US" altLang="en-US" sz="2800" dirty="0"/>
              <a:t>Overloaded constructors in a class must have different parameter lists </a:t>
            </a:r>
          </a:p>
          <a:p>
            <a:pPr lvl="1" eaLnBrk="1" hangingPunct="1">
              <a:lnSpc>
                <a:spcPct val="90000"/>
              </a:lnSpc>
              <a:spcBef>
                <a:spcPct val="4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Square();</a:t>
            </a:r>
          </a:p>
          <a:p>
            <a:pPr lvl="1" eaLnBrk="1" hangingPunct="1">
              <a:lnSpc>
                <a:spcPct val="90000"/>
              </a:lnSpc>
              <a:spcBef>
                <a:spcPct val="40000"/>
              </a:spcBef>
              <a:buFontTx/>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6462098-38A6-4A2B-B8C7-D03A9C88811D}" type="slidenum">
              <a:rPr lang="en-US" altLang="en-US" sz="1200" smtClean="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The Default Constructor</a:t>
            </a:r>
          </a:p>
        </p:txBody>
      </p:sp>
      <p:sp>
        <p:nvSpPr>
          <p:cNvPr id="30723" name="Slide Body"/>
          <p:cNvSpPr>
            <a:spLocks noGrp="1" noChangeArrowheads="1"/>
          </p:cNvSpPr>
          <p:nvPr>
            <p:ph type="body" idx="1"/>
          </p:nvPr>
        </p:nvSpPr>
        <p:spPr>
          <a:xfrm>
            <a:off x="533400" y="1524000"/>
            <a:ext cx="7924800" cy="4572000"/>
          </a:xfrm>
        </p:spPr>
        <p:txBody>
          <a:bodyPr/>
          <a:lstStyle/>
          <a:p>
            <a:pPr eaLnBrk="1" hangingPunct="1">
              <a:lnSpc>
                <a:spcPct val="90000"/>
              </a:lnSpc>
              <a:spcBef>
                <a:spcPct val="40000"/>
              </a:spcBef>
            </a:pPr>
            <a:r>
              <a:rPr lang="en-US" altLang="en-US" sz="3000" dirty="0"/>
              <a:t>Constructors can have any number of parameters, including none</a:t>
            </a:r>
          </a:p>
          <a:p>
            <a:pPr eaLnBrk="1" hangingPunct="1">
              <a:lnSpc>
                <a:spcPct val="90000"/>
              </a:lnSpc>
              <a:spcBef>
                <a:spcPct val="40000"/>
              </a:spcBef>
            </a:pPr>
            <a:r>
              <a:rPr lang="en-US" altLang="en-US" sz="3000" dirty="0"/>
              <a:t>A</a:t>
            </a:r>
            <a:r>
              <a:rPr lang="en-US" altLang="en-US" sz="3000" dirty="0">
                <a:solidFill>
                  <a:schemeClr val="accent2"/>
                </a:solidFill>
              </a:rPr>
              <a:t> </a:t>
            </a:r>
            <a:r>
              <a:rPr lang="en-US" altLang="en-US" sz="3000" b="1" dirty="0">
                <a:solidFill>
                  <a:schemeClr val="accent2"/>
                </a:solidFill>
              </a:rPr>
              <a:t>default constructor</a:t>
            </a:r>
            <a:r>
              <a:rPr lang="en-US" altLang="en-US" sz="3000" b="1" dirty="0"/>
              <a:t> </a:t>
            </a:r>
            <a:r>
              <a:rPr lang="en-US" altLang="en-US" sz="3000" dirty="0"/>
              <a:t>is one that takes no arguments either due to</a:t>
            </a:r>
          </a:p>
          <a:p>
            <a:pPr lvl="1" eaLnBrk="1" hangingPunct="1">
              <a:lnSpc>
                <a:spcPct val="90000"/>
              </a:lnSpc>
              <a:spcBef>
                <a:spcPct val="40000"/>
              </a:spcBef>
            </a:pPr>
            <a:r>
              <a:rPr lang="en-US" altLang="en-US" sz="2400" dirty="0"/>
              <a:t>No parameters or</a:t>
            </a:r>
          </a:p>
          <a:p>
            <a:pPr lvl="1" eaLnBrk="1" hangingPunct="1">
              <a:lnSpc>
                <a:spcPct val="90000"/>
              </a:lnSpc>
              <a:spcBef>
                <a:spcPct val="40000"/>
              </a:spcBef>
            </a:pPr>
            <a:r>
              <a:rPr lang="en-US" altLang="en-US" sz="2400" dirty="0"/>
              <a:t>All parameters have default values</a:t>
            </a:r>
          </a:p>
          <a:p>
            <a:pPr eaLnBrk="1" hangingPunct="1">
              <a:lnSpc>
                <a:spcPct val="90000"/>
              </a:lnSpc>
              <a:spcBef>
                <a:spcPct val="40000"/>
              </a:spcBef>
            </a:pPr>
            <a:r>
              <a:rPr lang="en-US" altLang="en-US" sz="3000" dirty="0"/>
              <a:t>If a class has any programmer-defined constructors, it should have a programmer - defined default constructor</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1CA968B-D64A-4FB0-9CFF-A03FCA3FA358}"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Default Constructor Example</a:t>
            </a:r>
          </a:p>
        </p:txBody>
      </p:sp>
      <p:sp>
        <p:nvSpPr>
          <p:cNvPr id="31747" name="Slide Body"/>
          <p:cNvSpPr>
            <a:spLocks noGrp="1" noChangeArrowheads="1"/>
          </p:cNvSpPr>
          <p:nvPr>
            <p:ph type="body" idx="1"/>
          </p:nvPr>
        </p:nvSpPr>
        <p:spPr>
          <a:xfrm>
            <a:off x="678888" y="1371600"/>
            <a:ext cx="8077200" cy="4876800"/>
          </a:xfrm>
        </p:spPr>
        <p:txBody>
          <a:bodyPr/>
          <a:lstStyle/>
          <a:p>
            <a:pPr lvl="1" eaLnBrk="1" hangingPunct="1">
              <a:lnSpc>
                <a:spcPct val="80000"/>
              </a:lnSpc>
              <a:spcBef>
                <a:spcPct val="0"/>
              </a:spcBef>
              <a:buFontTx/>
              <a:buNone/>
            </a:pPr>
            <a:r>
              <a:rPr lang="en-US" altLang="en-US" sz="2800" b="1" dirty="0">
                <a:solidFill>
                  <a:srgbClr val="3D8963"/>
                </a:solidFill>
                <a:latin typeface="Courier New" pitchFamily="49" charset="0"/>
              </a:rPr>
              <a:t>class Square</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0"/>
              </a:spcBef>
              <a:buFontTx/>
              <a:buNone/>
            </a:pPr>
            <a:r>
              <a:rPr lang="en-US" altLang="en-US" sz="2800" b="1" dirty="0">
                <a:solidFill>
                  <a:srgbClr val="3D8963"/>
                </a:solidFill>
                <a:latin typeface="Courier New" pitchFamily="49" charset="0"/>
              </a:rPr>
              <a:t>  private: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side;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p>
          <a:p>
            <a:pPr lvl="1" eaLnBrk="1" hangingPunct="1">
              <a:lnSpc>
                <a:spcPct val="80000"/>
              </a:lnSpc>
              <a:spcBef>
                <a:spcPct val="0"/>
              </a:spcBef>
              <a:buFontTx/>
              <a:buNone/>
            </a:pPr>
            <a:r>
              <a:rPr lang="en-US" altLang="en-US" sz="2800" b="1" dirty="0">
                <a:solidFill>
                  <a:srgbClr val="3D8963"/>
                </a:solidFill>
                <a:latin typeface="Courier New" pitchFamily="49" charset="0"/>
              </a:rPr>
              <a:t>  public:</a:t>
            </a:r>
          </a:p>
          <a:p>
            <a:pPr lvl="1" eaLnBrk="1" hangingPunct="1">
              <a:lnSpc>
                <a:spcPct val="80000"/>
              </a:lnSpc>
              <a:spcBef>
                <a:spcPct val="0"/>
              </a:spcBef>
              <a:buFontTx/>
              <a:buNone/>
            </a:pPr>
            <a:r>
              <a:rPr lang="en-US" altLang="en-US" sz="2800" b="1" dirty="0">
                <a:solidFill>
                  <a:srgbClr val="3D8963"/>
                </a:solidFill>
                <a:latin typeface="Courier New" pitchFamily="49" charset="0"/>
              </a:rPr>
              <a:t>    Square()       // default </a:t>
            </a:r>
          </a:p>
          <a:p>
            <a:pPr lvl="1" eaLnBrk="1" hangingPunct="1">
              <a:lnSpc>
                <a:spcPct val="80000"/>
              </a:lnSpc>
              <a:spcBef>
                <a:spcPct val="0"/>
              </a:spcBef>
              <a:buFontTx/>
              <a:buNone/>
            </a:pPr>
            <a:r>
              <a:rPr lang="en-US" altLang="en-US" sz="2800" b="1" dirty="0">
                <a:solidFill>
                  <a:srgbClr val="3D8963"/>
                </a:solidFill>
                <a:latin typeface="Courier New" pitchFamily="49" charset="0"/>
              </a:rPr>
              <a:t>    { side = 1; }  // constructor</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 Other member </a:t>
            </a:r>
          </a:p>
          <a:p>
            <a:pPr lvl="1" eaLnBrk="1" hangingPunct="1">
              <a:lnSpc>
                <a:spcPct val="80000"/>
              </a:lnSpc>
              <a:spcBef>
                <a:spcPct val="0"/>
              </a:spcBef>
              <a:buFontTx/>
              <a:buNone/>
            </a:pPr>
            <a:r>
              <a:rPr lang="en-US" altLang="en-US" sz="2800" b="1" dirty="0">
                <a:solidFill>
                  <a:srgbClr val="3D8963"/>
                </a:solidFill>
                <a:latin typeface="Courier New" pitchFamily="49" charset="0"/>
              </a:rPr>
              <a:t>    // functions go here </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50000"/>
              </a:spcBef>
              <a:buFontTx/>
              <a:buNone/>
            </a:pPr>
            <a:r>
              <a:rPr lang="en-US" altLang="en-US" sz="1800" dirty="0">
                <a:latin typeface="Courier New" pitchFamily="49" charset="0"/>
              </a:rPr>
              <a:t>	</a:t>
            </a:r>
            <a:endParaRPr lang="en-US" altLang="en-US" sz="1600" dirty="0"/>
          </a:p>
        </p:txBody>
      </p:sp>
      <p:pic>
        <p:nvPicPr>
          <p:cNvPr id="2" name="Text indicating no parameters" descr="Image is an oval containing the text 'Has no parameters'.  There is an arrow extending from the oval to the empty () of the constructor to indicate that it has no parameters." title="Text indicating that the default constructor has no parame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1563624"/>
            <a:ext cx="4123944" cy="1865376"/>
          </a:xfrm>
          <a:prstGeom prst="rect">
            <a:avLst/>
          </a:prstGeom>
        </p:spPr>
      </p:pic>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289EB3C-E81E-4013-988C-3DCBD3329931}"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533400" y="1447800"/>
            <a:ext cx="8229600" cy="4648200"/>
          </a:xfrm>
        </p:spPr>
        <p:txBody>
          <a:bodyPr/>
          <a:lstStyle/>
          <a:p>
            <a:pPr eaLnBrk="1" hangingPunct="1">
              <a:lnSpc>
                <a:spcPct val="90000"/>
              </a:lnSpc>
              <a:spcBef>
                <a:spcPts val="1200"/>
              </a:spcBef>
              <a:buFontTx/>
              <a:buNone/>
            </a:pPr>
            <a:r>
              <a:rPr lang="en-US" altLang="en-US" sz="2800" dirty="0"/>
              <a:t>7.9    Passing Objects to Functions</a:t>
            </a:r>
          </a:p>
          <a:p>
            <a:pPr eaLnBrk="1" hangingPunct="1">
              <a:lnSpc>
                <a:spcPct val="90000"/>
              </a:lnSpc>
              <a:spcBef>
                <a:spcPts val="1200"/>
              </a:spcBef>
              <a:buFontTx/>
              <a:buNone/>
            </a:pPr>
            <a:r>
              <a:rPr lang="en-US" altLang="en-US" sz="2800" dirty="0"/>
              <a:t>7.10  Object Composition</a:t>
            </a:r>
          </a:p>
          <a:p>
            <a:pPr eaLnBrk="1" hangingPunct="1">
              <a:lnSpc>
                <a:spcPct val="90000"/>
              </a:lnSpc>
              <a:spcBef>
                <a:spcPts val="1200"/>
              </a:spcBef>
              <a:buFontTx/>
              <a:buNone/>
            </a:pPr>
            <a:r>
              <a:rPr lang="en-US" altLang="en-US" sz="2800" dirty="0"/>
              <a:t>7.11  Separating Class Specification,  	Implementation, and Client Code</a:t>
            </a:r>
          </a:p>
          <a:p>
            <a:pPr eaLnBrk="1" hangingPunct="1">
              <a:lnSpc>
                <a:spcPct val="90000"/>
              </a:lnSpc>
              <a:spcBef>
                <a:spcPts val="1200"/>
              </a:spcBef>
              <a:buFontTx/>
              <a:buNone/>
            </a:pPr>
            <a:r>
              <a:rPr lang="en-US" altLang="en-US" sz="2800" dirty="0"/>
              <a:t>7.12  Structures</a:t>
            </a:r>
          </a:p>
          <a:p>
            <a:pPr eaLnBrk="1" hangingPunct="1">
              <a:lnSpc>
                <a:spcPct val="90000"/>
              </a:lnSpc>
              <a:spcBef>
                <a:spcPts val="1200"/>
              </a:spcBef>
              <a:buFontTx/>
              <a:buNone/>
            </a:pPr>
            <a:r>
              <a:rPr lang="en-US" altLang="en-US" sz="2800" dirty="0"/>
              <a:t>7.13  More About Enumerated Data Types</a:t>
            </a:r>
          </a:p>
          <a:p>
            <a:pPr eaLnBrk="1" hangingPunct="1">
              <a:lnSpc>
                <a:spcPct val="90000"/>
              </a:lnSpc>
              <a:spcBef>
                <a:spcPts val="1200"/>
              </a:spcBef>
              <a:buFontTx/>
              <a:buNone/>
            </a:pPr>
            <a:r>
              <a:rPr lang="en-US" altLang="en-US" sz="2800" dirty="0"/>
              <a:t>7.15 Introduction to Object-Oriented Analysis and Design</a:t>
            </a:r>
          </a:p>
          <a:p>
            <a:pPr eaLnBrk="1" hangingPunct="1">
              <a:lnSpc>
                <a:spcPct val="90000"/>
              </a:lnSpc>
              <a:spcBef>
                <a:spcPts val="1200"/>
              </a:spcBef>
              <a:buFontTx/>
              <a:buNone/>
            </a:pPr>
            <a:r>
              <a:rPr lang="en-US" altLang="en-US" sz="2800" dirty="0"/>
              <a:t>7.16  Screen Control</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FC19A2F-CA1A-4BCF-9AF0-D79401ECF9A2}"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Another Default Constructor Example</a:t>
            </a:r>
          </a:p>
        </p:txBody>
      </p:sp>
      <p:sp>
        <p:nvSpPr>
          <p:cNvPr id="32771" name="Slide Body"/>
          <p:cNvSpPr>
            <a:spLocks noGrp="1" noChangeArrowheads="1"/>
          </p:cNvSpPr>
          <p:nvPr>
            <p:ph type="body" idx="1"/>
          </p:nvPr>
        </p:nvSpPr>
        <p:spPr>
          <a:xfrm>
            <a:off x="304800" y="1828800"/>
            <a:ext cx="8534400" cy="4724400"/>
          </a:xfrm>
        </p:spPr>
        <p:txBody>
          <a:bodyPr/>
          <a:lstStyle/>
          <a:p>
            <a:pPr lvl="1" eaLnBrk="1" hangingPunct="1">
              <a:lnSpc>
                <a:spcPct val="80000"/>
              </a:lnSpc>
              <a:spcBef>
                <a:spcPct val="0"/>
              </a:spcBef>
              <a:buFontTx/>
              <a:buNone/>
            </a:pPr>
            <a:r>
              <a:rPr lang="en-US" altLang="en-US" sz="2800" b="1" dirty="0">
                <a:solidFill>
                  <a:srgbClr val="3D8963"/>
                </a:solidFill>
                <a:latin typeface="Courier New" pitchFamily="49" charset="0"/>
              </a:rPr>
              <a:t>class Square</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0"/>
              </a:spcBef>
              <a:buFontTx/>
              <a:buNone/>
            </a:pPr>
            <a:r>
              <a:rPr lang="en-US" altLang="en-US" sz="2800" b="1" dirty="0">
                <a:solidFill>
                  <a:srgbClr val="3D8963"/>
                </a:solidFill>
                <a:latin typeface="Courier New" pitchFamily="49" charset="0"/>
              </a:rPr>
              <a:t>  private: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side;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p>
          <a:p>
            <a:pPr lvl="1" eaLnBrk="1" hangingPunct="1">
              <a:lnSpc>
                <a:spcPct val="80000"/>
              </a:lnSpc>
              <a:spcBef>
                <a:spcPct val="0"/>
              </a:spcBef>
              <a:buFontTx/>
              <a:buNone/>
            </a:pPr>
            <a:r>
              <a:rPr lang="en-US" altLang="en-US" sz="2800" b="1" dirty="0">
                <a:solidFill>
                  <a:srgbClr val="3D8963"/>
                </a:solidFill>
                <a:latin typeface="Courier New" pitchFamily="49" charset="0"/>
              </a:rPr>
              <a:t>  public:</a:t>
            </a:r>
          </a:p>
          <a:p>
            <a:pPr lvl="1" eaLnBrk="1" hangingPunct="1">
              <a:lnSpc>
                <a:spcPct val="80000"/>
              </a:lnSpc>
              <a:spcBef>
                <a:spcPct val="0"/>
              </a:spcBef>
              <a:buFontTx/>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 = 1) // default </a:t>
            </a:r>
          </a:p>
          <a:p>
            <a:pPr lvl="1" eaLnBrk="1" hangingPunct="1">
              <a:lnSpc>
                <a:spcPct val="80000"/>
              </a:lnSpc>
              <a:spcBef>
                <a:spcPct val="0"/>
              </a:spcBef>
              <a:buFontTx/>
              <a:buNone/>
            </a:pPr>
            <a:r>
              <a:rPr lang="en-US" altLang="en-US" sz="2800" b="1" dirty="0">
                <a:solidFill>
                  <a:srgbClr val="3D8963"/>
                </a:solidFill>
                <a:latin typeface="Courier New" pitchFamily="49" charset="0"/>
              </a:rPr>
              <a:t>    { side = s; }     // constructor</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 Other member </a:t>
            </a:r>
          </a:p>
          <a:p>
            <a:pPr lvl="1" eaLnBrk="1" hangingPunct="1">
              <a:lnSpc>
                <a:spcPct val="80000"/>
              </a:lnSpc>
              <a:spcBef>
                <a:spcPct val="0"/>
              </a:spcBef>
              <a:buFontTx/>
              <a:buNone/>
            </a:pPr>
            <a:r>
              <a:rPr lang="en-US" altLang="en-US" sz="2800" b="1" dirty="0">
                <a:solidFill>
                  <a:srgbClr val="3D8963"/>
                </a:solidFill>
                <a:latin typeface="Courier New" pitchFamily="49" charset="0"/>
              </a:rPr>
              <a:t>    // functions go here </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50000"/>
              </a:spcBef>
              <a:buFontTx/>
              <a:buNone/>
            </a:pPr>
            <a:r>
              <a:rPr lang="en-US" altLang="en-US" sz="2800" dirty="0">
                <a:latin typeface="Courier New" pitchFamily="49" charset="0"/>
              </a:rPr>
              <a:t>	</a:t>
            </a:r>
            <a:endParaRPr lang="en-US" altLang="en-US" sz="2800" dirty="0"/>
          </a:p>
        </p:txBody>
      </p:sp>
      <p:pic>
        <p:nvPicPr>
          <p:cNvPr id="2" name="Text indicating a default parameter" descr="The image has an oval containing the text 'Has a parameter but it has a default value'.  An arrow extends from the oval to indicathe constructor." title="text box explaining that the constructor takes a default valu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6082" y="1865086"/>
            <a:ext cx="4389120" cy="1892808"/>
          </a:xfrm>
          <a:prstGeom prst="rect">
            <a:avLst/>
          </a:prstGeom>
        </p:spPr>
      </p:pic>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0004290-6348-46DD-A53A-3F36F909DC60}"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Invoking a Constructor</a:t>
            </a:r>
          </a:p>
        </p:txBody>
      </p:sp>
      <p:sp>
        <p:nvSpPr>
          <p:cNvPr id="33795" name="Slide Body"/>
          <p:cNvSpPr>
            <a:spLocks noGrp="1" noChangeArrowheads="1"/>
          </p:cNvSpPr>
          <p:nvPr>
            <p:ph type="body" idx="1"/>
          </p:nvPr>
        </p:nvSpPr>
        <p:spPr>
          <a:xfrm>
            <a:off x="304800" y="1828800"/>
            <a:ext cx="8534400" cy="4419600"/>
          </a:xfrm>
        </p:spPr>
        <p:txBody>
          <a:bodyPr/>
          <a:lstStyle/>
          <a:p>
            <a:pPr eaLnBrk="1" hangingPunct="1">
              <a:lnSpc>
                <a:spcPct val="90000"/>
              </a:lnSpc>
              <a:spcBef>
                <a:spcPct val="30000"/>
              </a:spcBef>
            </a:pPr>
            <a:r>
              <a:rPr lang="en-US" altLang="en-US" sz="2800" dirty="0"/>
              <a:t>To create an object using the default constructor, use no argument list and no </a:t>
            </a:r>
            <a:r>
              <a:rPr lang="en-US" altLang="en-US" sz="2800" b="1" dirty="0">
                <a:latin typeface="Courier New" pitchFamily="49" charset="0"/>
              </a:rPr>
              <a:t>()</a:t>
            </a:r>
            <a:endParaRPr lang="en-US" altLang="en-US" sz="2800" b="1" dirty="0"/>
          </a:p>
          <a:p>
            <a:pPr lvl="1" eaLnBrk="1" hangingPunct="1">
              <a:lnSpc>
                <a:spcPct val="90000"/>
              </a:lnSpc>
              <a:buFontTx/>
              <a:buNone/>
            </a:pPr>
            <a:r>
              <a:rPr lang="en-US" altLang="en-US" sz="2800" dirty="0"/>
              <a:t>	</a:t>
            </a:r>
            <a:r>
              <a:rPr lang="en-US" altLang="en-US" sz="2800" b="1" dirty="0">
                <a:solidFill>
                  <a:srgbClr val="3D8963"/>
                </a:solidFill>
                <a:latin typeface="Courier New" pitchFamily="49" charset="0"/>
              </a:rPr>
              <a:t>Square square1;</a:t>
            </a:r>
          </a:p>
          <a:p>
            <a:pPr eaLnBrk="1" hangingPunct="1">
              <a:lnSpc>
                <a:spcPct val="90000"/>
              </a:lnSpc>
              <a:spcBef>
                <a:spcPct val="30000"/>
              </a:spcBef>
            </a:pPr>
            <a:r>
              <a:rPr lang="en-US" altLang="en-US" sz="2800" dirty="0"/>
              <a:t>To create an object using a constructor that has parameters, include an argument list</a:t>
            </a:r>
          </a:p>
          <a:p>
            <a:pPr eaLnBrk="1" hangingPunct="1">
              <a:lnSpc>
                <a:spcPct val="90000"/>
              </a:lnSpc>
              <a:buFontTx/>
              <a:buNone/>
            </a:pPr>
            <a:r>
              <a:rPr lang="en-US" altLang="en-US" sz="2800" dirty="0"/>
              <a:t>       </a:t>
            </a:r>
            <a:r>
              <a:rPr lang="en-US" altLang="en-US" sz="2800" b="1" dirty="0">
                <a:solidFill>
                  <a:srgbClr val="3D8963"/>
                </a:solidFill>
                <a:latin typeface="Courier New" pitchFamily="49" charset="0"/>
              </a:rPr>
              <a:t>Square square2(8);</a:t>
            </a:r>
            <a:endParaRPr lang="en-US" altLang="en-US" sz="2800" b="1" dirty="0">
              <a:solidFill>
                <a:srgbClr val="3D8963"/>
              </a:solidFill>
            </a:endParaRP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Member Initialization List 1 of 2</a:t>
            </a:r>
          </a:p>
        </p:txBody>
      </p:sp>
      <p:sp>
        <p:nvSpPr>
          <p:cNvPr id="33795" name="Slide Body"/>
          <p:cNvSpPr>
            <a:spLocks noGrp="1" noChangeArrowheads="1"/>
          </p:cNvSpPr>
          <p:nvPr>
            <p:ph type="body" idx="1"/>
          </p:nvPr>
        </p:nvSpPr>
        <p:spPr>
          <a:xfrm>
            <a:off x="304800" y="1828800"/>
            <a:ext cx="8534400" cy="4419600"/>
          </a:xfrm>
        </p:spPr>
        <p:txBody>
          <a:bodyPr/>
          <a:lstStyle/>
          <a:p>
            <a:pPr eaLnBrk="1" hangingPunct="1">
              <a:lnSpc>
                <a:spcPct val="90000"/>
              </a:lnSpc>
              <a:spcBef>
                <a:spcPct val="30000"/>
              </a:spcBef>
            </a:pPr>
            <a:r>
              <a:rPr lang="en-US" altLang="en-US" sz="2800" dirty="0"/>
              <a:t>Member variables can be initialized using a </a:t>
            </a:r>
            <a:r>
              <a:rPr lang="en-US" altLang="en-US" sz="2800" dirty="0">
                <a:solidFill>
                  <a:srgbClr val="3D8963"/>
                </a:solidFill>
              </a:rPr>
              <a:t>member initialization list</a:t>
            </a:r>
            <a:r>
              <a:rPr lang="en-US" altLang="en-US" sz="2800" dirty="0"/>
              <a:t>: a comma-separated list of member variables and initial values following the header of the constructor and before the body.</a:t>
            </a:r>
          </a:p>
          <a:p>
            <a:pPr eaLnBrk="1" hangingPunct="1">
              <a:lnSpc>
                <a:spcPct val="90000"/>
              </a:lnSpc>
              <a:spcBef>
                <a:spcPct val="30000"/>
              </a:spcBef>
            </a:pPr>
            <a:r>
              <a:rPr lang="en-US" altLang="en-US" sz="2800" dirty="0"/>
              <a:t>Examples:</a:t>
            </a:r>
          </a:p>
          <a:p>
            <a:pPr marL="101600" indent="0" eaLnBrk="1" hangingPunct="1">
              <a:lnSpc>
                <a:spcPct val="90000"/>
              </a:lnSpc>
              <a:spcBef>
                <a:spcPct val="30000"/>
              </a:spcBef>
              <a:buNone/>
            </a:pPr>
            <a:r>
              <a:rPr lang="en-US" altLang="en-US" sz="2800" b="1" dirty="0">
                <a:solidFill>
                  <a:srgbClr val="3D8963"/>
                </a:solidFill>
              </a:rPr>
              <a:t>	</a:t>
            </a:r>
            <a:r>
              <a:rPr lang="en-US" altLang="en-US" sz="2400" b="1" dirty="0">
                <a:solidFill>
                  <a:srgbClr val="3D8963"/>
                </a:solidFill>
                <a:latin typeface="Courier New" panose="02070309020205020404" pitchFamily="49" charset="0"/>
                <a:cs typeface="Courier New" panose="02070309020205020404" pitchFamily="49" charset="0"/>
              </a:rPr>
              <a:t>Square() : side(1)</a:t>
            </a: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  }</a:t>
            </a:r>
          </a:p>
          <a:p>
            <a:pPr marL="101600" indent="0" eaLnBrk="1" hangingPunct="1">
              <a:lnSpc>
                <a:spcPct val="90000"/>
              </a:lnSpc>
              <a:spcBef>
                <a:spcPct val="30000"/>
              </a:spcBef>
              <a:buNone/>
            </a:pPr>
            <a:endParaRPr lang="en-US" altLang="en-US" sz="2400" b="1" dirty="0">
              <a:solidFill>
                <a:srgbClr val="3D8963"/>
              </a:solidFill>
              <a:latin typeface="Courier New" panose="02070309020205020404" pitchFamily="49" charset="0"/>
              <a:cs typeface="Courier New" panose="02070309020205020404" pitchFamily="49" charset="0"/>
            </a:endParaRP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Square(</a:t>
            </a:r>
            <a:r>
              <a:rPr lang="en-US" altLang="en-US" sz="2400" b="1" dirty="0" err="1">
                <a:solidFill>
                  <a:srgbClr val="3D8963"/>
                </a:solidFill>
                <a:latin typeface="Courier New" panose="02070309020205020404" pitchFamily="49" charset="0"/>
                <a:cs typeface="Courier New" panose="02070309020205020404" pitchFamily="49" charset="0"/>
              </a:rPr>
              <a:t>int</a:t>
            </a:r>
            <a:r>
              <a:rPr lang="en-US" altLang="en-US" sz="2400" b="1" dirty="0">
                <a:solidFill>
                  <a:srgbClr val="3D8963"/>
                </a:solidFill>
                <a:latin typeface="Courier New" panose="02070309020205020404" pitchFamily="49" charset="0"/>
                <a:cs typeface="Courier New" panose="02070309020205020404" pitchFamily="49" charset="0"/>
              </a:rPr>
              <a:t> size) : side(size)</a:t>
            </a: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  }</a:t>
            </a:r>
            <a:endParaRPr lang="en-US" altLang="en-US" sz="2800" b="1" dirty="0">
              <a:solidFill>
                <a:srgbClr val="3D8963"/>
              </a:solidFill>
            </a:endParaRP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32</a:t>
            </a:fld>
            <a:endParaRPr lang="en-US" altLang="en-US" sz="1200"/>
          </a:p>
        </p:txBody>
      </p:sp>
    </p:spTree>
    <p:extLst>
      <p:ext uri="{BB962C8B-B14F-4D97-AF65-F5344CB8AC3E}">
        <p14:creationId xmlns:p14="http://schemas.microsoft.com/office/powerpoint/2010/main" val="46124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Member Initialization List 2 of 2</a:t>
            </a:r>
          </a:p>
        </p:txBody>
      </p:sp>
      <p:sp>
        <p:nvSpPr>
          <p:cNvPr id="33795" name="Slide Body"/>
          <p:cNvSpPr>
            <a:spLocks noGrp="1" noChangeArrowheads="1"/>
          </p:cNvSpPr>
          <p:nvPr>
            <p:ph type="body" idx="1"/>
          </p:nvPr>
        </p:nvSpPr>
        <p:spPr>
          <a:xfrm>
            <a:off x="304800" y="1828800"/>
            <a:ext cx="8534400" cy="4419600"/>
          </a:xfrm>
        </p:spPr>
        <p:txBody>
          <a:bodyPr/>
          <a:lstStyle/>
          <a:p>
            <a:pPr marL="101600" indent="0" eaLnBrk="1" hangingPunct="1">
              <a:lnSpc>
                <a:spcPct val="90000"/>
              </a:lnSpc>
              <a:spcBef>
                <a:spcPct val="30000"/>
              </a:spcBef>
              <a:buNone/>
            </a:pPr>
            <a:r>
              <a:rPr lang="en-US" altLang="en-US" sz="2800" dirty="0"/>
              <a:t>Notes:</a:t>
            </a:r>
          </a:p>
          <a:p>
            <a:pPr eaLnBrk="1" hangingPunct="1">
              <a:lnSpc>
                <a:spcPct val="90000"/>
              </a:lnSpc>
              <a:spcBef>
                <a:spcPct val="30000"/>
              </a:spcBef>
            </a:pPr>
            <a:r>
              <a:rPr lang="en-US" altLang="en-US" sz="2800" dirty="0"/>
              <a:t> </a:t>
            </a:r>
            <a:r>
              <a:rPr lang="en-US" altLang="en-US" sz="2800" b="1" dirty="0">
                <a:latin typeface="Courier New" panose="02070309020205020404" pitchFamily="49" charset="0"/>
                <a:cs typeface="Courier New" panose="02070309020205020404" pitchFamily="49" charset="0"/>
              </a:rPr>
              <a:t>:</a:t>
            </a:r>
            <a:r>
              <a:rPr lang="en-US" altLang="en-US" sz="2800" dirty="0"/>
              <a:t> is required between header and initialization list</a:t>
            </a:r>
          </a:p>
          <a:p>
            <a:pPr eaLnBrk="1" hangingPunct="1">
              <a:lnSpc>
                <a:spcPct val="90000"/>
              </a:lnSpc>
              <a:spcBef>
                <a:spcPct val="30000"/>
              </a:spcBef>
            </a:pPr>
            <a:r>
              <a:rPr lang="en-US" altLang="en-US" sz="2800" dirty="0"/>
              <a:t> no </a:t>
            </a:r>
            <a:r>
              <a:rPr lang="en-US" altLang="en-US" sz="2800" b="1" dirty="0">
                <a:latin typeface="Courier New" panose="02070309020205020404" pitchFamily="49" charset="0"/>
                <a:cs typeface="Courier New" panose="02070309020205020404" pitchFamily="49" charset="0"/>
              </a:rPr>
              <a:t>;</a:t>
            </a:r>
            <a:r>
              <a:rPr lang="en-US" altLang="en-US" sz="2800" dirty="0"/>
              <a:t> at the end of the initialization list</a:t>
            </a:r>
          </a:p>
          <a:p>
            <a:pPr eaLnBrk="1" hangingPunct="1">
              <a:lnSpc>
                <a:spcPct val="90000"/>
              </a:lnSpc>
              <a:spcBef>
                <a:spcPct val="30000"/>
              </a:spcBef>
            </a:pPr>
            <a:r>
              <a:rPr lang="en-US" altLang="en-US" sz="2800" dirty="0"/>
              <a:t> initialization list precedes the function body.  It can be on the same or the following line of the header.</a:t>
            </a:r>
          </a:p>
          <a:p>
            <a:pPr eaLnBrk="1" hangingPunct="1">
              <a:lnSpc>
                <a:spcPct val="90000"/>
              </a:lnSpc>
              <a:spcBef>
                <a:spcPct val="30000"/>
              </a:spcBef>
            </a:pPr>
            <a:r>
              <a:rPr lang="en-US" altLang="en-US" sz="2800" dirty="0"/>
              <a:t> The initialization list may accomplish all that is needed in a constructor.  In this case, the body of the constructor is empty.  The { } are still required.</a:t>
            </a:r>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33</a:t>
            </a:fld>
            <a:endParaRPr lang="en-US" altLang="en-US" sz="1200"/>
          </a:p>
        </p:txBody>
      </p:sp>
    </p:spTree>
    <p:extLst>
      <p:ext uri="{BB962C8B-B14F-4D97-AF65-F5344CB8AC3E}">
        <p14:creationId xmlns:p14="http://schemas.microsoft.com/office/powerpoint/2010/main" val="1674719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In-Place Member Initialization List</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Starting with C++ 11, member variables can be initialized at the time that they are defined in the class declaration.  This provides default values those variables for all objects created from the class.</a:t>
            </a:r>
          </a:p>
          <a:p>
            <a:pPr>
              <a:lnSpc>
                <a:spcPct val="90000"/>
              </a:lnSpc>
              <a:spcBef>
                <a:spcPct val="30000"/>
              </a:spcBef>
            </a:pPr>
            <a:r>
              <a:rPr lang="en-US" altLang="en-US" sz="2800" dirty="0"/>
              <a:t>Default values can be overridden by using a constructor that takes parameters for the variables that have been initialized in-place.</a:t>
            </a:r>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34</a:t>
            </a:fld>
            <a:endParaRPr lang="en-US" altLang="en-US" sz="1200"/>
          </a:p>
        </p:txBody>
      </p:sp>
    </p:spTree>
    <p:extLst>
      <p:ext uri="{BB962C8B-B14F-4D97-AF65-F5344CB8AC3E}">
        <p14:creationId xmlns:p14="http://schemas.microsoft.com/office/powerpoint/2010/main" val="2617625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Constructor Delegation</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Starting with C++ 11, a constructor in a class can call another constructor in the same class.  This is called </a:t>
            </a:r>
            <a:r>
              <a:rPr lang="en-US" altLang="en-US" sz="2800" dirty="0">
                <a:solidFill>
                  <a:srgbClr val="3D8963"/>
                </a:solidFill>
              </a:rPr>
              <a:t>constructor delegation</a:t>
            </a:r>
            <a:r>
              <a:rPr lang="en-US" altLang="en-US" sz="2800" dirty="0"/>
              <a:t>.</a:t>
            </a:r>
          </a:p>
          <a:p>
            <a:pPr>
              <a:lnSpc>
                <a:spcPct val="90000"/>
              </a:lnSpc>
              <a:spcBef>
                <a:spcPct val="30000"/>
              </a:spcBef>
            </a:pPr>
            <a:r>
              <a:rPr lang="en-US" altLang="en-US" sz="2800" dirty="0"/>
              <a:t>The notation is similar to member initialization list</a:t>
            </a:r>
          </a:p>
          <a:p>
            <a:pPr>
              <a:lnSpc>
                <a:spcPct val="90000"/>
              </a:lnSpc>
              <a:spcBef>
                <a:spcPct val="30000"/>
              </a:spcBef>
            </a:pPr>
            <a:r>
              <a:rPr lang="en-US" altLang="en-US" sz="2800" dirty="0"/>
              <a:t>Example:  </a:t>
            </a:r>
            <a:r>
              <a:rPr lang="en-US" altLang="en-US" sz="2800" b="1" dirty="0">
                <a:solidFill>
                  <a:srgbClr val="3D8963"/>
                </a:solidFill>
                <a:latin typeface="Courier New" pitchFamily="49" charset="0"/>
              </a:rPr>
              <a:t>// default constructor 					Square(): Square(1)</a:t>
            </a:r>
          </a:p>
          <a:p>
            <a:pPr marL="101600" indent="0">
              <a:lnSpc>
                <a:spcPct val="90000"/>
              </a:lnSpc>
              <a:spcBef>
                <a:spcPct val="30000"/>
              </a:spcBef>
              <a:buNone/>
            </a:pPr>
            <a:r>
              <a:rPr lang="en-US" altLang="en-US" sz="2800" b="1" dirty="0">
                <a:solidFill>
                  <a:srgbClr val="3D8963"/>
                </a:solidFill>
                <a:latin typeface="Courier New" pitchFamily="49" charset="0"/>
              </a:rPr>
              <a:t>			{  }</a:t>
            </a:r>
          </a:p>
          <a:p>
            <a:pPr marL="101600" indent="0">
              <a:lnSpc>
                <a:spcPct val="90000"/>
              </a:lnSpc>
              <a:spcBef>
                <a:spcPct val="30000"/>
              </a:spcBef>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a:t>
            </a:r>
          </a:p>
          <a:p>
            <a:pPr marL="101600" indent="0">
              <a:lnSpc>
                <a:spcPct val="90000"/>
              </a:lnSpc>
              <a:spcBef>
                <a:spcPct val="30000"/>
              </a:spcBef>
              <a:buNone/>
            </a:pPr>
            <a:r>
              <a:rPr lang="en-US" altLang="en-US" sz="2800" b="1" dirty="0">
                <a:solidFill>
                  <a:srgbClr val="3D8963"/>
                </a:solidFill>
                <a:latin typeface="Courier New" pitchFamily="49" charset="0"/>
              </a:rPr>
              <a:t>			{ side = s; }</a:t>
            </a:r>
            <a:endParaRPr lang="en-US" altLang="en-US" sz="2800" dirty="0"/>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35</a:t>
            </a:fld>
            <a:endParaRPr lang="en-US" altLang="en-US" sz="1200"/>
          </a:p>
        </p:txBody>
      </p:sp>
    </p:spTree>
    <p:extLst>
      <p:ext uri="{BB962C8B-B14F-4D97-AF65-F5344CB8AC3E}">
        <p14:creationId xmlns:p14="http://schemas.microsoft.com/office/powerpoint/2010/main" val="3841136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Constructor Delegation Notes</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The default constructor delegates the work to the constructor that takes one argument.   </a:t>
            </a:r>
          </a:p>
          <a:p>
            <a:pPr>
              <a:lnSpc>
                <a:spcPct val="90000"/>
              </a:lnSpc>
              <a:spcBef>
                <a:spcPct val="30000"/>
              </a:spcBef>
            </a:pPr>
            <a:r>
              <a:rPr lang="en-US" altLang="en-US" sz="2800" dirty="0"/>
              <a:t>It calls the non-default constructor and passes the initial value as an argument.</a:t>
            </a:r>
          </a:p>
          <a:p>
            <a:pPr marL="101600" indent="0">
              <a:lnSpc>
                <a:spcPct val="90000"/>
              </a:lnSpc>
              <a:spcBef>
                <a:spcPct val="30000"/>
              </a:spcBef>
              <a:buNone/>
            </a:pPr>
            <a:r>
              <a:rPr lang="en-US" altLang="en-US" sz="2800" dirty="0"/>
              <a:t>		  </a:t>
            </a:r>
            <a:r>
              <a:rPr lang="en-US" altLang="en-US" sz="2800" b="1" dirty="0">
                <a:solidFill>
                  <a:srgbClr val="3D8963"/>
                </a:solidFill>
                <a:latin typeface="Courier New" pitchFamily="49" charset="0"/>
              </a:rPr>
              <a:t>// default constructor 				    Square(): Square(1)</a:t>
            </a:r>
          </a:p>
          <a:p>
            <a:pPr marL="101600" indent="0">
              <a:lnSpc>
                <a:spcPct val="90000"/>
              </a:lnSpc>
              <a:spcBef>
                <a:spcPct val="30000"/>
              </a:spcBef>
              <a:buNone/>
            </a:pPr>
            <a:r>
              <a:rPr lang="en-US" altLang="en-US" sz="2800" b="1" dirty="0">
                <a:solidFill>
                  <a:srgbClr val="3D8963"/>
                </a:solidFill>
                <a:latin typeface="Courier New" pitchFamily="49" charset="0"/>
              </a:rPr>
              <a:t>			{  }</a:t>
            </a:r>
          </a:p>
          <a:p>
            <a:pPr marL="101600" indent="0">
              <a:lnSpc>
                <a:spcPct val="90000"/>
              </a:lnSpc>
              <a:spcBef>
                <a:spcPct val="30000"/>
              </a:spcBef>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a:t>
            </a:r>
          </a:p>
          <a:p>
            <a:pPr marL="101600" indent="0">
              <a:lnSpc>
                <a:spcPct val="90000"/>
              </a:lnSpc>
              <a:spcBef>
                <a:spcPct val="30000"/>
              </a:spcBef>
              <a:buNone/>
            </a:pPr>
            <a:r>
              <a:rPr lang="en-US" altLang="en-US" sz="2800" b="1" dirty="0">
                <a:solidFill>
                  <a:srgbClr val="3D8963"/>
                </a:solidFill>
                <a:latin typeface="Courier New" pitchFamily="49" charset="0"/>
              </a:rPr>
              <a:t>			{ side = s; }</a:t>
            </a:r>
            <a:endParaRPr lang="en-US" altLang="en-US" sz="2800" dirty="0"/>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36</a:t>
            </a:fld>
            <a:endParaRPr lang="en-US" altLang="en-US" sz="1200"/>
          </a:p>
        </p:txBody>
      </p:sp>
    </p:spTree>
    <p:extLst>
      <p:ext uri="{BB962C8B-B14F-4D97-AF65-F5344CB8AC3E}">
        <p14:creationId xmlns:p14="http://schemas.microsoft.com/office/powerpoint/2010/main" val="395556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p:txBody>
          <a:bodyPr/>
          <a:lstStyle/>
          <a:p>
            <a:pPr eaLnBrk="1" hangingPunct="1"/>
            <a:r>
              <a:rPr lang="en-US" altLang="en-US" dirty="0">
                <a:solidFill>
                  <a:schemeClr val="tx1"/>
                </a:solidFill>
              </a:rPr>
              <a:t>7.7  Destructors</a:t>
            </a:r>
          </a:p>
        </p:txBody>
      </p:sp>
      <p:sp>
        <p:nvSpPr>
          <p:cNvPr id="34819" name="Slide Body"/>
          <p:cNvSpPr>
            <a:spLocks noGrp="1" noChangeArrowheads="1"/>
          </p:cNvSpPr>
          <p:nvPr>
            <p:ph type="body" idx="1"/>
          </p:nvPr>
        </p:nvSpPr>
        <p:spPr/>
        <p:txBody>
          <a:bodyPr/>
          <a:lstStyle/>
          <a:p>
            <a:pPr eaLnBrk="1" hangingPunct="1">
              <a:spcBef>
                <a:spcPct val="30000"/>
              </a:spcBef>
            </a:pPr>
            <a:r>
              <a:rPr lang="en-US" altLang="en-US" sz="2800" dirty="0"/>
              <a:t>Is a public member function automatically called when an object is destroyed</a:t>
            </a:r>
          </a:p>
          <a:p>
            <a:pPr eaLnBrk="1" hangingPunct="1">
              <a:spcBef>
                <a:spcPct val="30000"/>
              </a:spcBef>
            </a:pPr>
            <a:r>
              <a:rPr lang="en-US" altLang="en-US" sz="2800" dirty="0"/>
              <a:t>The destructor name is </a:t>
            </a:r>
            <a:r>
              <a:rPr lang="en-US" altLang="en-US" sz="2800" b="1" dirty="0">
                <a:latin typeface="Courier New" pitchFamily="49" charset="0"/>
              </a:rPr>
              <a:t>~</a:t>
            </a:r>
            <a:r>
              <a:rPr lang="en-US" altLang="en-US" sz="2800" i="1" dirty="0" err="1"/>
              <a:t>className</a:t>
            </a:r>
            <a:r>
              <a:rPr lang="en-US" altLang="en-US" sz="2800" dirty="0"/>
              <a:t>, </a:t>
            </a:r>
            <a:r>
              <a:rPr lang="en-US" altLang="en-US" sz="2800" i="1" dirty="0"/>
              <a:t>e.g.</a:t>
            </a:r>
            <a:r>
              <a:rPr lang="en-US" altLang="en-US" sz="2800" dirty="0"/>
              <a:t>, 	</a:t>
            </a:r>
            <a:r>
              <a:rPr lang="en-US" altLang="en-US" sz="2800" b="1" dirty="0">
                <a:solidFill>
                  <a:srgbClr val="3D8963"/>
                </a:solidFill>
                <a:latin typeface="Courier New" pitchFamily="49" charset="0"/>
              </a:rPr>
              <a:t>~Square</a:t>
            </a:r>
            <a:endParaRPr lang="en-US" altLang="en-US" sz="2800" b="1" dirty="0">
              <a:solidFill>
                <a:srgbClr val="3D8963"/>
              </a:solidFill>
            </a:endParaRPr>
          </a:p>
          <a:p>
            <a:pPr eaLnBrk="1" hangingPunct="1">
              <a:spcBef>
                <a:spcPct val="30000"/>
              </a:spcBef>
            </a:pPr>
            <a:r>
              <a:rPr lang="en-US" altLang="en-US" sz="2800" dirty="0"/>
              <a:t>It has no return type</a:t>
            </a:r>
          </a:p>
          <a:p>
            <a:pPr eaLnBrk="1" hangingPunct="1">
              <a:spcBef>
                <a:spcPct val="30000"/>
              </a:spcBef>
            </a:pPr>
            <a:r>
              <a:rPr lang="en-US" altLang="en-US" sz="2800" dirty="0"/>
              <a:t>It takes no arguments</a:t>
            </a:r>
          </a:p>
          <a:p>
            <a:pPr eaLnBrk="1" hangingPunct="1">
              <a:spcBef>
                <a:spcPct val="30000"/>
              </a:spcBef>
            </a:pPr>
            <a:r>
              <a:rPr lang="en-US" altLang="en-US" sz="2800" dirty="0"/>
              <a:t>Only 1 destructor is allowed per class</a:t>
            </a:r>
          </a:p>
          <a:p>
            <a:pPr eaLnBrk="1" hangingPunct="1">
              <a:lnSpc>
                <a:spcPct val="85000"/>
              </a:lnSpc>
              <a:spcBef>
                <a:spcPct val="0"/>
              </a:spcBef>
              <a:buFontTx/>
              <a:buNone/>
            </a:pPr>
            <a:r>
              <a:rPr lang="en-US" altLang="en-US" sz="2800" dirty="0"/>
              <a:t>     (</a:t>
            </a:r>
            <a:r>
              <a:rPr lang="en-US" altLang="en-US" sz="2800" i="1" dirty="0"/>
              <a:t>i.e.</a:t>
            </a:r>
            <a:r>
              <a:rPr lang="en-US" altLang="en-US" sz="2800" dirty="0"/>
              <a:t>, it cannot be overloaded)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CD7ADC3-BA9F-4725-9680-8092939D5B22}" type="slidenum">
              <a:rPr lang="en-US" altLang="en-US" sz="1200" smtClean="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7. 8  Private Member Functions</a:t>
            </a:r>
          </a:p>
        </p:txBody>
      </p:sp>
      <p:sp>
        <p:nvSpPr>
          <p:cNvPr id="35843" name="Slide Body"/>
          <p:cNvSpPr>
            <a:spLocks noGrp="1" noChangeArrowheads="1"/>
          </p:cNvSpPr>
          <p:nvPr>
            <p:ph type="body" idx="1"/>
          </p:nvPr>
        </p:nvSpPr>
        <p:spPr>
          <a:xfrm>
            <a:off x="762000" y="2362200"/>
            <a:ext cx="7772400" cy="3352800"/>
          </a:xfrm>
        </p:spPr>
        <p:txBody>
          <a:bodyPr/>
          <a:lstStyle/>
          <a:p>
            <a:pPr eaLnBrk="1" hangingPunct="1">
              <a:spcBef>
                <a:spcPct val="60000"/>
              </a:spcBef>
            </a:pPr>
            <a:r>
              <a:rPr lang="en-US" altLang="en-US" sz="2800" dirty="0"/>
              <a:t>A </a:t>
            </a:r>
            <a:r>
              <a:rPr lang="en-US" altLang="en-US" sz="2800" b="1" dirty="0">
                <a:latin typeface="Courier New" pitchFamily="49" charset="0"/>
              </a:rPr>
              <a:t>private</a:t>
            </a:r>
            <a:r>
              <a:rPr lang="en-US" altLang="en-US" sz="2800" dirty="0"/>
              <a:t> member function can only be called by another member function of the same class</a:t>
            </a:r>
          </a:p>
          <a:p>
            <a:pPr eaLnBrk="1" hangingPunct="1">
              <a:spcBef>
                <a:spcPct val="60000"/>
              </a:spcBef>
            </a:pPr>
            <a:r>
              <a:rPr lang="en-US" altLang="en-US" sz="2800" dirty="0"/>
              <a:t>It is used for internal processing by the class, not for use outside of the class</a:t>
            </a:r>
          </a:p>
          <a:p>
            <a:pPr eaLnBrk="1" hangingPunct="1"/>
            <a:endParaRPr lang="en-US" altLang="en-US" dirty="0"/>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1F8E5DE-622A-4C45-8BCC-7ACE2277CDA1}" type="slidenum">
              <a:rPr lang="en-US" altLang="en-US" sz="1200" smtClean="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p:cNvSpPr>
          <p:nvPr>
            <p:ph type="title"/>
          </p:nvPr>
        </p:nvSpPr>
        <p:spPr/>
        <p:txBody>
          <a:bodyPr/>
          <a:lstStyle/>
          <a:p>
            <a:pPr eaLnBrk="1" hangingPunct="1"/>
            <a:r>
              <a:rPr lang="en-US" altLang="en-US" dirty="0">
                <a:solidFill>
                  <a:schemeClr val="tx1"/>
                </a:solidFill>
              </a:rPr>
              <a:t>7.9  Passing Objects to Functions</a:t>
            </a:r>
          </a:p>
        </p:txBody>
      </p:sp>
      <p:sp>
        <p:nvSpPr>
          <p:cNvPr id="36867" name="Slide Body"/>
          <p:cNvSpPr>
            <a:spLocks noGrp="1"/>
          </p:cNvSpPr>
          <p:nvPr>
            <p:ph type="body" idx="1"/>
          </p:nvPr>
        </p:nvSpPr>
        <p:spPr/>
        <p:txBody>
          <a:bodyPr/>
          <a:lstStyle/>
          <a:p>
            <a:pPr eaLnBrk="1" hangingPunct="1"/>
            <a:r>
              <a:rPr lang="en-US" altLang="en-US" sz="2800" dirty="0"/>
              <a:t>A class object can be passed as an argument to a function.</a:t>
            </a:r>
          </a:p>
          <a:p>
            <a:pPr eaLnBrk="1" hangingPunct="1"/>
            <a:r>
              <a:rPr lang="en-US" altLang="en-US" sz="2800" dirty="0"/>
              <a:t>When it is passed by value, the function makes a local copy of the object.  The original object in the calling environment is unaffected by actions in the function.</a:t>
            </a:r>
          </a:p>
          <a:p>
            <a:pPr eaLnBrk="1" hangingPunct="1"/>
            <a:r>
              <a:rPr lang="en-US" altLang="en-US" sz="2800" dirty="0"/>
              <a:t>When passed by reference, the function can use ‘set’ functions to modify the object in the calling environment.</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5F74275-84FD-44B2-A204-5C0B744C0AC8}" type="slidenum">
              <a:rPr lang="en-US" altLang="en-US" sz="1200" smtClean="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7.1  Abstract Data Types</a:t>
            </a:r>
          </a:p>
        </p:txBody>
      </p:sp>
      <p:sp>
        <p:nvSpPr>
          <p:cNvPr id="6147" name="Slide Body"/>
          <p:cNvSpPr>
            <a:spLocks noGrp="1" noChangeArrowheads="1"/>
          </p:cNvSpPr>
          <p:nvPr>
            <p:ph type="body" idx="1"/>
          </p:nvPr>
        </p:nvSpPr>
        <p:spPr/>
        <p:txBody>
          <a:bodyPr/>
          <a:lstStyle/>
          <a:p>
            <a:pPr eaLnBrk="1" hangingPunct="1"/>
            <a:r>
              <a:rPr lang="en-US" altLang="en-US" sz="2800" dirty="0"/>
              <a:t>Are programmer-created data types that specify</a:t>
            </a:r>
          </a:p>
          <a:p>
            <a:pPr lvl="1" eaLnBrk="1" hangingPunct="1"/>
            <a:r>
              <a:rPr lang="en-US" altLang="en-US" sz="2400" dirty="0"/>
              <a:t>the legal values that can be stored</a:t>
            </a:r>
          </a:p>
          <a:p>
            <a:pPr lvl="1" eaLnBrk="1" hangingPunct="1"/>
            <a:r>
              <a:rPr lang="en-US" altLang="en-US" sz="2400" dirty="0"/>
              <a:t>the operations that can be done on the values</a:t>
            </a:r>
          </a:p>
          <a:p>
            <a:pPr eaLnBrk="1" hangingPunct="1"/>
            <a:r>
              <a:rPr lang="en-US" altLang="en-US" sz="2800" dirty="0"/>
              <a:t>The user of an abstract data type (ADT) does not need to know any implementation details </a:t>
            </a:r>
            <a:r>
              <a:rPr lang="en-US" altLang="en-US" sz="2400" dirty="0"/>
              <a:t>(</a:t>
            </a:r>
            <a:r>
              <a:rPr lang="en-US" altLang="en-US" sz="2400" i="1" dirty="0"/>
              <a:t>e.g.</a:t>
            </a:r>
            <a:r>
              <a:rPr lang="en-US" altLang="en-US" sz="2400" dirty="0"/>
              <a:t>, how the data is stored or how the operations on it are carried out)</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B6EF661-7798-494E-AA5E-6958AC774FF8}"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dirty="0">
                <a:solidFill>
                  <a:schemeClr val="tx1"/>
                </a:solidFill>
              </a:rPr>
              <a:t>Notes on Passing Objects 1 of 2</a:t>
            </a:r>
          </a:p>
        </p:txBody>
      </p:sp>
      <p:sp>
        <p:nvSpPr>
          <p:cNvPr id="34820" name="Slide Body"/>
          <p:cNvSpPr>
            <a:spLocks noGrp="1" noChangeArrowheads="1"/>
          </p:cNvSpPr>
          <p:nvPr>
            <p:ph type="body" idx="1"/>
          </p:nvPr>
        </p:nvSpPr>
        <p:spPr>
          <a:xfrm>
            <a:off x="228600" y="2057400"/>
            <a:ext cx="8305800" cy="3962400"/>
          </a:xfrm>
        </p:spPr>
        <p:txBody>
          <a:bodyPr/>
          <a:lstStyle/>
          <a:p>
            <a:pPr eaLnBrk="1" hangingPunct="1">
              <a:lnSpc>
                <a:spcPct val="80000"/>
              </a:lnSpc>
              <a:spcBef>
                <a:spcPct val="40000"/>
              </a:spcBef>
              <a:defRPr/>
            </a:pPr>
            <a:r>
              <a:rPr lang="en-US" sz="2800" dirty="0"/>
              <a:t>Using a value parameter for an object can slow down a program and waste space</a:t>
            </a:r>
          </a:p>
          <a:p>
            <a:pPr marL="0" indent="0" eaLnBrk="1" hangingPunct="1">
              <a:lnSpc>
                <a:spcPct val="80000"/>
              </a:lnSpc>
              <a:spcBef>
                <a:spcPct val="40000"/>
              </a:spcBef>
              <a:buFontTx/>
              <a:buNone/>
              <a:defRPr/>
            </a:pPr>
            <a:endParaRPr lang="en-US" sz="2800" dirty="0">
              <a:latin typeface="Courier New" pitchFamily="49" charset="0"/>
            </a:endParaRPr>
          </a:p>
          <a:p>
            <a:pPr eaLnBrk="1" hangingPunct="1">
              <a:lnSpc>
                <a:spcPct val="80000"/>
              </a:lnSpc>
              <a:spcBef>
                <a:spcPct val="40000"/>
              </a:spcBef>
              <a:defRPr/>
            </a:pPr>
            <a:r>
              <a:rPr lang="en-US" sz="2800" dirty="0"/>
              <a:t>Using a reference parameter speeds up the program. However, it allows the function to modify the data in the parameter, which is the same as the argument in the calling part of the program.  This may not be desirable.  </a:t>
            </a:r>
            <a:endParaRPr lang="en-US" sz="2800" dirty="0">
              <a:latin typeface="Courier New" pitchFamily="49" charset="0"/>
            </a:endParaRPr>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D80D43-F994-4AF9-B8A8-EBE18B58E308}" type="slidenum">
              <a:rPr lang="en-US" altLang="en-US" sz="1200" smtClean="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Notes on Passing Objects 2 of 2</a:t>
            </a:r>
          </a:p>
        </p:txBody>
      </p:sp>
      <p:sp>
        <p:nvSpPr>
          <p:cNvPr id="34820" name="Slide Body"/>
          <p:cNvSpPr>
            <a:spLocks noGrp="1" noChangeArrowheads="1"/>
          </p:cNvSpPr>
          <p:nvPr>
            <p:ph type="body" idx="1"/>
          </p:nvPr>
        </p:nvSpPr>
        <p:spPr>
          <a:xfrm>
            <a:off x="228600" y="1905000"/>
            <a:ext cx="8305800" cy="4191000"/>
          </a:xfrm>
        </p:spPr>
        <p:txBody>
          <a:bodyPr/>
          <a:lstStyle/>
          <a:p>
            <a:pPr eaLnBrk="1" hangingPunct="1">
              <a:lnSpc>
                <a:spcPct val="80000"/>
              </a:lnSpc>
              <a:spcBef>
                <a:spcPct val="40000"/>
              </a:spcBef>
              <a:defRPr/>
            </a:pPr>
            <a:r>
              <a:rPr lang="en-US" sz="2800" dirty="0"/>
              <a:t>To save space and time while protecting parameter data that should not be changed, use a </a:t>
            </a:r>
            <a:r>
              <a:rPr lang="en-US" sz="2800" b="1" dirty="0" err="1">
                <a:solidFill>
                  <a:schemeClr val="accent2"/>
                </a:solidFill>
                <a:latin typeface="Courier New" pitchFamily="49" charset="0"/>
              </a:rPr>
              <a:t>const</a:t>
            </a:r>
            <a:r>
              <a:rPr lang="en-US" sz="2800" dirty="0">
                <a:solidFill>
                  <a:schemeClr val="accent2"/>
                </a:solidFill>
              </a:rPr>
              <a:t> reference parameter </a:t>
            </a:r>
            <a:r>
              <a:rPr lang="en-US" sz="2800" dirty="0">
                <a:solidFill>
                  <a:schemeClr val="tx1"/>
                </a:solidFill>
              </a:rPr>
              <a:t>in the header and the prototype:</a:t>
            </a:r>
            <a:endParaRPr lang="en-US" sz="2800" dirty="0">
              <a:solidFill>
                <a:schemeClr val="accent2"/>
              </a:solidFill>
            </a:endParaRPr>
          </a:p>
          <a:p>
            <a:pPr eaLnBrk="1" hangingPunct="1">
              <a:lnSpc>
                <a:spcPct val="80000"/>
              </a:lnSpc>
              <a:spcBef>
                <a:spcPct val="40000"/>
              </a:spcBef>
              <a:buFontTx/>
              <a:buNone/>
              <a:defRPr/>
            </a:pPr>
            <a:r>
              <a:rPr lang="en-US" sz="2800" b="1" dirty="0">
                <a:solidFill>
                  <a:schemeClr val="accent2"/>
                </a:solidFill>
                <a:latin typeface="Courier New" pitchFamily="49" charset="0"/>
              </a:rPr>
              <a:t>  </a:t>
            </a:r>
            <a:r>
              <a:rPr lang="en-US" sz="2800" b="1" dirty="0">
                <a:solidFill>
                  <a:srgbClr val="3D8963"/>
                </a:solidFill>
                <a:latin typeface="Courier New" pitchFamily="49" charset="0"/>
              </a:rPr>
              <a:t>void </a:t>
            </a:r>
            <a:r>
              <a:rPr lang="en-US" sz="2800" b="1" dirty="0" err="1">
                <a:solidFill>
                  <a:srgbClr val="3D8963"/>
                </a:solidFill>
                <a:latin typeface="Courier New" pitchFamily="49" charset="0"/>
              </a:rPr>
              <a:t>showData</a:t>
            </a:r>
            <a:r>
              <a:rPr lang="en-US" sz="2800" b="1" dirty="0">
                <a:solidFill>
                  <a:srgbClr val="3D8963"/>
                </a:solidFill>
                <a:latin typeface="Courier New" pitchFamily="49" charset="0"/>
              </a:rPr>
              <a:t>(</a:t>
            </a:r>
            <a:r>
              <a:rPr lang="en-US" sz="2800" b="1" dirty="0" err="1">
                <a:solidFill>
                  <a:srgbClr val="3D8963"/>
                </a:solidFill>
                <a:latin typeface="Courier New" pitchFamily="49" charset="0"/>
              </a:rPr>
              <a:t>const</a:t>
            </a:r>
            <a:r>
              <a:rPr lang="en-US" sz="2800" b="1" dirty="0">
                <a:solidFill>
                  <a:srgbClr val="3D8963"/>
                </a:solidFill>
                <a:latin typeface="Courier New" pitchFamily="49" charset="0"/>
              </a:rPr>
              <a:t> Square &amp;s)</a:t>
            </a:r>
          </a:p>
          <a:p>
            <a:pPr eaLnBrk="1" hangingPunct="1">
              <a:lnSpc>
                <a:spcPct val="80000"/>
              </a:lnSpc>
              <a:spcBef>
                <a:spcPct val="0"/>
              </a:spcBef>
              <a:buFontTx/>
              <a:buNone/>
              <a:defRPr/>
            </a:pPr>
            <a:r>
              <a:rPr lang="en-US" sz="2800" b="1" dirty="0">
                <a:solidFill>
                  <a:srgbClr val="3D8963"/>
                </a:solidFill>
                <a:latin typeface="Courier New" pitchFamily="49" charset="0"/>
              </a:rPr>
              <a:t>                            // header</a:t>
            </a:r>
          </a:p>
          <a:p>
            <a:pPr eaLnBrk="1" hangingPunct="1">
              <a:lnSpc>
                <a:spcPct val="80000"/>
              </a:lnSpc>
              <a:spcBef>
                <a:spcPct val="0"/>
              </a:spcBef>
              <a:defRPr/>
            </a:pPr>
            <a:r>
              <a:rPr lang="en-US" sz="2800" dirty="0"/>
              <a:t>In order to for the </a:t>
            </a:r>
            <a:r>
              <a:rPr lang="en-US" sz="2800" dirty="0" err="1"/>
              <a:t>showData</a:t>
            </a:r>
            <a:r>
              <a:rPr lang="en-US" sz="2800" dirty="0"/>
              <a:t> function to call </a:t>
            </a:r>
            <a:r>
              <a:rPr lang="en-US" sz="2800" b="1" dirty="0">
                <a:latin typeface="Courier New" pitchFamily="49" charset="0"/>
                <a:cs typeface="Courier New" pitchFamily="49" charset="0"/>
              </a:rPr>
              <a:t>Square</a:t>
            </a:r>
            <a:r>
              <a:rPr lang="en-US" sz="2800" dirty="0"/>
              <a:t> member functions, those functions must use </a:t>
            </a:r>
            <a:r>
              <a:rPr lang="en-US" sz="2800" b="1" dirty="0" err="1">
                <a:latin typeface="Courier New" pitchFamily="49" charset="0"/>
                <a:cs typeface="Courier New" pitchFamily="49" charset="0"/>
              </a:rPr>
              <a:t>const</a:t>
            </a:r>
            <a:r>
              <a:rPr lang="en-US" sz="2800" dirty="0"/>
              <a:t> in their prototype and header:</a:t>
            </a:r>
          </a:p>
          <a:p>
            <a:pPr marL="0" indent="0" eaLnBrk="1" hangingPunct="1">
              <a:lnSpc>
                <a:spcPct val="80000"/>
              </a:lnSpc>
              <a:spcBef>
                <a:spcPct val="0"/>
              </a:spcBef>
              <a:buFontTx/>
              <a:buNone/>
              <a:defRPr/>
            </a:pPr>
            <a:endParaRPr lang="en-US" sz="2800" dirty="0"/>
          </a:p>
          <a:p>
            <a:pPr marL="0" indent="0" eaLnBrk="1" hangingPunct="1">
              <a:lnSpc>
                <a:spcPct val="80000"/>
              </a:lnSpc>
              <a:spcBef>
                <a:spcPct val="0"/>
              </a:spcBef>
              <a:buFontTx/>
              <a:buNone/>
              <a:defRPr/>
            </a:pPr>
            <a:r>
              <a:rPr lang="en-US" sz="2800" dirty="0"/>
              <a:t>    </a:t>
            </a:r>
            <a:r>
              <a:rPr lang="en-US" sz="2800" b="1" dirty="0" err="1">
                <a:solidFill>
                  <a:srgbClr val="3D8963"/>
                </a:solidFill>
                <a:latin typeface="Courier New" pitchFamily="49" charset="0"/>
              </a:rPr>
              <a:t>int</a:t>
            </a:r>
            <a:r>
              <a:rPr lang="en-US" sz="2800" b="1" dirty="0">
                <a:solidFill>
                  <a:srgbClr val="3D8963"/>
                </a:solidFill>
                <a:latin typeface="Courier New" pitchFamily="49" charset="0"/>
              </a:rPr>
              <a:t> Square::</a:t>
            </a:r>
            <a:r>
              <a:rPr lang="en-US" sz="2800" b="1" dirty="0" err="1">
                <a:solidFill>
                  <a:srgbClr val="3D8963"/>
                </a:solidFill>
                <a:latin typeface="Courier New" pitchFamily="49" charset="0"/>
              </a:rPr>
              <a:t>getSide</a:t>
            </a:r>
            <a:r>
              <a:rPr lang="en-US" sz="2800" b="1" dirty="0">
                <a:solidFill>
                  <a:srgbClr val="3D8963"/>
                </a:solidFill>
                <a:latin typeface="Courier New" pitchFamily="49" charset="0"/>
              </a:rPr>
              <a:t>() </a:t>
            </a:r>
            <a:r>
              <a:rPr lang="en-US" sz="2800" b="1" dirty="0" err="1">
                <a:solidFill>
                  <a:srgbClr val="3D8963"/>
                </a:solidFill>
                <a:latin typeface="Courier New" pitchFamily="49" charset="0"/>
              </a:rPr>
              <a:t>const</a:t>
            </a:r>
            <a:r>
              <a:rPr lang="en-US" sz="2800" b="1" dirty="0">
                <a:solidFill>
                  <a:srgbClr val="3D8963"/>
                </a:solidFill>
                <a:latin typeface="Courier New" pitchFamily="49" charset="0"/>
              </a:rPr>
              <a:t>;</a:t>
            </a:r>
          </a:p>
          <a:p>
            <a:pPr marL="0" indent="0" eaLnBrk="1" hangingPunct="1">
              <a:lnSpc>
                <a:spcPct val="80000"/>
              </a:lnSpc>
              <a:spcBef>
                <a:spcPct val="0"/>
              </a:spcBef>
              <a:buFontTx/>
              <a:buNone/>
              <a:defRPr/>
            </a:pPr>
            <a:endParaRPr lang="en-US" sz="2800"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E3E0A6C4-4B02-4261-A9A0-AAE7B605A189}" type="slidenum">
              <a:rPr lang="en-US" altLang="en-US" sz="1200" smtClean="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685800" y="304800"/>
            <a:ext cx="8229600" cy="1143000"/>
          </a:xfrm>
        </p:spPr>
        <p:txBody>
          <a:bodyPr/>
          <a:lstStyle/>
          <a:p>
            <a:pPr eaLnBrk="1" hangingPunct="1"/>
            <a:r>
              <a:rPr lang="en-US" altLang="en-US" dirty="0">
                <a:solidFill>
                  <a:schemeClr val="tx1"/>
                </a:solidFill>
              </a:rPr>
              <a:t>Returning an Object from a Function</a:t>
            </a:r>
          </a:p>
        </p:txBody>
      </p:sp>
      <p:sp>
        <p:nvSpPr>
          <p:cNvPr id="39939" name="Slide Body"/>
          <p:cNvSpPr>
            <a:spLocks noGrp="1" noChangeArrowheads="1"/>
          </p:cNvSpPr>
          <p:nvPr>
            <p:ph type="body" idx="1"/>
          </p:nvPr>
        </p:nvSpPr>
        <p:spPr>
          <a:xfrm>
            <a:off x="533400" y="1600200"/>
            <a:ext cx="8229600" cy="3581400"/>
          </a:xfrm>
        </p:spPr>
        <p:txBody>
          <a:bodyPr/>
          <a:lstStyle/>
          <a:p>
            <a:pPr eaLnBrk="1" hangingPunct="1">
              <a:lnSpc>
                <a:spcPct val="90000"/>
              </a:lnSpc>
            </a:pPr>
            <a:r>
              <a:rPr lang="en-US" altLang="en-US" sz="2800" dirty="0"/>
              <a:t>A function can return an object</a:t>
            </a:r>
          </a:p>
          <a:p>
            <a:pPr lvl="1" eaLnBrk="1" hangingPunct="1">
              <a:lnSpc>
                <a:spcPct val="90000"/>
              </a:lnSpc>
              <a:buFontTx/>
              <a:buNone/>
            </a:pPr>
            <a:r>
              <a:rPr lang="en-US" altLang="en-US" sz="2800" b="1" dirty="0">
                <a:solidFill>
                  <a:srgbClr val="3D8963"/>
                </a:solidFill>
                <a:latin typeface="Courier New" pitchFamily="49" charset="0"/>
              </a:rPr>
              <a:t>Square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   // prototype</a:t>
            </a:r>
          </a:p>
          <a:p>
            <a:pPr lvl="1" eaLnBrk="1" hangingPunct="1">
              <a:lnSpc>
                <a:spcPct val="90000"/>
              </a:lnSpc>
              <a:buFontTx/>
              <a:buNone/>
            </a:pPr>
            <a:r>
              <a:rPr lang="en-US" altLang="en-US" sz="2800" b="1" dirty="0">
                <a:solidFill>
                  <a:srgbClr val="3D8963"/>
                </a:solidFill>
                <a:latin typeface="Courier New" pitchFamily="49" charset="0"/>
              </a:rPr>
              <a:t>Square s1 =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 call</a:t>
            </a:r>
          </a:p>
          <a:p>
            <a:pPr eaLnBrk="1" hangingPunct="1">
              <a:lnSpc>
                <a:spcPct val="90000"/>
              </a:lnSpc>
            </a:pPr>
            <a:r>
              <a:rPr lang="en-US" altLang="en-US" sz="2800" dirty="0"/>
              <a:t>The function must create an object</a:t>
            </a:r>
          </a:p>
          <a:p>
            <a:pPr lvl="1" eaLnBrk="1" hangingPunct="1">
              <a:lnSpc>
                <a:spcPct val="90000"/>
              </a:lnSpc>
            </a:pPr>
            <a:r>
              <a:rPr lang="en-US" altLang="en-US" sz="2800" dirty="0"/>
              <a:t>for internal use </a:t>
            </a:r>
          </a:p>
          <a:p>
            <a:pPr lvl="1" eaLnBrk="1" hangingPunct="1">
              <a:lnSpc>
                <a:spcPct val="90000"/>
              </a:lnSpc>
            </a:pPr>
            <a:r>
              <a:rPr lang="en-US" altLang="en-US" sz="2800" dirty="0"/>
              <a:t>to use with the </a:t>
            </a:r>
            <a:r>
              <a:rPr lang="en-US" altLang="en-US" sz="2800" b="1" dirty="0">
                <a:latin typeface="Courier New" pitchFamily="49" charset="0"/>
              </a:rPr>
              <a:t>return</a:t>
            </a:r>
            <a:r>
              <a:rPr lang="en-US" altLang="en-US" sz="2800" dirty="0"/>
              <a:t> statement</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3FF872-CBBD-4B9A-853B-B2B39B7E572F}" type="slidenum">
              <a:rPr lang="en-US" altLang="en-US" sz="1200" smtClean="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a:xfrm>
            <a:off x="304800" y="457200"/>
            <a:ext cx="8458200" cy="762000"/>
          </a:xfrm>
        </p:spPr>
        <p:txBody>
          <a:bodyPr/>
          <a:lstStyle/>
          <a:p>
            <a:pPr eaLnBrk="1" hangingPunct="1"/>
            <a:r>
              <a:rPr lang="en-US" altLang="en-US" dirty="0">
                <a:solidFill>
                  <a:schemeClr val="tx1"/>
                </a:solidFill>
              </a:rPr>
              <a:t>Returning an Object Example</a:t>
            </a:r>
          </a:p>
        </p:txBody>
      </p:sp>
      <p:sp>
        <p:nvSpPr>
          <p:cNvPr id="40963" name="Slide Body"/>
          <p:cNvSpPr>
            <a:spLocks noGrp="1" noChangeArrowheads="1"/>
          </p:cNvSpPr>
          <p:nvPr>
            <p:ph type="body" idx="1"/>
          </p:nvPr>
        </p:nvSpPr>
        <p:spPr>
          <a:xfrm>
            <a:off x="152400" y="1524000"/>
            <a:ext cx="8839200" cy="4648200"/>
          </a:xfrm>
        </p:spPr>
        <p:txBody>
          <a:bodyPr/>
          <a:lstStyle/>
          <a:p>
            <a:pPr eaLnBrk="1" hangingPunct="1">
              <a:lnSpc>
                <a:spcPct val="90000"/>
              </a:lnSpc>
              <a:spcBef>
                <a:spcPct val="0"/>
              </a:spcBef>
              <a:buFontTx/>
              <a:buNone/>
            </a:pPr>
            <a:r>
              <a:rPr lang="en-US" altLang="en-US" sz="2800" b="1" dirty="0">
                <a:solidFill>
                  <a:srgbClr val="3D8963"/>
                </a:solidFill>
                <a:latin typeface="Courier New" pitchFamily="49" charset="0"/>
              </a:rPr>
              <a:t> Square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 </a:t>
            </a:r>
          </a:p>
          <a:p>
            <a:pPr eaLnBrk="1" hangingPunct="1">
              <a:lnSpc>
                <a:spcPct val="90000"/>
              </a:lnSpc>
              <a:spcBef>
                <a:spcPct val="0"/>
              </a:spcBef>
              <a:buFontTx/>
              <a:buNone/>
            </a:pPr>
            <a:r>
              <a:rPr lang="en-US" altLang="en-US" sz="2800" b="1" dirty="0">
                <a:solidFill>
                  <a:srgbClr val="3D8963"/>
                </a:solidFill>
                <a:latin typeface="Courier New" pitchFamily="49" charset="0"/>
              </a:rPr>
              <a:t>   Square s;    // local object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the length of side: ";</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s.setSide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return s;</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C66708-6665-4BC1-A0AB-3151879EBAA0}" type="slidenum">
              <a:rPr lang="en-US" altLang="en-US" sz="1200" smtClean="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p:cNvSpPr>
          <p:nvPr>
            <p:ph type="title"/>
          </p:nvPr>
        </p:nvSpPr>
        <p:spPr/>
        <p:txBody>
          <a:bodyPr/>
          <a:lstStyle/>
          <a:p>
            <a:pPr eaLnBrk="1" hangingPunct="1"/>
            <a:r>
              <a:rPr lang="en-US" altLang="en-US" dirty="0">
                <a:solidFill>
                  <a:schemeClr val="tx1"/>
                </a:solidFill>
              </a:rPr>
              <a:t>7.10  Object Composition 1 of 2</a:t>
            </a:r>
          </a:p>
        </p:txBody>
      </p:sp>
      <p:sp>
        <p:nvSpPr>
          <p:cNvPr id="41987" name="Slide Body"/>
          <p:cNvSpPr>
            <a:spLocks noGrp="1"/>
          </p:cNvSpPr>
          <p:nvPr>
            <p:ph type="body" idx="1"/>
          </p:nvPr>
        </p:nvSpPr>
        <p:spPr/>
        <p:txBody>
          <a:bodyPr/>
          <a:lstStyle/>
          <a:p>
            <a:pPr eaLnBrk="1" hangingPunct="1"/>
            <a:r>
              <a:rPr lang="en-US" altLang="en-US" sz="2800" dirty="0">
                <a:solidFill>
                  <a:schemeClr val="tx1"/>
                </a:solidFill>
              </a:rPr>
              <a:t>This occurs when an object is a member variable of another object.</a:t>
            </a:r>
          </a:p>
          <a:p>
            <a:pPr eaLnBrk="1" hangingPunct="1"/>
            <a:r>
              <a:rPr lang="en-US" altLang="en-US" sz="2800" dirty="0">
                <a:solidFill>
                  <a:schemeClr val="tx1"/>
                </a:solidFill>
              </a:rPr>
              <a:t>It is often used to design complex objects whose members are simpler objects</a:t>
            </a:r>
          </a:p>
          <a:p>
            <a:pPr eaLnBrk="1" hangingPunct="1"/>
            <a:r>
              <a:rPr lang="en-US" altLang="en-US" sz="2800" dirty="0">
                <a:solidFill>
                  <a:schemeClr val="tx1"/>
                </a:solidFill>
              </a:rPr>
              <a:t>ex. (from book):  Define a rectangle class. Then, define a carpet class and use a rectangle object as a member of a carpet object.</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BD9F5BB-89AE-4D41-A0DB-72326D19DB80}" type="slidenum">
              <a:rPr lang="en-US" altLang="en-US" sz="1200" smtClean="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p:cNvSpPr>
          <p:nvPr>
            <p:ph type="title"/>
          </p:nvPr>
        </p:nvSpPr>
        <p:spPr/>
        <p:txBody>
          <a:bodyPr/>
          <a:lstStyle/>
          <a:p>
            <a:pPr eaLnBrk="1" hangingPunct="1"/>
            <a:r>
              <a:rPr lang="en-US" altLang="en-US" dirty="0">
                <a:solidFill>
                  <a:schemeClr val="tx1"/>
                </a:solidFill>
              </a:rPr>
              <a:t>Object Composition 2 of 2</a:t>
            </a:r>
          </a:p>
        </p:txBody>
      </p:sp>
      <p:pic>
        <p:nvPicPr>
          <p:cNvPr id="43012" name="UML diagram of the composition of classes" descr="The top part shows the word “Carpet.” &#10;The middle part shows the texts “pricePerSqYd” and “size.” This part also shows a rectangle divided into 3 parts horizontally. The top part shows the text “Rectangle.” The middle part shows the texts “length” and “width.” The bottom part shows “Rectangle member functions.”&#10;The bottom part shows “Carpet member functions.”&#10;" title="A chart shows a rectangle divided into 3 parts, horizontall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17663"/>
            <a:ext cx="419735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514E934B-063A-4646-88BD-0C887E2996CF}" type="slidenum">
              <a:rPr lang="en-US" altLang="en-US" sz="1200" smtClean="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304800" y="457200"/>
            <a:ext cx="8610600" cy="992188"/>
          </a:xfrm>
        </p:spPr>
        <p:txBody>
          <a:bodyPr/>
          <a:lstStyle/>
          <a:p>
            <a:pPr eaLnBrk="1" hangingPunct="1"/>
            <a:r>
              <a:rPr lang="en-US" altLang="en-US" dirty="0">
                <a:solidFill>
                  <a:schemeClr val="tx1"/>
                </a:solidFill>
              </a:rPr>
              <a:t>7.11 Separating Class Specification, Implementation, and Client Code</a:t>
            </a:r>
          </a:p>
        </p:txBody>
      </p:sp>
      <p:sp>
        <p:nvSpPr>
          <p:cNvPr id="44035" name="Slide Body"/>
          <p:cNvSpPr>
            <a:spLocks noGrp="1" noChangeArrowheads="1"/>
          </p:cNvSpPr>
          <p:nvPr>
            <p:ph type="body" idx="1"/>
          </p:nvPr>
        </p:nvSpPr>
        <p:spPr>
          <a:xfrm>
            <a:off x="381000" y="2209800"/>
            <a:ext cx="8382000" cy="2667000"/>
          </a:xfrm>
        </p:spPr>
        <p:txBody>
          <a:bodyPr/>
          <a:lstStyle/>
          <a:p>
            <a:pPr eaLnBrk="1" hangingPunct="1">
              <a:buFontTx/>
              <a:buNone/>
            </a:pPr>
            <a:r>
              <a:rPr lang="en-US" altLang="en-US" sz="2800" dirty="0"/>
              <a:t>	Separating the class declaration, member function definitions, and the program that uses the class into separate files is considered good design.</a:t>
            </a:r>
          </a:p>
          <a:p>
            <a:pPr eaLnBrk="1" hangingPunct="1"/>
            <a:endParaRPr lang="en-US" altLang="en-US" dirty="0"/>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6B71CC9-B439-45AE-8335-C7723E49B433}" type="slidenum">
              <a:rPr lang="en-US" altLang="en-US" sz="1200" smtClean="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a:solidFill>
                  <a:schemeClr val="tx1"/>
                </a:solidFill>
              </a:rPr>
              <a:t>Using Separate Files</a:t>
            </a:r>
          </a:p>
        </p:txBody>
      </p:sp>
      <p:sp>
        <p:nvSpPr>
          <p:cNvPr id="45059" name="Slide Body"/>
          <p:cNvSpPr>
            <a:spLocks noGrp="1" noChangeArrowheads="1"/>
          </p:cNvSpPr>
          <p:nvPr>
            <p:ph type="body" idx="1"/>
          </p:nvPr>
        </p:nvSpPr>
        <p:spPr>
          <a:xfrm>
            <a:off x="152400" y="1981200"/>
            <a:ext cx="8686800" cy="3962400"/>
          </a:xfrm>
        </p:spPr>
        <p:txBody>
          <a:bodyPr/>
          <a:lstStyle/>
          <a:p>
            <a:pPr eaLnBrk="1" hangingPunct="1">
              <a:lnSpc>
                <a:spcPct val="80000"/>
              </a:lnSpc>
            </a:pPr>
            <a:r>
              <a:rPr lang="en-US" altLang="en-US" sz="2800" dirty="0"/>
              <a:t>Place class declaration in a header file that serves as the </a:t>
            </a:r>
            <a:r>
              <a:rPr lang="en-US" altLang="en-US" sz="2800" dirty="0">
                <a:solidFill>
                  <a:schemeClr val="accent2"/>
                </a:solidFill>
              </a:rPr>
              <a:t>class specification file</a:t>
            </a:r>
            <a:r>
              <a:rPr lang="en-US" altLang="en-US" sz="2800" dirty="0"/>
              <a:t>.  Name the file </a:t>
            </a:r>
            <a:r>
              <a:rPr lang="en-US" altLang="en-US" sz="2800" b="1" i="1" dirty="0" err="1">
                <a:latin typeface="Courier New" pitchFamily="49" charset="0"/>
              </a:rPr>
              <a:t>classname</a:t>
            </a:r>
            <a:r>
              <a:rPr lang="en-US" altLang="en-US" sz="2800" b="1" dirty="0" err="1">
                <a:latin typeface="Courier New" pitchFamily="49" charset="0"/>
              </a:rPr>
              <a:t>.h</a:t>
            </a:r>
            <a:r>
              <a:rPr lang="en-US" altLang="en-US" sz="2800" dirty="0">
                <a:latin typeface="Courier New" pitchFamily="49" charset="0"/>
              </a:rPr>
              <a:t> (</a:t>
            </a:r>
            <a:r>
              <a:rPr lang="en-US" altLang="en-US" sz="2800" dirty="0"/>
              <a:t>for example, </a:t>
            </a:r>
            <a:r>
              <a:rPr lang="en-US" altLang="en-US" sz="2800" b="1" dirty="0" err="1">
                <a:latin typeface="Courier New" pitchFamily="49" charset="0"/>
              </a:rPr>
              <a:t>Square.h</a:t>
            </a:r>
            <a:r>
              <a:rPr lang="en-US" altLang="en-US" sz="2800" dirty="0">
                <a:latin typeface="Courier New" pitchFamily="49" charset="0"/>
              </a:rPr>
              <a:t>)</a:t>
            </a:r>
            <a:endParaRPr lang="en-US" altLang="en-US" sz="2800" dirty="0"/>
          </a:p>
          <a:p>
            <a:pPr eaLnBrk="1" hangingPunct="1">
              <a:lnSpc>
                <a:spcPct val="80000"/>
              </a:lnSpc>
              <a:spcBef>
                <a:spcPct val="40000"/>
              </a:spcBef>
            </a:pPr>
            <a:r>
              <a:rPr lang="en-US" altLang="en-US" sz="2800" dirty="0"/>
              <a:t>Place member function definitions in a </a:t>
            </a:r>
            <a:r>
              <a:rPr lang="en-US" altLang="en-US" sz="2800" dirty="0">
                <a:solidFill>
                  <a:schemeClr val="accent2"/>
                </a:solidFill>
              </a:rPr>
              <a:t>class implementation file</a:t>
            </a:r>
            <a:r>
              <a:rPr lang="en-US" altLang="en-US" sz="2800" dirty="0"/>
              <a:t>. Name the file </a:t>
            </a:r>
            <a:r>
              <a:rPr lang="en-US" altLang="en-US" sz="2800" b="1" i="1" dirty="0">
                <a:latin typeface="Courier New" pitchFamily="49" charset="0"/>
              </a:rPr>
              <a:t>classname.cpp</a:t>
            </a:r>
            <a:r>
              <a:rPr lang="en-US" altLang="en-US" sz="2800" dirty="0"/>
              <a:t> (for example, </a:t>
            </a:r>
            <a:r>
              <a:rPr lang="en-US" altLang="en-US" sz="2800" b="1" dirty="0">
                <a:latin typeface="Courier New" pitchFamily="49" charset="0"/>
              </a:rPr>
              <a:t>Square.cpp</a:t>
            </a:r>
            <a:r>
              <a:rPr lang="en-US" altLang="en-US" sz="2800" dirty="0">
                <a:latin typeface="Courier New" pitchFamily="49" charset="0"/>
              </a:rPr>
              <a:t>)</a:t>
            </a:r>
            <a:r>
              <a:rPr lang="en-US" altLang="en-US" sz="2800" dirty="0"/>
              <a:t>This file should </a:t>
            </a:r>
            <a:r>
              <a:rPr lang="en-US" altLang="en-US" sz="2800" b="1" dirty="0">
                <a:latin typeface="Courier New" pitchFamily="49" charset="0"/>
              </a:rPr>
              <a:t>#include</a:t>
            </a:r>
            <a:r>
              <a:rPr lang="en-US" altLang="en-US" sz="2800" dirty="0"/>
              <a:t> the class specification file.</a:t>
            </a:r>
          </a:p>
          <a:p>
            <a:pPr eaLnBrk="1" hangingPunct="1">
              <a:lnSpc>
                <a:spcPct val="80000"/>
              </a:lnSpc>
              <a:spcBef>
                <a:spcPct val="40000"/>
              </a:spcBef>
            </a:pPr>
            <a:r>
              <a:rPr lang="en-US" altLang="en-US" sz="2800" dirty="0"/>
              <a:t>A client program (client code) that uses the class must </a:t>
            </a:r>
            <a:r>
              <a:rPr lang="en-US" altLang="en-US" sz="2800" b="1" dirty="0">
                <a:latin typeface="Courier New" pitchFamily="49" charset="0"/>
              </a:rPr>
              <a:t>#include</a:t>
            </a:r>
            <a:r>
              <a:rPr lang="en-US" altLang="en-US" sz="2800" dirty="0"/>
              <a:t> the class specification file and be compiled and linked with the class implementation file.</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EF23C5-7D7E-4447-8386-D11CA8B973F3}" type="slidenum">
              <a:rPr lang="en-US" altLang="en-US" sz="1200" smtClean="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Include Guards</a:t>
            </a:r>
          </a:p>
        </p:txBody>
      </p:sp>
      <p:sp>
        <p:nvSpPr>
          <p:cNvPr id="46083" name="Slide Body"/>
          <p:cNvSpPr>
            <a:spLocks noGrp="1" noChangeArrowheads="1"/>
          </p:cNvSpPr>
          <p:nvPr>
            <p:ph type="body" idx="1"/>
          </p:nvPr>
        </p:nvSpPr>
        <p:spPr>
          <a:xfrm>
            <a:off x="152400" y="1371600"/>
            <a:ext cx="8686800" cy="4724400"/>
          </a:xfrm>
        </p:spPr>
        <p:txBody>
          <a:bodyPr/>
          <a:lstStyle/>
          <a:p>
            <a:pPr eaLnBrk="1" hangingPunct="1">
              <a:lnSpc>
                <a:spcPct val="80000"/>
              </a:lnSpc>
            </a:pPr>
            <a:r>
              <a:rPr lang="en-US" altLang="en-US" sz="2800" dirty="0"/>
              <a:t>Are used to prevent a header file from being included twice</a:t>
            </a:r>
          </a:p>
          <a:p>
            <a:pPr eaLnBrk="1" hangingPunct="1">
              <a:lnSpc>
                <a:spcPct val="80000"/>
              </a:lnSpc>
              <a:spcBef>
                <a:spcPct val="40000"/>
              </a:spcBef>
            </a:pPr>
            <a:r>
              <a:rPr lang="en-US" altLang="en-US" sz="2800" dirty="0"/>
              <a:t>Format:		</a:t>
            </a:r>
            <a:r>
              <a:rPr lang="en-US" altLang="en-US" sz="2000" b="1" dirty="0">
                <a:solidFill>
                  <a:srgbClr val="3D8963"/>
                </a:solidFill>
                <a:latin typeface="Courier New" pitchFamily="49" charset="0"/>
                <a:cs typeface="Courier New" pitchFamily="49" charset="0"/>
              </a:rPr>
              <a:t>#</a:t>
            </a:r>
            <a:r>
              <a:rPr lang="en-US" altLang="en-US" sz="2000" b="1" dirty="0" err="1">
                <a:solidFill>
                  <a:srgbClr val="3D8963"/>
                </a:solidFill>
                <a:latin typeface="Courier New" pitchFamily="49" charset="0"/>
                <a:cs typeface="Courier New" pitchFamily="49" charset="0"/>
              </a:rPr>
              <a:t>ifndef</a:t>
            </a:r>
            <a:r>
              <a:rPr lang="en-US" altLang="en-US" sz="2000" b="1" dirty="0">
                <a:solidFill>
                  <a:srgbClr val="3D8963"/>
                </a:solidFill>
                <a:latin typeface="Courier New" pitchFamily="49" charset="0"/>
                <a:cs typeface="Courier New" pitchFamily="49" charset="0"/>
              </a:rPr>
              <a:t> </a:t>
            </a:r>
            <a:r>
              <a:rPr lang="en-US" altLang="en-US" sz="2000" b="1" i="1" dirty="0" err="1">
                <a:solidFill>
                  <a:srgbClr val="3D8963"/>
                </a:solidFill>
                <a:latin typeface="Courier New" pitchFamily="49" charset="0"/>
                <a:cs typeface="Courier New" pitchFamily="49" charset="0"/>
              </a:rPr>
              <a:t>symbol_name</a:t>
            </a:r>
            <a:endParaRPr lang="en-US" altLang="en-US" sz="2000" b="1" dirty="0">
              <a:solidFill>
                <a:srgbClr val="3D8963"/>
              </a:solidFill>
              <a:latin typeface="Courier New" pitchFamily="49" charset="0"/>
              <a:cs typeface="Courier New" pitchFamily="49" charset="0"/>
            </a:endParaRP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#define </a:t>
            </a:r>
            <a:r>
              <a:rPr lang="en-US" altLang="en-US" sz="2000" b="1" i="1" dirty="0" err="1">
                <a:solidFill>
                  <a:srgbClr val="3D8963"/>
                </a:solidFill>
                <a:latin typeface="Courier New" pitchFamily="49" charset="0"/>
                <a:cs typeface="Courier New" pitchFamily="49" charset="0"/>
              </a:rPr>
              <a:t>symbol_name</a:t>
            </a:r>
            <a:endParaRPr lang="en-US" altLang="en-US" sz="2000" b="1" i="1" dirty="0">
              <a:solidFill>
                <a:srgbClr val="3D8963"/>
              </a:solidFill>
              <a:latin typeface="Courier New" pitchFamily="49" charset="0"/>
              <a:cs typeface="Courier New" pitchFamily="49" charset="0"/>
            </a:endParaRP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 . .  </a:t>
            </a:r>
            <a:r>
              <a:rPr lang="en-US" altLang="en-US" sz="2000" dirty="0">
                <a:cs typeface="Courier New" pitchFamily="49" charset="0"/>
              </a:rPr>
              <a:t>(normal contents of header file)</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endif</a:t>
            </a:r>
            <a:endParaRPr lang="en-US" altLang="en-US" sz="2000" b="1" dirty="0">
              <a:solidFill>
                <a:srgbClr val="3D8963"/>
              </a:solidFill>
              <a:latin typeface="Courier New" pitchFamily="49" charset="0"/>
              <a:cs typeface="Courier New" pitchFamily="49" charset="0"/>
            </a:endParaRPr>
          </a:p>
          <a:p>
            <a:pPr eaLnBrk="1" hangingPunct="1">
              <a:lnSpc>
                <a:spcPct val="80000"/>
              </a:lnSpc>
              <a:spcBef>
                <a:spcPct val="40000"/>
              </a:spcBef>
            </a:pPr>
            <a:r>
              <a:rPr lang="en-US" altLang="en-US" sz="2800" b="1" i="1" dirty="0" err="1">
                <a:solidFill>
                  <a:srgbClr val="3D8963"/>
                </a:solidFill>
                <a:latin typeface="Courier New" pitchFamily="49" charset="0"/>
                <a:cs typeface="Courier New" pitchFamily="49" charset="0"/>
              </a:rPr>
              <a:t>symbol_name</a:t>
            </a:r>
            <a:r>
              <a:rPr lang="en-US" altLang="en-US" sz="2800" dirty="0">
                <a:latin typeface="Courier New" pitchFamily="49" charset="0"/>
                <a:cs typeface="Courier New" pitchFamily="49" charset="0"/>
              </a:rPr>
              <a:t> </a:t>
            </a:r>
            <a:r>
              <a:rPr lang="en-US" altLang="en-US" sz="2800" dirty="0">
                <a:cs typeface="Courier New" pitchFamily="49" charset="0"/>
              </a:rPr>
              <a:t>is usually the name of the header file, in all capital letters:</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ifndef</a:t>
            </a:r>
            <a:r>
              <a:rPr lang="en-US" altLang="en-US" sz="2000" b="1" dirty="0">
                <a:solidFill>
                  <a:srgbClr val="3D8963"/>
                </a:solidFill>
                <a:latin typeface="Courier New" pitchFamily="49" charset="0"/>
                <a:cs typeface="Courier New" pitchFamily="49" charset="0"/>
              </a:rPr>
              <a:t> SQUARE_H</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#define SQUARE_H</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 . .</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endif</a:t>
            </a:r>
            <a:endParaRPr lang="en-US" altLang="en-US" sz="2000" b="1" dirty="0">
              <a:solidFill>
                <a:srgbClr val="3D8963"/>
              </a:solidFill>
              <a:latin typeface="Courier New" pitchFamily="49" charset="0"/>
              <a:cs typeface="Courier New" pitchFamily="49" charset="0"/>
            </a:endParaRP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93B2BD-9B28-4F6C-BA87-B8CB8BFB413A}" type="slidenum">
              <a:rPr lang="en-US" altLang="en-US" sz="1200" smtClean="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p:txBody>
          <a:bodyPr/>
          <a:lstStyle/>
          <a:p>
            <a:pPr eaLnBrk="1" hangingPunct="1"/>
            <a:r>
              <a:rPr lang="en-US" altLang="en-US" dirty="0">
                <a:solidFill>
                  <a:schemeClr val="tx1"/>
                </a:solidFill>
              </a:rPr>
              <a:t>What Should Be Done Inside </a:t>
            </a:r>
            <a:r>
              <a:rPr lang="en-US" altLang="en-US" i="1" dirty="0">
                <a:solidFill>
                  <a:schemeClr val="tx1"/>
                </a:solidFill>
              </a:rPr>
              <a:t>vs.</a:t>
            </a:r>
            <a:r>
              <a:rPr lang="en-US" altLang="en-US" dirty="0">
                <a:solidFill>
                  <a:schemeClr val="tx1"/>
                </a:solidFill>
              </a:rPr>
              <a:t> Outside of the Class</a:t>
            </a:r>
          </a:p>
        </p:txBody>
      </p:sp>
      <p:sp>
        <p:nvSpPr>
          <p:cNvPr id="47107" name="Slide Body"/>
          <p:cNvSpPr>
            <a:spLocks noGrp="1" noChangeArrowheads="1"/>
          </p:cNvSpPr>
          <p:nvPr>
            <p:ph type="body" idx="1"/>
          </p:nvPr>
        </p:nvSpPr>
        <p:spPr>
          <a:xfrm>
            <a:off x="381000" y="2209800"/>
            <a:ext cx="8382000" cy="3581400"/>
          </a:xfrm>
        </p:spPr>
        <p:txBody>
          <a:bodyPr/>
          <a:lstStyle/>
          <a:p>
            <a:pPr eaLnBrk="1" hangingPunct="1"/>
            <a:r>
              <a:rPr lang="en-US" altLang="en-US" sz="2800" dirty="0"/>
              <a:t>Class should be designed to provide functions to store and retrieve data</a:t>
            </a:r>
          </a:p>
          <a:p>
            <a:pPr eaLnBrk="1" hangingPunct="1">
              <a:spcBef>
                <a:spcPct val="60000"/>
              </a:spcBef>
            </a:pPr>
            <a:r>
              <a:rPr lang="en-US" altLang="en-US" sz="2800" dirty="0"/>
              <a:t>In general, input and output (I/O) should be done by functions that use class objects, rather than by class member functions</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288C175-149A-496A-86A6-31649CE874CC}" type="slidenum">
              <a:rPr lang="en-US" altLang="en-US" sz="1200" smtClean="0"/>
              <a:pPr eaLnBrk="1" hangingPunct="1">
                <a:spcBef>
                  <a:spcPct val="0"/>
                </a:spcBef>
                <a:buFontTx/>
                <a:buNone/>
              </a:pPr>
              <a:t>49</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Abstraction in Software Development</a:t>
            </a:r>
          </a:p>
        </p:txBody>
      </p:sp>
      <p:sp>
        <p:nvSpPr>
          <p:cNvPr id="7171" name="Slide Body"/>
          <p:cNvSpPr>
            <a:spLocks noGrp="1" noChangeArrowheads="1"/>
          </p:cNvSpPr>
          <p:nvPr>
            <p:ph type="body" idx="1"/>
          </p:nvPr>
        </p:nvSpPr>
        <p:spPr/>
        <p:txBody>
          <a:bodyPr/>
          <a:lstStyle/>
          <a:p>
            <a:pPr eaLnBrk="1" hangingPunct="1">
              <a:spcBef>
                <a:spcPct val="0"/>
              </a:spcBef>
            </a:pPr>
            <a:r>
              <a:rPr lang="en-US" altLang="en-US" sz="2800" dirty="0"/>
              <a:t>Abstraction allows a programmer to design a solution to a problem and to use data items without concern for how the data items are implemented</a:t>
            </a:r>
          </a:p>
          <a:p>
            <a:pPr eaLnBrk="1" hangingPunct="1">
              <a:spcBef>
                <a:spcPct val="50000"/>
              </a:spcBef>
            </a:pPr>
            <a:r>
              <a:rPr lang="en-US" altLang="en-US" sz="2800" dirty="0"/>
              <a:t>This has already been encountered in the book:</a:t>
            </a:r>
          </a:p>
          <a:p>
            <a:pPr lvl="1" eaLnBrk="1" hangingPunct="1">
              <a:spcBef>
                <a:spcPct val="50000"/>
              </a:spcBef>
            </a:pPr>
            <a:r>
              <a:rPr lang="en-US" altLang="en-US" sz="2400" dirty="0"/>
              <a:t>To use the </a:t>
            </a:r>
            <a:r>
              <a:rPr lang="en-US" altLang="en-US" sz="2400" b="1" dirty="0">
                <a:latin typeface="Courier New" pitchFamily="49" charset="0"/>
                <a:cs typeface="Courier New" pitchFamily="49" charset="0"/>
              </a:rPr>
              <a:t>pow</a:t>
            </a:r>
            <a:r>
              <a:rPr lang="en-US" altLang="en-US" sz="2400" dirty="0"/>
              <a:t> function, you need to know what inputs it expects and what kind of results it produces</a:t>
            </a:r>
          </a:p>
          <a:p>
            <a:pPr lvl="1" eaLnBrk="1" hangingPunct="1">
              <a:spcBef>
                <a:spcPct val="50000"/>
              </a:spcBef>
            </a:pPr>
            <a:r>
              <a:rPr lang="en-US" altLang="en-US" sz="2400" dirty="0"/>
              <a:t>You do not need to know how it works</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896DC61-1621-46EE-9713-4A2853920D28}"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a:xfrm>
            <a:off x="152400" y="228600"/>
            <a:ext cx="8763000" cy="1143000"/>
          </a:xfrm>
        </p:spPr>
        <p:txBody>
          <a:bodyPr/>
          <a:lstStyle/>
          <a:p>
            <a:pPr eaLnBrk="1" hangingPunct="1"/>
            <a:r>
              <a:rPr lang="en-US" altLang="en-US" dirty="0">
                <a:solidFill>
                  <a:schemeClr val="tx1"/>
                </a:solidFill>
              </a:rPr>
              <a:t>7.12  Structures</a:t>
            </a:r>
          </a:p>
        </p:txBody>
      </p:sp>
      <p:sp>
        <p:nvSpPr>
          <p:cNvPr id="48131" name="Slide Body"/>
          <p:cNvSpPr>
            <a:spLocks noGrp="1" noChangeArrowheads="1"/>
          </p:cNvSpPr>
          <p:nvPr>
            <p:ph type="body" idx="1"/>
          </p:nvPr>
        </p:nvSpPr>
        <p:spPr>
          <a:xfrm>
            <a:off x="533400" y="1752600"/>
            <a:ext cx="7772400" cy="4495800"/>
          </a:xfrm>
        </p:spPr>
        <p:txBody>
          <a:bodyPr/>
          <a:lstStyle/>
          <a:p>
            <a:pPr eaLnBrk="1" hangingPunct="1">
              <a:lnSpc>
                <a:spcPct val="90000"/>
              </a:lnSpc>
            </a:pPr>
            <a:r>
              <a:rPr lang="en-US" altLang="en-US" sz="2800" dirty="0">
                <a:solidFill>
                  <a:schemeClr val="accent2"/>
                </a:solidFill>
              </a:rPr>
              <a:t>Structure</a:t>
            </a:r>
            <a:r>
              <a:rPr lang="en-US" altLang="en-US" sz="2800" dirty="0"/>
              <a:t>: A programmer-defined data type that allows multiple variables to be grouped together</a:t>
            </a:r>
          </a:p>
          <a:p>
            <a:pPr eaLnBrk="1" hangingPunct="1">
              <a:lnSpc>
                <a:spcPct val="90000"/>
              </a:lnSpc>
            </a:pPr>
            <a:r>
              <a:rPr lang="en-US" altLang="en-US" sz="2800" dirty="0"/>
              <a:t>Structure declaration format:  </a:t>
            </a:r>
          </a:p>
          <a:p>
            <a:pPr lvl="1" eaLnBrk="1" hangingPunct="1">
              <a:lnSpc>
                <a:spcPct val="90000"/>
              </a:lnSpc>
              <a:buFontTx/>
              <a:buNone/>
            </a:pPr>
            <a:r>
              <a:rPr lang="en-US" altLang="en-US" sz="2400" b="1" dirty="0" err="1">
                <a:latin typeface="Courier New" pitchFamily="49" charset="0"/>
              </a:rPr>
              <a:t>struct</a:t>
            </a:r>
            <a:r>
              <a:rPr lang="en-US" altLang="en-US" sz="2400" b="1" dirty="0">
                <a:latin typeface="Courier New" pitchFamily="49" charset="0"/>
              </a:rPr>
              <a:t> </a:t>
            </a:r>
            <a:r>
              <a:rPr lang="en-US" altLang="en-US" sz="2400" b="1" i="1" dirty="0">
                <a:latin typeface="Courier New" pitchFamily="49" charset="0"/>
              </a:rPr>
              <a:t>structure name</a:t>
            </a:r>
          </a:p>
          <a:p>
            <a:pPr lvl="1" eaLnBrk="1" hangingPunct="1">
              <a:lnSpc>
                <a:spcPct val="90000"/>
              </a:lnSpc>
              <a:spcBef>
                <a:spcPct val="0"/>
              </a:spcBef>
              <a:buFontTx/>
              <a:buNone/>
            </a:pPr>
            <a:r>
              <a:rPr lang="en-US" altLang="en-US" sz="2400" b="1" dirty="0">
                <a:latin typeface="Courier New" pitchFamily="49" charset="0"/>
              </a:rPr>
              <a:t>{</a:t>
            </a:r>
          </a:p>
          <a:p>
            <a:pPr lvl="1" eaLnBrk="1" hangingPunct="1">
              <a:lnSpc>
                <a:spcPct val="90000"/>
              </a:lnSpc>
              <a:spcBef>
                <a:spcPct val="0"/>
              </a:spcBef>
              <a:buFontTx/>
              <a:buNone/>
            </a:pPr>
            <a:r>
              <a:rPr lang="en-US" altLang="en-US" sz="2400" b="1" dirty="0">
                <a:latin typeface="Courier New" pitchFamily="49" charset="0"/>
              </a:rPr>
              <a:t>	</a:t>
            </a:r>
            <a:r>
              <a:rPr lang="en-US" altLang="en-US" sz="2400" b="1" i="1" dirty="0">
                <a:latin typeface="Courier New" pitchFamily="49" charset="0"/>
              </a:rPr>
              <a:t>type</a:t>
            </a:r>
            <a:r>
              <a:rPr lang="en-US" altLang="en-US" sz="2400" b="1" i="1" dirty="0">
                <a:solidFill>
                  <a:schemeClr val="accent2"/>
                </a:solidFill>
                <a:latin typeface="Courier New" pitchFamily="49" charset="0"/>
              </a:rPr>
              <a:t>1</a:t>
            </a:r>
            <a:r>
              <a:rPr lang="en-US" altLang="en-US" sz="2400" b="1" i="1" dirty="0">
                <a:latin typeface="Courier New" pitchFamily="49" charset="0"/>
              </a:rPr>
              <a:t> field</a:t>
            </a:r>
            <a:r>
              <a:rPr lang="en-US" altLang="en-US" sz="2400" b="1" i="1" dirty="0">
                <a:solidFill>
                  <a:schemeClr val="accent2"/>
                </a:solidFill>
                <a:latin typeface="Courier New" pitchFamily="49" charset="0"/>
              </a:rPr>
              <a:t>1</a:t>
            </a:r>
            <a:r>
              <a:rPr lang="en-US" altLang="en-US" sz="2400" b="1" i="1" dirty="0">
                <a:latin typeface="Courier New" pitchFamily="49" charset="0"/>
              </a:rPr>
              <a:t>;</a:t>
            </a:r>
          </a:p>
          <a:p>
            <a:pPr lvl="1" eaLnBrk="1" hangingPunct="1">
              <a:lnSpc>
                <a:spcPct val="90000"/>
              </a:lnSpc>
              <a:spcBef>
                <a:spcPct val="0"/>
              </a:spcBef>
              <a:buFontTx/>
              <a:buNone/>
            </a:pPr>
            <a:r>
              <a:rPr lang="en-US" altLang="en-US" sz="2400" b="1" i="1" dirty="0">
                <a:latin typeface="Courier New" pitchFamily="49" charset="0"/>
              </a:rPr>
              <a:t>	type</a:t>
            </a:r>
            <a:r>
              <a:rPr lang="en-US" altLang="en-US" sz="2400" b="1" i="1" dirty="0">
                <a:solidFill>
                  <a:schemeClr val="accent2"/>
                </a:solidFill>
                <a:latin typeface="Courier New" pitchFamily="49" charset="0"/>
              </a:rPr>
              <a:t>2</a:t>
            </a:r>
            <a:r>
              <a:rPr lang="en-US" altLang="en-US" sz="2400" b="1" i="1" dirty="0">
                <a:latin typeface="Courier New" pitchFamily="49" charset="0"/>
              </a:rPr>
              <a:t> field</a:t>
            </a:r>
            <a:r>
              <a:rPr lang="en-US" altLang="en-US" sz="2400" b="1" i="1" dirty="0">
                <a:solidFill>
                  <a:schemeClr val="accent2"/>
                </a:solidFill>
                <a:latin typeface="Courier New" pitchFamily="49" charset="0"/>
              </a:rPr>
              <a:t>2</a:t>
            </a:r>
            <a:r>
              <a:rPr lang="en-US" altLang="en-US" sz="2400" b="1" i="1" dirty="0">
                <a:latin typeface="Courier New" pitchFamily="49" charset="0"/>
              </a:rPr>
              <a:t>;</a:t>
            </a:r>
          </a:p>
          <a:p>
            <a:pPr lvl="1" eaLnBrk="1" hangingPunct="1">
              <a:lnSpc>
                <a:spcPct val="90000"/>
              </a:lnSpc>
              <a:spcBef>
                <a:spcPct val="0"/>
              </a:spcBef>
              <a:buFontTx/>
              <a:buNone/>
            </a:pPr>
            <a:r>
              <a:rPr lang="en-US" altLang="en-US" sz="2400" b="1" dirty="0">
                <a:latin typeface="Courier New" pitchFamily="49" charset="0"/>
              </a:rPr>
              <a:t>	  …</a:t>
            </a:r>
          </a:p>
          <a:p>
            <a:pPr lvl="1" eaLnBrk="1" hangingPunct="1">
              <a:lnSpc>
                <a:spcPct val="90000"/>
              </a:lnSpc>
              <a:spcBef>
                <a:spcPct val="0"/>
              </a:spcBef>
              <a:buFontTx/>
              <a:buNone/>
            </a:pPr>
            <a:r>
              <a:rPr lang="en-US" altLang="en-US" sz="2400" b="1" i="1" dirty="0">
                <a:latin typeface="Courier New" pitchFamily="49" charset="0"/>
              </a:rPr>
              <a:t> </a:t>
            </a:r>
            <a:r>
              <a:rPr lang="en-US" altLang="en-US" sz="2400" b="1" i="1" dirty="0" err="1">
                <a:latin typeface="Courier New" pitchFamily="49" charset="0"/>
              </a:rPr>
              <a:t>type</a:t>
            </a:r>
            <a:r>
              <a:rPr lang="en-US" altLang="en-US" sz="2400" b="1" i="1" dirty="0" err="1">
                <a:solidFill>
                  <a:schemeClr val="accent2"/>
                </a:solidFill>
                <a:latin typeface="Courier New" pitchFamily="49" charset="0"/>
              </a:rPr>
              <a:t>n</a:t>
            </a:r>
            <a:r>
              <a:rPr lang="en-US" altLang="en-US" sz="2400" b="1" i="1" dirty="0">
                <a:latin typeface="Courier New" pitchFamily="49" charset="0"/>
              </a:rPr>
              <a:t> </a:t>
            </a:r>
            <a:r>
              <a:rPr lang="en-US" altLang="en-US" sz="2400" b="1" i="1" dirty="0" err="1">
                <a:latin typeface="Courier New" pitchFamily="49" charset="0"/>
              </a:rPr>
              <a:t>field</a:t>
            </a:r>
            <a:r>
              <a:rPr lang="en-US" altLang="en-US" sz="2400" b="1" i="1" dirty="0" err="1">
                <a:solidFill>
                  <a:schemeClr val="accent2"/>
                </a:solidFill>
                <a:latin typeface="Courier New" pitchFamily="49" charset="0"/>
              </a:rPr>
              <a:t>n</a:t>
            </a:r>
            <a:r>
              <a:rPr lang="en-US" altLang="en-US" sz="2400" b="1" i="1" dirty="0">
                <a:latin typeface="Courier New" pitchFamily="49" charset="0"/>
              </a:rPr>
              <a:t>;</a:t>
            </a:r>
            <a:endParaRPr lang="en-US" altLang="en-US" sz="2400" b="1" dirty="0">
              <a:latin typeface="Courier New" pitchFamily="49" charset="0"/>
            </a:endParaRPr>
          </a:p>
          <a:p>
            <a:pPr lvl="1" eaLnBrk="1" hangingPunct="1">
              <a:lnSpc>
                <a:spcPct val="90000"/>
              </a:lnSpc>
              <a:spcBef>
                <a:spcPct val="0"/>
              </a:spcBef>
              <a:buFontTx/>
              <a:buNone/>
            </a:pPr>
            <a:r>
              <a:rPr lang="en-US" altLang="en-US" sz="2400" b="1" dirty="0">
                <a:latin typeface="Courier New" pitchFamily="49" charset="0"/>
              </a:rPr>
              <a:t>};</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36FE851-3BAF-49F2-9DF6-1418C14FB752}" type="slidenum">
              <a:rPr lang="en-US" altLang="en-US" sz="1200" smtClean="0"/>
              <a:pPr eaLnBrk="1" hangingPunct="1">
                <a:spcBef>
                  <a:spcPct val="0"/>
                </a:spcBef>
                <a:buFontTx/>
                <a:buNone/>
              </a:pPr>
              <a:t>50</a:t>
            </a:fld>
            <a:endParaRPr lang="en-US" altLang="en-US"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Example </a:t>
            </a:r>
            <a:r>
              <a:rPr lang="en-US" altLang="en-US" b="1" dirty="0" err="1">
                <a:solidFill>
                  <a:schemeClr val="tx1"/>
                </a:solidFill>
                <a:latin typeface="Courier New" pitchFamily="49" charset="0"/>
              </a:rPr>
              <a:t>struct</a:t>
            </a:r>
            <a:r>
              <a:rPr lang="en-US" altLang="en-US" dirty="0">
                <a:solidFill>
                  <a:schemeClr val="tx1"/>
                </a:solidFill>
              </a:rPr>
              <a:t> Declaration</a:t>
            </a:r>
          </a:p>
        </p:txBody>
      </p:sp>
      <p:sp>
        <p:nvSpPr>
          <p:cNvPr id="49155" name="Slide Body"/>
          <p:cNvSpPr>
            <a:spLocks noGrp="1" noChangeArrowheads="1"/>
          </p:cNvSpPr>
          <p:nvPr>
            <p:ph type="body" idx="1"/>
          </p:nvPr>
        </p:nvSpPr>
        <p:spPr>
          <a:xfrm>
            <a:off x="381000" y="1981200"/>
            <a:ext cx="8458200" cy="4038600"/>
          </a:xfrm>
        </p:spPr>
        <p:txBody>
          <a:bodyPr/>
          <a:lstStyle/>
          <a:p>
            <a:pPr lvl="1" eaLnBrk="1" hangingPunct="1">
              <a:buFontTx/>
              <a:buNone/>
            </a:pPr>
            <a:r>
              <a:rPr lang="en-US" altLang="en-US" sz="2800" b="1" dirty="0" err="1">
                <a:latin typeface="Courier New" pitchFamily="49" charset="0"/>
              </a:rPr>
              <a:t>struct</a:t>
            </a:r>
            <a:r>
              <a:rPr lang="en-US" altLang="en-US" sz="2800" b="1" dirty="0">
                <a:latin typeface="Courier New" pitchFamily="49" charset="0"/>
              </a:rPr>
              <a:t> Student </a:t>
            </a:r>
            <a:r>
              <a:rPr lang="en-US" altLang="en-US" sz="2800" b="1" dirty="0">
                <a:solidFill>
                  <a:srgbClr val="3D8963"/>
                </a:solidFill>
                <a:latin typeface="Courier New" pitchFamily="49" charset="0"/>
              </a:rPr>
              <a:t> // structure name</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a:t>
            </a:r>
          </a:p>
          <a:p>
            <a:pPr lvl="1" eaLnBrk="1" hangingPunct="1">
              <a:buFontTx/>
              <a:buNone/>
            </a:pPr>
            <a:r>
              <a:rPr lang="en-US" altLang="en-US" sz="2800" b="1" dirty="0">
                <a:latin typeface="Courier New" pitchFamily="49" charset="0"/>
              </a:rPr>
              <a:t>		</a:t>
            </a:r>
            <a:r>
              <a:rPr lang="en-US" altLang="en-US" sz="2800" b="1" dirty="0" err="1">
                <a:latin typeface="Courier New" pitchFamily="49" charset="0"/>
              </a:rPr>
              <a:t>int</a:t>
            </a:r>
            <a:r>
              <a:rPr lang="en-US" altLang="en-US" sz="2800" b="1" dirty="0">
                <a:latin typeface="Courier New" pitchFamily="49" charset="0"/>
              </a:rPr>
              <a:t> </a:t>
            </a:r>
            <a:r>
              <a:rPr lang="en-US" altLang="en-US" sz="2800" b="1" dirty="0" err="1">
                <a:latin typeface="Courier New" pitchFamily="49" charset="0"/>
              </a:rPr>
              <a:t>studentID</a:t>
            </a:r>
            <a:r>
              <a:rPr lang="en-US" altLang="en-US" sz="2800" b="1" dirty="0">
                <a:latin typeface="Courier New" pitchFamily="49" charset="0"/>
              </a:rPr>
              <a:t>;</a:t>
            </a:r>
            <a:r>
              <a:rPr lang="en-US" altLang="en-US" sz="2800" b="1" dirty="0">
                <a:solidFill>
                  <a:srgbClr val="3D8963"/>
                </a:solidFill>
                <a:latin typeface="Courier New" pitchFamily="49" charset="0"/>
              </a:rPr>
              <a:t>// structure</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		string name;  </a:t>
            </a:r>
            <a:r>
              <a:rPr lang="en-US" altLang="en-US" sz="2800" b="1" dirty="0">
                <a:solidFill>
                  <a:srgbClr val="3D8963"/>
                </a:solidFill>
                <a:latin typeface="Courier New" pitchFamily="49" charset="0"/>
              </a:rPr>
              <a:t>// members</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  short year;   </a:t>
            </a:r>
          </a:p>
          <a:p>
            <a:pPr lvl="1" eaLnBrk="1" hangingPunct="1">
              <a:buFontTx/>
              <a:buNone/>
            </a:pPr>
            <a:r>
              <a:rPr lang="en-US" altLang="en-US" sz="2800" b="1" dirty="0">
                <a:latin typeface="Courier New" pitchFamily="49" charset="0"/>
              </a:rPr>
              <a:t>  double </a:t>
            </a:r>
            <a:r>
              <a:rPr lang="en-US" altLang="en-US" sz="2800" b="1" dirty="0" err="1">
                <a:latin typeface="Courier New" pitchFamily="49" charset="0"/>
              </a:rPr>
              <a:t>gpa</a:t>
            </a:r>
            <a:r>
              <a:rPr lang="en-US" altLang="en-US" sz="2800" b="1" dirty="0">
                <a:latin typeface="Courier New" pitchFamily="49" charset="0"/>
              </a:rPr>
              <a:t>;</a:t>
            </a:r>
          </a:p>
          <a:p>
            <a:pPr lvl="1" eaLnBrk="1" hangingPunct="1">
              <a:buFontTx/>
              <a:buNone/>
            </a:pPr>
            <a:r>
              <a:rPr lang="en-US" altLang="en-US" sz="2800" b="1" dirty="0">
                <a:latin typeface="Courier New" pitchFamily="49" charset="0"/>
              </a:rPr>
              <a:t>};			 </a:t>
            </a:r>
            <a:r>
              <a:rPr lang="en-US" altLang="en-US" sz="2800" b="1" dirty="0">
                <a:solidFill>
                  <a:srgbClr val="3D8963"/>
                </a:solidFill>
                <a:latin typeface="Courier New" pitchFamily="49" charset="0"/>
              </a:rPr>
              <a:t>// The ; is required</a:t>
            </a:r>
            <a:endParaRPr lang="en-US" altLang="en-US" sz="2800" b="1" dirty="0">
              <a:latin typeface="Courier New" pitchFamily="49" charset="0"/>
            </a:endParaRP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79666DC-9FED-46DB-81D3-A6DE2F0A0089}" type="slidenum">
              <a:rPr lang="en-US" altLang="en-US" sz="1200" smtClean="0"/>
              <a:pPr eaLnBrk="1" hangingPunct="1">
                <a:spcBef>
                  <a:spcPct val="0"/>
                </a:spcBef>
                <a:buFontTx/>
                <a:buNone/>
              </a:pPr>
              <a:t>51</a:t>
            </a:fld>
            <a:endParaRPr lang="en-US" altLang="en-US"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b="1" dirty="0" err="1">
                <a:solidFill>
                  <a:schemeClr val="tx1"/>
                </a:solidFill>
                <a:latin typeface="Courier New" pitchFamily="49" charset="0"/>
              </a:rPr>
              <a:t>struct</a:t>
            </a:r>
            <a:r>
              <a:rPr lang="en-US" altLang="en-US" dirty="0">
                <a:solidFill>
                  <a:schemeClr val="tx1"/>
                </a:solidFill>
              </a:rPr>
              <a:t> Declaration Notes</a:t>
            </a:r>
          </a:p>
        </p:txBody>
      </p:sp>
      <p:sp>
        <p:nvSpPr>
          <p:cNvPr id="50179" name="Slide Body"/>
          <p:cNvSpPr>
            <a:spLocks noGrp="1" noChangeArrowheads="1"/>
          </p:cNvSpPr>
          <p:nvPr>
            <p:ph type="body" idx="1"/>
          </p:nvPr>
        </p:nvSpPr>
        <p:spPr>
          <a:xfrm>
            <a:off x="609600" y="1828800"/>
            <a:ext cx="7772400" cy="4191000"/>
          </a:xfrm>
        </p:spPr>
        <p:txBody>
          <a:bodyPr/>
          <a:lstStyle/>
          <a:p>
            <a:pPr eaLnBrk="1" hangingPunct="1">
              <a:lnSpc>
                <a:spcPct val="90000"/>
              </a:lnSpc>
            </a:pPr>
            <a:r>
              <a:rPr lang="en-US" altLang="en-US" sz="2800" b="1" dirty="0" err="1">
                <a:latin typeface="Courier New" pitchFamily="49" charset="0"/>
              </a:rPr>
              <a:t>struct</a:t>
            </a:r>
            <a:r>
              <a:rPr lang="en-US" altLang="en-US" sz="2800" dirty="0"/>
              <a:t> names commonly begin with an uppercase letter</a:t>
            </a:r>
          </a:p>
          <a:p>
            <a:pPr eaLnBrk="1" hangingPunct="1">
              <a:lnSpc>
                <a:spcPct val="90000"/>
              </a:lnSpc>
              <a:spcBef>
                <a:spcPct val="40000"/>
              </a:spcBef>
            </a:pPr>
            <a:r>
              <a:rPr lang="en-US" altLang="en-US" sz="2800" dirty="0"/>
              <a:t>Multiple fields of same type can be declared in a comma-separated list </a:t>
            </a:r>
          </a:p>
          <a:p>
            <a:pPr lvl="1" eaLnBrk="1" hangingPunct="1">
              <a:lnSpc>
                <a:spcPct val="90000"/>
              </a:lnSpc>
              <a:spcBef>
                <a:spcPct val="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string name, </a:t>
            </a:r>
          </a:p>
          <a:p>
            <a:pPr lvl="1" eaLnBrk="1" hangingPunct="1">
              <a:lnSpc>
                <a:spcPct val="90000"/>
              </a:lnSpc>
              <a:spcBef>
                <a:spcPct val="0"/>
              </a:spcBef>
              <a:buFontTx/>
              <a:buNone/>
            </a:pPr>
            <a:r>
              <a:rPr lang="en-US" altLang="en-US" sz="2800" b="1" dirty="0">
                <a:solidFill>
                  <a:srgbClr val="3D8963"/>
                </a:solidFill>
                <a:latin typeface="Courier New" pitchFamily="49" charset="0"/>
              </a:rPr>
              <a:t>			  address; </a:t>
            </a:r>
          </a:p>
          <a:p>
            <a:pPr eaLnBrk="1" hangingPunct="1">
              <a:lnSpc>
                <a:spcPct val="90000"/>
              </a:lnSpc>
              <a:spcBef>
                <a:spcPct val="0"/>
              </a:spcBef>
            </a:pPr>
            <a:r>
              <a:rPr lang="en-US" altLang="en-US" sz="2800" dirty="0"/>
              <a:t>Fields in a structure are all public by default</a:t>
            </a:r>
          </a:p>
          <a:p>
            <a:pPr marL="101600" indent="0" eaLnBrk="1" hangingPunct="1">
              <a:lnSpc>
                <a:spcPct val="90000"/>
              </a:lnSpc>
              <a:spcBef>
                <a:spcPct val="0"/>
              </a:spcBef>
              <a:buNone/>
            </a:pPr>
            <a:endParaRPr lang="en-US" altLang="en-US" b="1" dirty="0">
              <a:latin typeface="Courier New" pitchFamily="49" charset="0"/>
            </a:endParaRP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676B38D-96F7-4EEB-ACA1-BD208EC42842}" type="slidenum">
              <a:rPr lang="en-US" altLang="en-US" sz="1200" smtClean="0"/>
              <a:pPr eaLnBrk="1" hangingPunct="1">
                <a:spcBef>
                  <a:spcPct val="0"/>
                </a:spcBef>
                <a:buFontTx/>
                <a:buNone/>
              </a:pPr>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Defining Structure Variables</a:t>
            </a:r>
          </a:p>
        </p:txBody>
      </p:sp>
      <p:sp>
        <p:nvSpPr>
          <p:cNvPr id="51203" name="Slide Body"/>
          <p:cNvSpPr>
            <a:spLocks noGrp="1" noChangeArrowheads="1"/>
          </p:cNvSpPr>
          <p:nvPr>
            <p:ph type="body" idx="1"/>
          </p:nvPr>
        </p:nvSpPr>
        <p:spPr/>
        <p:txBody>
          <a:bodyPr/>
          <a:lstStyle/>
          <a:p>
            <a:pPr eaLnBrk="1" hangingPunct="1">
              <a:lnSpc>
                <a:spcPct val="85000"/>
              </a:lnSpc>
              <a:spcBef>
                <a:spcPct val="40000"/>
              </a:spcBef>
            </a:pPr>
            <a:r>
              <a:rPr lang="en-US" altLang="en-US" sz="2800" dirty="0"/>
              <a:t>A</a:t>
            </a:r>
            <a:r>
              <a:rPr lang="en-US" altLang="en-US" sz="2800" b="1" dirty="0">
                <a:latin typeface="Courier New" pitchFamily="49" charset="0"/>
              </a:rPr>
              <a:t> </a:t>
            </a:r>
            <a:r>
              <a:rPr lang="en-US" altLang="en-US" sz="2800" b="1" dirty="0" err="1">
                <a:latin typeface="Courier New" pitchFamily="49" charset="0"/>
              </a:rPr>
              <a:t>struct</a:t>
            </a:r>
            <a:r>
              <a:rPr lang="en-US" altLang="en-US" sz="2800" dirty="0"/>
              <a:t> declaration does not allocate memory or create variables</a:t>
            </a:r>
          </a:p>
          <a:p>
            <a:pPr eaLnBrk="1" hangingPunct="1">
              <a:lnSpc>
                <a:spcPct val="85000"/>
              </a:lnSpc>
              <a:spcBef>
                <a:spcPct val="40000"/>
              </a:spcBef>
            </a:pPr>
            <a:r>
              <a:rPr lang="en-US" altLang="en-US" sz="2800" dirty="0"/>
              <a:t>To define variables, use the structure name as the type name</a:t>
            </a:r>
          </a:p>
          <a:p>
            <a:pPr lvl="1" eaLnBrk="1" hangingPunct="1">
              <a:buFontTx/>
              <a:buNone/>
            </a:pPr>
            <a:r>
              <a:rPr lang="en-US" altLang="en-US" sz="2800" dirty="0">
                <a:latin typeface="Courier New" pitchFamily="49" charset="0"/>
              </a:rPr>
              <a:t>	</a:t>
            </a:r>
            <a:r>
              <a:rPr lang="en-US" altLang="en-US" sz="2800" b="1" dirty="0">
                <a:latin typeface="Courier New" pitchFamily="49" charset="0"/>
              </a:rPr>
              <a:t>Student s1;</a:t>
            </a:r>
          </a:p>
        </p:txBody>
      </p:sp>
      <p:pic>
        <p:nvPicPr>
          <p:cNvPr id="2" name="image of a variable representing a structure" descr="The structure variable is named 's1'.&#10;&#10;The members in the structure are 'studentID', 'name', 'year', and 'gpa'.&#10;" title="A screenshot shows a structure variabl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352800"/>
            <a:ext cx="3627120" cy="2606040"/>
          </a:xfrm>
          <a:prstGeom prst="rect">
            <a:avLst/>
          </a:prstGeom>
        </p:spPr>
      </p:pic>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2D9C279-53E5-4AC3-ACCB-85A6AC94745F}" type="slidenum">
              <a:rPr lang="en-US" altLang="en-US" sz="1200" smtClean="0"/>
              <a:pPr eaLnBrk="1" hangingPunct="1">
                <a:spcBef>
                  <a:spcPct val="0"/>
                </a:spcBef>
                <a:buFontTx/>
                <a:buNone/>
              </a:pPr>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a:xfrm>
            <a:off x="304800" y="152400"/>
            <a:ext cx="8610600" cy="1143000"/>
          </a:xfrm>
        </p:spPr>
        <p:txBody>
          <a:bodyPr/>
          <a:lstStyle/>
          <a:p>
            <a:pPr eaLnBrk="1" hangingPunct="1"/>
            <a:r>
              <a:rPr lang="en-US" altLang="en-US" dirty="0">
                <a:solidFill>
                  <a:schemeClr val="tx1"/>
                </a:solidFill>
              </a:rPr>
              <a:t>Accessing Structure Members</a:t>
            </a:r>
          </a:p>
        </p:txBody>
      </p:sp>
      <p:sp>
        <p:nvSpPr>
          <p:cNvPr id="52227" name="Slide Body"/>
          <p:cNvSpPr>
            <a:spLocks noGrp="1" noChangeArrowheads="1"/>
          </p:cNvSpPr>
          <p:nvPr>
            <p:ph type="body" idx="1"/>
          </p:nvPr>
        </p:nvSpPr>
        <p:spPr/>
        <p:txBody>
          <a:bodyPr/>
          <a:lstStyle/>
          <a:p>
            <a:pPr eaLnBrk="1" hangingPunct="1"/>
            <a:r>
              <a:rPr lang="en-US" altLang="en-US" sz="2800" dirty="0"/>
              <a:t>Use the dot </a:t>
            </a:r>
            <a:r>
              <a:rPr lang="en-US" altLang="en-US" sz="2800" b="1" dirty="0">
                <a:latin typeface="Courier New" pitchFamily="49" charset="0"/>
              </a:rPr>
              <a:t>(.)</a:t>
            </a:r>
            <a:r>
              <a:rPr lang="en-US" altLang="en-US" sz="2800" dirty="0"/>
              <a:t> operator to refer to the data members of </a:t>
            </a:r>
            <a:r>
              <a:rPr lang="en-US" altLang="en-US" sz="2800" b="1" dirty="0" err="1">
                <a:latin typeface="Courier New" pitchFamily="49" charset="0"/>
              </a:rPr>
              <a:t>struct</a:t>
            </a:r>
            <a:r>
              <a:rPr lang="en-US" altLang="en-US" sz="2800" dirty="0"/>
              <a:t> variables </a:t>
            </a:r>
          </a:p>
          <a:p>
            <a:pPr lvl="1" eaLnBrk="1" hangingPunct="1">
              <a:buFontTx/>
              <a:buNone/>
            </a:pPr>
            <a:r>
              <a:rPr lang="en-US" altLang="en-US" sz="2800" dirty="0"/>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s1.name);</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s1.studentID;</a:t>
            </a:r>
            <a:endParaRPr lang="en-US" altLang="en-US" sz="2800" b="1" dirty="0">
              <a:solidFill>
                <a:srgbClr val="3D8963"/>
              </a:solidFill>
            </a:endParaRPr>
          </a:p>
          <a:p>
            <a:pPr lvl="1" eaLnBrk="1" hangingPunct="1">
              <a:buFontTx/>
              <a:buNone/>
            </a:pPr>
            <a:r>
              <a:rPr lang="en-US" altLang="en-US" sz="2800" b="1" dirty="0">
                <a:solidFill>
                  <a:srgbClr val="3D8963"/>
                </a:solidFill>
              </a:rPr>
              <a:t>	</a:t>
            </a:r>
            <a:r>
              <a:rPr lang="en-US" altLang="en-US" sz="2800" b="1" dirty="0">
                <a:solidFill>
                  <a:srgbClr val="3D8963"/>
                </a:solidFill>
                <a:latin typeface="Courier New" pitchFamily="49" charset="0"/>
              </a:rPr>
              <a:t>	s1.gpa = 3.75;</a:t>
            </a:r>
          </a:p>
          <a:p>
            <a:pPr eaLnBrk="1" hangingPunct="1"/>
            <a:r>
              <a:rPr lang="en-US" altLang="en-US" sz="2800" dirty="0"/>
              <a:t>The member variables can be used in any manner appropriate for their data type</a:t>
            </a:r>
          </a:p>
          <a:p>
            <a:pPr eaLnBrk="1" hangingPunct="1"/>
            <a:endParaRPr lang="en-US" altLang="en-US" dirty="0"/>
          </a:p>
        </p:txBody>
      </p:sp>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B34A3F1-2A7C-4631-8DE6-6DEC44F1A7C3}" type="slidenum">
              <a:rPr lang="en-US" altLang="en-US" sz="1200" smtClean="0"/>
              <a:pPr eaLnBrk="1" hangingPunct="1">
                <a:spcBef>
                  <a:spcPct val="0"/>
                </a:spcBef>
                <a:buFontTx/>
                <a:buNone/>
              </a:pPr>
              <a:t>54</a:t>
            </a:fld>
            <a:endParaRPr lang="en-US" altLang="en-US"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noChangeArrowheads="1"/>
          </p:cNvSpPr>
          <p:nvPr>
            <p:ph type="title"/>
          </p:nvPr>
        </p:nvSpPr>
        <p:spPr>
          <a:xfrm>
            <a:off x="304800" y="303213"/>
            <a:ext cx="8610600" cy="925512"/>
          </a:xfrm>
        </p:spPr>
        <p:txBody>
          <a:bodyPr/>
          <a:lstStyle/>
          <a:p>
            <a:pPr eaLnBrk="1" hangingPunct="1"/>
            <a:r>
              <a:rPr lang="en-US" altLang="en-US" dirty="0">
                <a:solidFill>
                  <a:schemeClr val="tx1"/>
                </a:solidFill>
              </a:rPr>
              <a:t>Displaying </a:t>
            </a:r>
            <a:r>
              <a:rPr lang="en-US" altLang="en-US" b="1" dirty="0" err="1">
                <a:solidFill>
                  <a:schemeClr val="tx1"/>
                </a:solidFill>
                <a:latin typeface="Courier New" pitchFamily="49" charset="0"/>
              </a:rPr>
              <a:t>struct</a:t>
            </a:r>
            <a:r>
              <a:rPr lang="en-US" altLang="en-US" b="1" dirty="0">
                <a:solidFill>
                  <a:schemeClr val="tx1"/>
                </a:solidFill>
              </a:rPr>
              <a:t> </a:t>
            </a:r>
            <a:r>
              <a:rPr lang="en-US" altLang="en-US" dirty="0">
                <a:solidFill>
                  <a:schemeClr val="tx1"/>
                </a:solidFill>
              </a:rPr>
              <a:t>Members</a:t>
            </a:r>
          </a:p>
        </p:txBody>
      </p:sp>
      <p:sp>
        <p:nvSpPr>
          <p:cNvPr id="53251" name="Slide Body"/>
          <p:cNvSpPr>
            <a:spLocks noGrp="1" noChangeArrowheads="1"/>
          </p:cNvSpPr>
          <p:nvPr>
            <p:ph type="body" idx="1"/>
          </p:nvPr>
        </p:nvSpPr>
        <p:spPr>
          <a:xfrm>
            <a:off x="381000" y="1828800"/>
            <a:ext cx="8153400" cy="4267200"/>
          </a:xfrm>
        </p:spPr>
        <p:txBody>
          <a:bodyPr/>
          <a:lstStyle/>
          <a:p>
            <a:pPr eaLnBrk="1" hangingPunct="1">
              <a:lnSpc>
                <a:spcPct val="85000"/>
              </a:lnSpc>
              <a:spcBef>
                <a:spcPct val="0"/>
              </a:spcBef>
              <a:buFontTx/>
              <a:buNone/>
            </a:pPr>
            <a:r>
              <a:rPr lang="en-US" altLang="en-US" dirty="0"/>
              <a:t>	</a:t>
            </a:r>
            <a:r>
              <a:rPr lang="en-US" altLang="en-US" sz="2800" dirty="0"/>
              <a:t>To display the contents of a </a:t>
            </a:r>
            <a:r>
              <a:rPr lang="en-US" altLang="en-US" sz="2800" b="1" dirty="0" err="1">
                <a:latin typeface="Courier New" pitchFamily="49" charset="0"/>
              </a:rPr>
              <a:t>struct</a:t>
            </a:r>
            <a:r>
              <a:rPr lang="en-US" altLang="en-US" sz="2800" dirty="0"/>
              <a:t> variable, you must display each field separately, using the dot operator </a:t>
            </a:r>
          </a:p>
          <a:p>
            <a:pPr lvl="1" eaLnBrk="1" hangingPunct="1">
              <a:buFontTx/>
              <a:buNone/>
            </a:pPr>
            <a:r>
              <a:rPr lang="en-US" altLang="en-US" sz="2800" dirty="0">
                <a:solidFill>
                  <a:schemeClr val="accent2"/>
                </a:solidFill>
              </a:rPr>
              <a:t>Wrong:</a:t>
            </a:r>
            <a:r>
              <a:rPr lang="en-US" altLang="en-US" sz="3200" dirty="0">
                <a:solidFill>
                  <a:schemeClr val="accent2"/>
                </a:solidFill>
              </a:rPr>
              <a:t>	</a:t>
            </a:r>
          </a:p>
          <a:p>
            <a:pPr lvl="1" eaLnBrk="1" hangingPunct="1">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 // won’t work!</a:t>
            </a:r>
          </a:p>
          <a:p>
            <a:pPr lvl="1" eaLnBrk="1" hangingPunct="1">
              <a:lnSpc>
                <a:spcPct val="80000"/>
              </a:lnSpc>
              <a:spcBef>
                <a:spcPct val="0"/>
              </a:spcBef>
              <a:buFontTx/>
              <a:buNone/>
            </a:pPr>
            <a:r>
              <a:rPr lang="en-US" altLang="en-US" sz="2800" dirty="0">
                <a:solidFill>
                  <a:schemeClr val="accent2"/>
                </a:solidFill>
              </a:rPr>
              <a:t>Correct:</a:t>
            </a:r>
            <a:r>
              <a:rPr lang="en-US" altLang="en-US" sz="3200" dirty="0">
                <a:solidFill>
                  <a:schemeClr val="accent2"/>
                </a:solidFill>
              </a:rPr>
              <a:t>	</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s1.studentID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s1.name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s1.year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s1.gpa;</a:t>
            </a:r>
            <a:endParaRPr lang="en-US" altLang="en-US" sz="2400" b="1" dirty="0">
              <a:solidFill>
                <a:srgbClr val="3D8963"/>
              </a:solidFill>
            </a:endParaRPr>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D2CA01A-36B4-4A8D-86A3-1C3B2A1DA155}" type="slidenum">
              <a:rPr lang="en-US" altLang="en-US" sz="1200" smtClean="0"/>
              <a:pPr eaLnBrk="1" hangingPunct="1">
                <a:spcBef>
                  <a:spcPct val="0"/>
                </a:spcBef>
                <a:buFontTx/>
                <a:buNone/>
              </a:pPr>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noChangeArrowheads="1"/>
          </p:cNvSpPr>
          <p:nvPr>
            <p:ph type="title"/>
          </p:nvPr>
        </p:nvSpPr>
        <p:spPr>
          <a:xfrm>
            <a:off x="304800" y="303213"/>
            <a:ext cx="8610600" cy="925512"/>
          </a:xfrm>
        </p:spPr>
        <p:txBody>
          <a:bodyPr/>
          <a:lstStyle/>
          <a:p>
            <a:pPr eaLnBrk="1" hangingPunct="1"/>
            <a:r>
              <a:rPr lang="en-US" altLang="en-US" dirty="0">
                <a:solidFill>
                  <a:schemeClr val="tx1"/>
                </a:solidFill>
              </a:rPr>
              <a:t>Comparing </a:t>
            </a:r>
            <a:r>
              <a:rPr lang="en-US" altLang="en-US" b="1" dirty="0" err="1">
                <a:solidFill>
                  <a:schemeClr val="tx1"/>
                </a:solidFill>
                <a:latin typeface="Courier New" pitchFamily="49" charset="0"/>
              </a:rPr>
              <a:t>struct</a:t>
            </a:r>
            <a:r>
              <a:rPr lang="en-US" altLang="en-US" b="1" dirty="0">
                <a:solidFill>
                  <a:schemeClr val="tx1"/>
                </a:solidFill>
              </a:rPr>
              <a:t> </a:t>
            </a:r>
            <a:r>
              <a:rPr lang="en-US" altLang="en-US" dirty="0">
                <a:solidFill>
                  <a:schemeClr val="tx1"/>
                </a:solidFill>
              </a:rPr>
              <a:t>Members</a:t>
            </a:r>
          </a:p>
        </p:txBody>
      </p:sp>
      <p:sp>
        <p:nvSpPr>
          <p:cNvPr id="54275" name="Slide Body"/>
          <p:cNvSpPr>
            <a:spLocks noGrp="1" noChangeArrowheads="1"/>
          </p:cNvSpPr>
          <p:nvPr>
            <p:ph type="body" idx="1"/>
          </p:nvPr>
        </p:nvSpPr>
        <p:spPr>
          <a:xfrm>
            <a:off x="381000" y="1828800"/>
            <a:ext cx="8153400" cy="4267200"/>
          </a:xfrm>
        </p:spPr>
        <p:txBody>
          <a:bodyPr/>
          <a:lstStyle/>
          <a:p>
            <a:pPr eaLnBrk="1" hangingPunct="1">
              <a:lnSpc>
                <a:spcPct val="85000"/>
              </a:lnSpc>
              <a:spcBef>
                <a:spcPct val="0"/>
              </a:spcBef>
            </a:pPr>
            <a:r>
              <a:rPr lang="en-US" altLang="en-US" sz="2800" dirty="0"/>
              <a:t>Similar to displaying a </a:t>
            </a:r>
            <a:r>
              <a:rPr lang="en-US" altLang="en-US" sz="2800" b="1" dirty="0" err="1">
                <a:latin typeface="Courier New" pitchFamily="49" charset="0"/>
              </a:rPr>
              <a:t>struct</a:t>
            </a:r>
            <a:r>
              <a:rPr lang="en-US" altLang="en-US" sz="2800" dirty="0"/>
              <a:t>, you cannot compare two </a:t>
            </a:r>
            <a:r>
              <a:rPr lang="en-US" altLang="en-US" sz="2800" b="1" dirty="0" err="1">
                <a:latin typeface="Courier New" pitchFamily="49" charset="0"/>
              </a:rPr>
              <a:t>struct</a:t>
            </a:r>
            <a:r>
              <a:rPr lang="en-US" altLang="en-US" sz="2800" dirty="0"/>
              <a:t> variables directly: </a:t>
            </a:r>
          </a:p>
          <a:p>
            <a:pPr eaLnBrk="1" hangingPunct="1">
              <a:lnSpc>
                <a:spcPct val="85000"/>
              </a:lnSpc>
              <a:spcBef>
                <a:spcPct val="0"/>
              </a:spcBef>
            </a:pPr>
            <a:endParaRPr lang="en-US" altLang="en-US" sz="2800" dirty="0">
              <a:solidFill>
                <a:schemeClr val="accent2"/>
              </a:solidFill>
            </a:endParaRPr>
          </a:p>
          <a:p>
            <a:pPr lvl="1" eaLnBrk="1" hangingPunct="1">
              <a:spcBef>
                <a:spcPct val="0"/>
              </a:spcBef>
              <a:buFontTx/>
              <a:buNone/>
            </a:pPr>
            <a:r>
              <a:rPr lang="en-US" altLang="en-US" sz="2800" b="1" dirty="0">
                <a:solidFill>
                  <a:srgbClr val="3D8963"/>
                </a:solidFill>
                <a:latin typeface="Courier New" pitchFamily="49" charset="0"/>
              </a:rPr>
              <a:t> if (s1 &gt;= s2) // won’t work!</a:t>
            </a:r>
          </a:p>
          <a:p>
            <a:pPr lvl="1" eaLnBrk="1" hangingPunct="1">
              <a:spcBef>
                <a:spcPct val="0"/>
              </a:spcBef>
              <a:buFontTx/>
              <a:buNone/>
            </a:pPr>
            <a:endParaRPr lang="en-US" altLang="en-US" sz="2800" b="1" dirty="0">
              <a:solidFill>
                <a:srgbClr val="3D8963"/>
              </a:solidFill>
              <a:latin typeface="Courier New" pitchFamily="49" charset="0"/>
            </a:endParaRPr>
          </a:p>
          <a:p>
            <a:pPr eaLnBrk="1" hangingPunct="1">
              <a:spcBef>
                <a:spcPct val="0"/>
              </a:spcBef>
            </a:pPr>
            <a:r>
              <a:rPr lang="en-US" altLang="en-US" sz="2800" dirty="0"/>
              <a:t>Instead, compare member variables:</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if (s1.gpa &gt;= s2.gpa) // better</a:t>
            </a:r>
            <a:endParaRPr lang="en-US" altLang="en-US" sz="2800" b="1" dirty="0">
              <a:solidFill>
                <a:srgbClr val="3D8963"/>
              </a:solidFill>
            </a:endParaRPr>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BE8B4A-9DA4-441D-A16C-10E6A90ED27D}" type="slidenum">
              <a:rPr lang="en-US" altLang="en-US" sz="1200" smtClean="0"/>
              <a:pPr eaLnBrk="1" hangingPunct="1">
                <a:spcBef>
                  <a:spcPct val="0"/>
                </a:spcBef>
                <a:buFontTx/>
                <a:buNone/>
              </a:pPr>
              <a:t>56</a:t>
            </a:fld>
            <a:endParaRPr lang="en-US" altLang="en-US"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noChangeArrowheads="1"/>
          </p:cNvSpPr>
          <p:nvPr>
            <p:ph type="title"/>
          </p:nvPr>
        </p:nvSpPr>
        <p:spPr/>
        <p:txBody>
          <a:bodyPr/>
          <a:lstStyle/>
          <a:p>
            <a:pPr eaLnBrk="1" hangingPunct="1"/>
            <a:r>
              <a:rPr lang="en-US" altLang="en-US" dirty="0">
                <a:solidFill>
                  <a:schemeClr val="tx1"/>
                </a:solidFill>
              </a:rPr>
              <a:t>Initializing a Structure 1 of 2</a:t>
            </a:r>
          </a:p>
        </p:txBody>
      </p:sp>
      <p:sp>
        <p:nvSpPr>
          <p:cNvPr id="55299" name="Slide Body"/>
          <p:cNvSpPr>
            <a:spLocks noGrp="1" noChangeArrowheads="1"/>
          </p:cNvSpPr>
          <p:nvPr>
            <p:ph type="body" idx="1"/>
          </p:nvPr>
        </p:nvSpPr>
        <p:spPr>
          <a:xfrm>
            <a:off x="304800" y="1600200"/>
            <a:ext cx="8534400" cy="4648200"/>
          </a:xfrm>
        </p:spPr>
        <p:txBody>
          <a:bodyPr/>
          <a:lstStyle/>
          <a:p>
            <a:pPr eaLnBrk="1" hangingPunct="1">
              <a:lnSpc>
                <a:spcPct val="80000"/>
              </a:lnSpc>
              <a:buFontTx/>
              <a:buNone/>
            </a:pPr>
            <a:r>
              <a:rPr lang="en-US" altLang="en-US" dirty="0"/>
              <a:t>	</a:t>
            </a:r>
            <a:r>
              <a:rPr lang="en-US" altLang="en-US" sz="2800" dirty="0"/>
              <a:t>Structure members cannot be initialized in the structure declaration, because no memory has been allocated yet</a:t>
            </a:r>
          </a:p>
          <a:p>
            <a:pPr eaLnBrk="1" hangingPunct="1">
              <a:lnSpc>
                <a:spcPct val="80000"/>
              </a:lnSpc>
              <a:buFontTx/>
              <a:buNone/>
            </a:pPr>
            <a:endParaRPr lang="en-US" altLang="en-US" dirty="0"/>
          </a:p>
          <a:p>
            <a:pPr eaLnBrk="1" hangingPunct="1">
              <a:lnSpc>
                <a:spcPct val="80000"/>
              </a:lnSpc>
              <a:spcBef>
                <a:spcPct val="5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struct</a:t>
            </a:r>
            <a:r>
              <a:rPr lang="en-US" altLang="en-US" sz="2800" b="1" dirty="0">
                <a:solidFill>
                  <a:srgbClr val="3D8963"/>
                </a:solidFill>
                <a:latin typeface="Courier New" pitchFamily="49" charset="0"/>
              </a:rPr>
              <a:t> Student     </a:t>
            </a:r>
            <a:r>
              <a:rPr lang="en-US" altLang="en-US" sz="2800" b="1" dirty="0">
                <a:solidFill>
                  <a:schemeClr val="accent2"/>
                </a:solidFill>
                <a:latin typeface="Courier New" pitchFamily="49" charset="0"/>
              </a:rPr>
              <a:t>// Illegal</a:t>
            </a:r>
            <a:r>
              <a:rPr lang="en-US" altLang="en-US" sz="2800" b="1" dirty="0">
                <a:solidFill>
                  <a:srgbClr val="3D8963"/>
                </a:solidFill>
                <a:latin typeface="Courier New" pitchFamily="49" charset="0"/>
              </a:rPr>
              <a:t> </a:t>
            </a:r>
          </a:p>
          <a:p>
            <a:pPr eaLnBrk="1" hangingPunct="1">
              <a:lnSpc>
                <a:spcPct val="80000"/>
              </a:lnSpc>
              <a:spcBef>
                <a:spcPct val="0"/>
              </a:spcBef>
              <a:buFontTx/>
              <a:buNone/>
            </a:pPr>
            <a:r>
              <a:rPr lang="en-US" altLang="en-US" sz="2800" b="1" dirty="0">
                <a:solidFill>
                  <a:srgbClr val="3D8963"/>
                </a:solidFill>
                <a:latin typeface="Courier New" pitchFamily="49" charset="0"/>
              </a:rPr>
              <a:t>  {                  </a:t>
            </a:r>
            <a:r>
              <a:rPr lang="en-US" altLang="en-US" sz="2800" b="1" dirty="0">
                <a:solidFill>
                  <a:schemeClr val="accent2"/>
                </a:solidFill>
                <a:latin typeface="Courier New" pitchFamily="49" charset="0"/>
              </a:rPr>
              <a:t>// initialization</a:t>
            </a:r>
          </a:p>
          <a:p>
            <a:pPr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 = 1145;  </a:t>
            </a:r>
          </a:p>
          <a:p>
            <a:pPr eaLnBrk="1" hangingPunct="1">
              <a:lnSpc>
                <a:spcPct val="80000"/>
              </a:lnSpc>
              <a:spcBef>
                <a:spcPct val="0"/>
              </a:spcBef>
              <a:buFontTx/>
              <a:buNone/>
            </a:pPr>
            <a:r>
              <a:rPr lang="en-US" altLang="en-US" sz="2800" b="1" dirty="0">
                <a:solidFill>
                  <a:srgbClr val="3D8963"/>
                </a:solidFill>
                <a:latin typeface="Courier New" pitchFamily="49" charset="0"/>
              </a:rPr>
              <a:t>    string name = "Alex"; </a:t>
            </a:r>
          </a:p>
          <a:p>
            <a:pPr eaLnBrk="1" hangingPunct="1">
              <a:lnSpc>
                <a:spcPct val="80000"/>
              </a:lnSpc>
              <a:spcBef>
                <a:spcPct val="0"/>
              </a:spcBef>
              <a:buFontTx/>
              <a:buNone/>
            </a:pPr>
            <a:r>
              <a:rPr lang="en-US" altLang="en-US" sz="2800" b="1" dirty="0">
                <a:solidFill>
                  <a:srgbClr val="3D8963"/>
                </a:solidFill>
                <a:latin typeface="Courier New" pitchFamily="49" charset="0"/>
              </a:rPr>
              <a:t>    short year = 1;</a:t>
            </a:r>
          </a:p>
          <a:p>
            <a:pPr eaLnBrk="1" hangingPunct="1">
              <a:lnSpc>
                <a:spcPct val="80000"/>
              </a:lnSpc>
              <a:spcBef>
                <a:spcPct val="0"/>
              </a:spcBef>
              <a:buFontTx/>
              <a:buNone/>
            </a:pPr>
            <a:r>
              <a:rPr lang="en-US" altLang="en-US" sz="2800" b="1" dirty="0">
                <a:solidFill>
                  <a:srgbClr val="3D8963"/>
                </a:solidFill>
                <a:latin typeface="Courier New" pitchFamily="49" charset="0"/>
              </a:rPr>
              <a:t>    float </a:t>
            </a:r>
            <a:r>
              <a:rPr lang="en-US" altLang="en-US" sz="2800" b="1" dirty="0" err="1">
                <a:solidFill>
                  <a:srgbClr val="3D8963"/>
                </a:solidFill>
                <a:latin typeface="Courier New" pitchFamily="49" charset="0"/>
              </a:rPr>
              <a:t>gpa</a:t>
            </a:r>
            <a:r>
              <a:rPr lang="en-US" altLang="en-US" sz="2800" b="1" dirty="0">
                <a:solidFill>
                  <a:srgbClr val="3D8963"/>
                </a:solidFill>
                <a:latin typeface="Courier New" pitchFamily="49" charset="0"/>
              </a:rPr>
              <a:t> = 2.95;</a:t>
            </a:r>
          </a:p>
          <a:p>
            <a:pPr eaLnBrk="1" hangingPunct="1">
              <a:lnSpc>
                <a:spcPct val="80000"/>
              </a:lnSpc>
              <a:spcBef>
                <a:spcPct val="0"/>
              </a:spcBef>
              <a:buFontTx/>
              <a:buNone/>
            </a:pPr>
            <a:r>
              <a:rPr lang="en-US" altLang="en-US" sz="2800" b="1" dirty="0">
                <a:solidFill>
                  <a:srgbClr val="3D8963"/>
                </a:solidFill>
                <a:latin typeface="Courier New" pitchFamily="49" charset="0"/>
              </a:rPr>
              <a:t>  };</a:t>
            </a:r>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4664FC1-C968-4B70-A1C9-D274DCB18805}" type="slidenum">
              <a:rPr lang="en-US" altLang="en-US" sz="1200" smtClean="0"/>
              <a:pPr eaLnBrk="1" hangingPunct="1">
                <a:spcBef>
                  <a:spcPct val="0"/>
                </a:spcBef>
                <a:buFontTx/>
                <a:buNone/>
              </a:pPr>
              <a:t>57</a:t>
            </a:fld>
            <a:endParaRPr lang="en-US" altLang="en-US"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noChangeArrowheads="1"/>
          </p:cNvSpPr>
          <p:nvPr>
            <p:ph type="title"/>
          </p:nvPr>
        </p:nvSpPr>
        <p:spPr>
          <a:xfrm>
            <a:off x="533400" y="304800"/>
            <a:ext cx="8229600" cy="1143000"/>
          </a:xfrm>
        </p:spPr>
        <p:txBody>
          <a:bodyPr/>
          <a:lstStyle/>
          <a:p>
            <a:pPr eaLnBrk="1" hangingPunct="1"/>
            <a:r>
              <a:rPr lang="en-US" altLang="en-US" dirty="0">
                <a:solidFill>
                  <a:schemeClr val="tx1"/>
                </a:solidFill>
              </a:rPr>
              <a:t>Initializing a Structure</a:t>
            </a:r>
            <a:r>
              <a:rPr lang="en-US" altLang="en-US" sz="3200" dirty="0">
                <a:solidFill>
                  <a:schemeClr val="tx1"/>
                </a:solidFill>
              </a:rPr>
              <a:t> 2 of 2</a:t>
            </a:r>
          </a:p>
        </p:txBody>
      </p:sp>
      <p:sp>
        <p:nvSpPr>
          <p:cNvPr id="56323" name="Slide Body"/>
          <p:cNvSpPr>
            <a:spLocks noGrp="1" noChangeArrowheads="1"/>
          </p:cNvSpPr>
          <p:nvPr>
            <p:ph type="body" idx="1"/>
          </p:nvPr>
        </p:nvSpPr>
        <p:spPr>
          <a:xfrm>
            <a:off x="457200" y="2209800"/>
            <a:ext cx="8305800" cy="3581400"/>
          </a:xfrm>
        </p:spPr>
        <p:txBody>
          <a:bodyPr/>
          <a:lstStyle/>
          <a:p>
            <a:pPr eaLnBrk="1" hangingPunct="1">
              <a:lnSpc>
                <a:spcPct val="90000"/>
              </a:lnSpc>
              <a:spcBef>
                <a:spcPct val="30000"/>
              </a:spcBef>
            </a:pPr>
            <a:r>
              <a:rPr lang="en-US" altLang="en-US" sz="2800" dirty="0"/>
              <a:t>Structure members are initialized at the time a structure variable is created</a:t>
            </a:r>
          </a:p>
          <a:p>
            <a:pPr eaLnBrk="1" hangingPunct="1">
              <a:lnSpc>
                <a:spcPct val="90000"/>
              </a:lnSpc>
              <a:spcBef>
                <a:spcPct val="30000"/>
              </a:spcBef>
            </a:pPr>
            <a:r>
              <a:rPr lang="en-US" altLang="en-US" sz="2800" dirty="0"/>
              <a:t>You can initialize a structure variable’s members with either</a:t>
            </a:r>
          </a:p>
          <a:p>
            <a:pPr lvl="1" eaLnBrk="1" hangingPunct="1">
              <a:lnSpc>
                <a:spcPct val="90000"/>
              </a:lnSpc>
              <a:spcBef>
                <a:spcPct val="30000"/>
              </a:spcBef>
            </a:pPr>
            <a:r>
              <a:rPr lang="en-US" altLang="en-US" sz="2800" dirty="0"/>
              <a:t>an initialization list, or</a:t>
            </a:r>
          </a:p>
          <a:p>
            <a:pPr lvl="1" eaLnBrk="1" hangingPunct="1">
              <a:lnSpc>
                <a:spcPct val="90000"/>
              </a:lnSpc>
              <a:spcBef>
                <a:spcPct val="30000"/>
              </a:spcBef>
            </a:pPr>
            <a:r>
              <a:rPr lang="en-US" altLang="en-US" sz="2800" dirty="0"/>
              <a:t>a constructor</a:t>
            </a:r>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2C7FF4F-EB2F-4DDD-8681-9FA456E2A3BC}" type="slidenum">
              <a:rPr lang="en-US" altLang="en-US" sz="1200" smtClean="0"/>
              <a:pPr eaLnBrk="1" hangingPunct="1">
                <a:spcBef>
                  <a:spcPct val="0"/>
                </a:spcBef>
                <a:buFontTx/>
                <a:buNone/>
              </a:pPr>
              <a:t>58</a:t>
            </a:fld>
            <a:endParaRPr lang="en-US" altLang="en-US"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Using an Initialization List</a:t>
            </a:r>
          </a:p>
        </p:txBody>
      </p:sp>
      <p:sp>
        <p:nvSpPr>
          <p:cNvPr id="57347" name="Slide Body"/>
          <p:cNvSpPr>
            <a:spLocks noGrp="1" noChangeArrowheads="1"/>
          </p:cNvSpPr>
          <p:nvPr>
            <p:ph type="body" idx="1"/>
          </p:nvPr>
        </p:nvSpPr>
        <p:spPr>
          <a:xfrm>
            <a:off x="228600" y="1905000"/>
            <a:ext cx="8305800" cy="3733800"/>
          </a:xfrm>
        </p:spPr>
        <p:txBody>
          <a:bodyPr/>
          <a:lstStyle/>
          <a:p>
            <a:pPr eaLnBrk="1" hangingPunct="1">
              <a:lnSpc>
                <a:spcPct val="90000"/>
              </a:lnSpc>
              <a:spcBef>
                <a:spcPct val="40000"/>
              </a:spcBef>
              <a:buFontTx/>
              <a:buNone/>
            </a:pPr>
            <a:r>
              <a:rPr lang="en-US" altLang="en-US"/>
              <a:t>	An </a:t>
            </a:r>
            <a:r>
              <a:rPr lang="en-US" altLang="en-US">
                <a:solidFill>
                  <a:schemeClr val="accent2"/>
                </a:solidFill>
              </a:rPr>
              <a:t>initialization list</a:t>
            </a:r>
            <a:r>
              <a:rPr lang="en-US" altLang="en-US"/>
              <a:t> is an ordered set of values, separated by commas and contained in </a:t>
            </a:r>
            <a:r>
              <a:rPr lang="en-US" altLang="en-US" b="1">
                <a:latin typeface="Courier New" pitchFamily="49" charset="0"/>
              </a:rPr>
              <a:t>{</a:t>
            </a:r>
            <a:r>
              <a:rPr lang="en-US" altLang="en-US"/>
              <a:t> </a:t>
            </a:r>
            <a:r>
              <a:rPr lang="en-US" altLang="en-US" b="1">
                <a:latin typeface="Courier New" pitchFamily="49" charset="0"/>
              </a:rPr>
              <a:t>}</a:t>
            </a:r>
            <a:r>
              <a:rPr lang="en-US" altLang="en-US"/>
              <a:t>, that provides initial values for a set of data members</a:t>
            </a:r>
          </a:p>
          <a:p>
            <a:pPr eaLnBrk="1" hangingPunct="1">
              <a:lnSpc>
                <a:spcPct val="90000"/>
              </a:lnSpc>
              <a:spcBef>
                <a:spcPct val="40000"/>
              </a:spcBef>
              <a:buFontTx/>
              <a:buNone/>
            </a:pPr>
            <a:r>
              <a:rPr lang="en-US" altLang="en-US" b="1">
                <a:latin typeface="Courier New" pitchFamily="49" charset="0"/>
              </a:rPr>
              <a:t> </a:t>
            </a:r>
          </a:p>
          <a:p>
            <a:pPr eaLnBrk="1" hangingPunct="1">
              <a:lnSpc>
                <a:spcPct val="90000"/>
              </a:lnSpc>
              <a:spcBef>
                <a:spcPct val="50000"/>
              </a:spcBef>
              <a:buFontTx/>
              <a:buNone/>
            </a:pPr>
            <a:r>
              <a:rPr lang="en-US" altLang="en-US" sz="2800" b="1">
                <a:solidFill>
                  <a:schemeClr val="accent2"/>
                </a:solidFill>
                <a:latin typeface="Courier New" pitchFamily="49" charset="0"/>
              </a:rPr>
              <a:t>  {12, 6, 3}  // initialization list</a:t>
            </a:r>
          </a:p>
          <a:p>
            <a:pPr eaLnBrk="1" hangingPunct="1">
              <a:lnSpc>
                <a:spcPct val="90000"/>
              </a:lnSpc>
              <a:spcBef>
                <a:spcPct val="0"/>
              </a:spcBef>
              <a:buFontTx/>
              <a:buNone/>
            </a:pPr>
            <a:r>
              <a:rPr lang="en-US" altLang="en-US" sz="2800" b="1">
                <a:solidFill>
                  <a:schemeClr val="accent2"/>
                </a:solidFill>
                <a:latin typeface="Courier New" pitchFamily="49" charset="0"/>
              </a:rPr>
              <a:t>              // with 3 values</a:t>
            </a:r>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63BE92C-3A76-4B72-8447-67CD2DAEFB38}" type="slidenum">
              <a:rPr lang="en-US" altLang="en-US" sz="1200" smtClean="0"/>
              <a:pPr eaLnBrk="1" hangingPunct="1">
                <a:spcBef>
                  <a:spcPct val="0"/>
                </a:spcBef>
                <a:buFontTx/>
                <a:buNone/>
              </a:pPr>
              <a:t>59</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Abstraction and Data Types</a:t>
            </a:r>
          </a:p>
        </p:txBody>
      </p:sp>
      <p:sp>
        <p:nvSpPr>
          <p:cNvPr id="8195" name="Slide Body"/>
          <p:cNvSpPr>
            <a:spLocks noGrp="1" noChangeArrowheads="1"/>
          </p:cNvSpPr>
          <p:nvPr>
            <p:ph type="body" idx="1"/>
          </p:nvPr>
        </p:nvSpPr>
        <p:spPr/>
        <p:txBody>
          <a:bodyPr/>
          <a:lstStyle/>
          <a:p>
            <a:pPr eaLnBrk="1" hangingPunct="1">
              <a:spcBef>
                <a:spcPct val="0"/>
              </a:spcBef>
            </a:pPr>
            <a:r>
              <a:rPr lang="en-US" altLang="en-US" sz="2800" dirty="0">
                <a:solidFill>
                  <a:schemeClr val="accent2"/>
                </a:solidFill>
              </a:rPr>
              <a:t>Abstraction</a:t>
            </a:r>
            <a:r>
              <a:rPr lang="en-US" altLang="en-US" sz="2800" dirty="0"/>
              <a:t>: a definition that captures general characteristics without details</a:t>
            </a:r>
          </a:p>
          <a:p>
            <a:pPr marL="457200" lvl="1" indent="0" eaLnBrk="1" hangingPunct="1">
              <a:buFontTx/>
              <a:buNone/>
            </a:pPr>
            <a:r>
              <a:rPr lang="en-US" altLang="en-US" sz="2800" dirty="0"/>
              <a:t>ex: An abstract triangle is a 3-sided polygon.  A specific triangle may be scalene, isosceles, or equilateral</a:t>
            </a:r>
          </a:p>
          <a:p>
            <a:pPr eaLnBrk="1" hangingPunct="1">
              <a:spcBef>
                <a:spcPct val="50000"/>
              </a:spcBef>
            </a:pPr>
            <a:r>
              <a:rPr lang="en-US" altLang="en-US" sz="2800" dirty="0">
                <a:solidFill>
                  <a:schemeClr val="accent2"/>
                </a:solidFill>
              </a:rPr>
              <a:t>Data Type</a:t>
            </a:r>
            <a:r>
              <a:rPr lang="en-US" altLang="en-US" sz="2800" dirty="0"/>
              <a:t>: defines the kind of values that can be stored and the operations that can be performed on the values</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6F44904-7CD7-45FE-82A8-CB84CCDB814C}"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More on Initialization Lists</a:t>
            </a:r>
          </a:p>
        </p:txBody>
      </p:sp>
      <p:sp>
        <p:nvSpPr>
          <p:cNvPr id="58371" name="Slide Body"/>
          <p:cNvSpPr>
            <a:spLocks noGrp="1" noChangeArrowheads="1"/>
          </p:cNvSpPr>
          <p:nvPr>
            <p:ph type="body" idx="1"/>
          </p:nvPr>
        </p:nvSpPr>
        <p:spPr>
          <a:xfrm>
            <a:off x="304800" y="2133600"/>
            <a:ext cx="8382000" cy="3581400"/>
          </a:xfrm>
        </p:spPr>
        <p:txBody>
          <a:bodyPr/>
          <a:lstStyle/>
          <a:p>
            <a:pPr eaLnBrk="1" hangingPunct="1">
              <a:lnSpc>
                <a:spcPct val="90000"/>
              </a:lnSpc>
              <a:spcBef>
                <a:spcPct val="40000"/>
              </a:spcBef>
            </a:pPr>
            <a:r>
              <a:rPr lang="en-US" altLang="en-US" sz="2800" dirty="0"/>
              <a:t>The order of list elements matters: The first value initializes first data member, second value initializes second data member, etc.</a:t>
            </a:r>
          </a:p>
          <a:p>
            <a:pPr eaLnBrk="1" hangingPunct="1">
              <a:lnSpc>
                <a:spcPct val="90000"/>
              </a:lnSpc>
              <a:spcBef>
                <a:spcPct val="40000"/>
              </a:spcBef>
              <a:spcAft>
                <a:spcPct val="40000"/>
              </a:spcAft>
            </a:pPr>
            <a:r>
              <a:rPr lang="en-US" altLang="en-US" sz="2800" dirty="0"/>
              <a:t>The elements of an initialization list can be constants, variables, or expressions</a:t>
            </a:r>
          </a:p>
          <a:p>
            <a:pPr eaLnBrk="1" hangingPunct="1">
              <a:lnSpc>
                <a:spcPct val="90000"/>
              </a:lnSpc>
              <a:buFontTx/>
              <a:buNone/>
            </a:pPr>
            <a:r>
              <a:rPr lang="en-US" altLang="en-US" sz="2800" b="1" dirty="0">
                <a:solidFill>
                  <a:schemeClr val="accent2"/>
                </a:solidFill>
                <a:latin typeface="Courier New" pitchFamily="49" charset="0"/>
              </a:rPr>
              <a:t>  {12, W, L/W + 1}</a:t>
            </a:r>
            <a:r>
              <a:rPr lang="en-US" altLang="en-US" sz="2400" b="1" dirty="0">
                <a:solidFill>
                  <a:schemeClr val="accent2"/>
                </a:solidFill>
                <a:latin typeface="Courier New" pitchFamily="49" charset="0"/>
              </a:rPr>
              <a:t> // initialization list</a:t>
            </a:r>
          </a:p>
          <a:p>
            <a:pPr eaLnBrk="1" hangingPunct="1">
              <a:lnSpc>
                <a:spcPct val="90000"/>
              </a:lnSpc>
              <a:spcBef>
                <a:spcPct val="0"/>
              </a:spcBef>
              <a:buFontTx/>
              <a:buNone/>
            </a:pPr>
            <a:r>
              <a:rPr lang="en-US" altLang="en-US" sz="2800" b="1" dirty="0">
                <a:solidFill>
                  <a:schemeClr val="accent2"/>
                </a:solidFill>
                <a:latin typeface="Courier New" pitchFamily="49" charset="0"/>
              </a:rPr>
              <a:t>                  </a:t>
            </a:r>
            <a:r>
              <a:rPr lang="en-US" altLang="en-US" sz="2400" b="1" dirty="0">
                <a:solidFill>
                  <a:schemeClr val="accent2"/>
                </a:solidFill>
                <a:latin typeface="Courier New" pitchFamily="49" charset="0"/>
              </a:rPr>
              <a:t> // with 3 items                       </a:t>
            </a:r>
            <a:endParaRPr lang="en-US" altLang="en-US" sz="2400" dirty="0"/>
          </a:p>
        </p:txBody>
      </p:sp>
      <p:sp>
        <p:nvSpPr>
          <p:cNvPr id="583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D8DAE39-37A0-4B98-80BF-D9520A8DB0E0}" type="slidenum">
              <a:rPr lang="en-US" altLang="en-US" sz="1200" smtClean="0"/>
              <a:pPr eaLnBrk="1" hangingPunct="1">
                <a:spcBef>
                  <a:spcPct val="0"/>
                </a:spcBef>
                <a:buFontTx/>
                <a:buNone/>
              </a:pPr>
              <a:t>60</a:t>
            </a:fld>
            <a:endParaRPr lang="en-US" altLang="en-US" sz="1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Initialization List Example</a:t>
            </a:r>
          </a:p>
        </p:txBody>
      </p:sp>
      <p:sp>
        <p:nvSpPr>
          <p:cNvPr id="59395" name="Slide Body"/>
          <p:cNvSpPr>
            <a:spLocks noGrp="1" noChangeArrowheads="1"/>
          </p:cNvSpPr>
          <p:nvPr>
            <p:ph type="body" idx="1"/>
          </p:nvPr>
        </p:nvSpPr>
        <p:spPr>
          <a:xfrm>
            <a:off x="457200" y="1828800"/>
            <a:ext cx="8077200" cy="4343400"/>
          </a:xfrm>
        </p:spPr>
        <p:txBody>
          <a:bodyPr/>
          <a:lstStyle/>
          <a:p>
            <a:pPr eaLnBrk="1" hangingPunct="1">
              <a:lnSpc>
                <a:spcPct val="90000"/>
              </a:lnSpc>
              <a:spcBef>
                <a:spcPct val="0"/>
              </a:spcBef>
              <a:buFontTx/>
              <a:buNone/>
            </a:pPr>
            <a:r>
              <a:rPr lang="en-US" altLang="en-US" sz="2800" dirty="0">
                <a:solidFill>
                  <a:srgbClr val="3D8963"/>
                </a:solidFill>
              </a:rPr>
              <a:t>Structure Declaration</a:t>
            </a:r>
            <a:r>
              <a:rPr lang="en-US" altLang="en-US" sz="2400" b="1" dirty="0">
                <a:solidFill>
                  <a:srgbClr val="3D8963"/>
                </a:solidFill>
              </a:rPr>
              <a:t>                 </a:t>
            </a:r>
            <a:r>
              <a:rPr lang="en-US" altLang="en-US" sz="2800" dirty="0">
                <a:solidFill>
                  <a:schemeClr val="accent2"/>
                </a:solidFill>
              </a:rPr>
              <a:t>Structure Variable</a:t>
            </a:r>
          </a:p>
          <a:p>
            <a:pPr eaLnBrk="1" hangingPunct="1">
              <a:lnSpc>
                <a:spcPct val="90000"/>
              </a:lnSpc>
              <a:spcBef>
                <a:spcPct val="0"/>
              </a:spcBef>
              <a:buFontTx/>
              <a:buNone/>
            </a:pPr>
            <a:endParaRPr lang="en-US" altLang="en-US" b="1" dirty="0">
              <a:solidFill>
                <a:schemeClr val="accent2"/>
              </a:solidFill>
              <a:latin typeface="Courier New" pitchFamily="49" charset="0"/>
            </a:endParaRPr>
          </a:p>
          <a:p>
            <a:pPr eaLnBrk="1" hangingPunct="1">
              <a:lnSpc>
                <a:spcPct val="90000"/>
              </a:lnSpc>
              <a:spcBef>
                <a:spcPct val="0"/>
              </a:spcBef>
              <a:buFontTx/>
              <a:buNone/>
            </a:pPr>
            <a:r>
              <a:rPr lang="en-US" altLang="en-US" b="1" dirty="0" err="1">
                <a:solidFill>
                  <a:srgbClr val="3D8963"/>
                </a:solidFill>
                <a:latin typeface="Courier New" pitchFamily="49" charset="0"/>
              </a:rPr>
              <a:t>struct</a:t>
            </a:r>
            <a:r>
              <a:rPr lang="en-US" altLang="en-US" b="1" dirty="0">
                <a:solidFill>
                  <a:srgbClr val="3D8963"/>
                </a:solidFill>
                <a:latin typeface="Courier New" pitchFamily="49" charset="0"/>
              </a:rPr>
              <a:t> Dimensions</a:t>
            </a:r>
          </a:p>
          <a:p>
            <a:pPr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b="1" dirty="0" err="1">
                <a:solidFill>
                  <a:srgbClr val="3D8963"/>
                </a:solidFill>
                <a:latin typeface="Courier New" pitchFamily="49" charset="0"/>
              </a:rPr>
              <a:t>int</a:t>
            </a:r>
            <a:r>
              <a:rPr lang="en-US" altLang="en-US" b="1" dirty="0">
                <a:solidFill>
                  <a:srgbClr val="3D8963"/>
                </a:solidFill>
                <a:latin typeface="Courier New" pitchFamily="49" charset="0"/>
              </a:rPr>
              <a:t> length,</a:t>
            </a:r>
          </a:p>
          <a:p>
            <a:pPr eaLnBrk="1" hangingPunct="1">
              <a:lnSpc>
                <a:spcPct val="90000"/>
              </a:lnSpc>
              <a:spcBef>
                <a:spcPct val="0"/>
              </a:spcBef>
              <a:buFontTx/>
              <a:buNone/>
            </a:pPr>
            <a:r>
              <a:rPr lang="en-US" altLang="en-US" b="1" dirty="0">
                <a:solidFill>
                  <a:srgbClr val="3D8963"/>
                </a:solidFill>
                <a:latin typeface="Courier New" pitchFamily="49" charset="0"/>
              </a:rPr>
              <a:t>      width,</a:t>
            </a:r>
          </a:p>
          <a:p>
            <a:pPr eaLnBrk="1" hangingPunct="1">
              <a:lnSpc>
                <a:spcPct val="90000"/>
              </a:lnSpc>
              <a:spcBef>
                <a:spcPct val="0"/>
              </a:spcBef>
              <a:buFontTx/>
              <a:buNone/>
            </a:pPr>
            <a:r>
              <a:rPr lang="en-US" altLang="en-US" b="1" dirty="0">
                <a:solidFill>
                  <a:srgbClr val="3D8963"/>
                </a:solidFill>
                <a:latin typeface="Courier New" pitchFamily="49" charset="0"/>
              </a:rPr>
              <a:t>      height;</a:t>
            </a:r>
          </a:p>
          <a:p>
            <a:pPr eaLnBrk="1" hangingPunct="1">
              <a:lnSpc>
                <a:spcPct val="90000"/>
              </a:lnSpc>
              <a:spcBef>
                <a:spcPct val="0"/>
              </a:spcBef>
              <a:buFontTx/>
              <a:buNone/>
            </a:pPr>
            <a:r>
              <a:rPr lang="en-US" altLang="en-US" b="1" dirty="0">
                <a:solidFill>
                  <a:srgbClr val="3D8963"/>
                </a:solidFill>
                <a:latin typeface="Courier New" pitchFamily="49" charset="0"/>
              </a:rPr>
              <a:t>};</a:t>
            </a:r>
          </a:p>
          <a:p>
            <a:pPr eaLnBrk="1" hangingPunct="1">
              <a:lnSpc>
                <a:spcPct val="95000"/>
              </a:lnSpc>
              <a:spcBef>
                <a:spcPct val="40000"/>
              </a:spcBef>
              <a:buFontTx/>
              <a:buNone/>
            </a:pPr>
            <a:r>
              <a:rPr lang="en-US" altLang="en-US" b="1" dirty="0">
                <a:solidFill>
                  <a:srgbClr val="3D8963"/>
                </a:solidFill>
                <a:latin typeface="Courier New" pitchFamily="49" charset="0"/>
              </a:rPr>
              <a:t>Dimensions box =</a:t>
            </a:r>
            <a:r>
              <a:rPr lang="en-US" altLang="en-US" dirty="0">
                <a:solidFill>
                  <a:srgbClr val="3D8963"/>
                </a:solidFill>
                <a:latin typeface="Courier New" pitchFamily="49" charset="0"/>
              </a:rPr>
              <a:t> </a:t>
            </a:r>
            <a:r>
              <a:rPr lang="en-US" altLang="en-US" b="1" dirty="0">
                <a:solidFill>
                  <a:srgbClr val="3D8963"/>
                </a:solidFill>
                <a:latin typeface="Courier New" pitchFamily="49" charset="0"/>
              </a:rPr>
              <a:t>{12,6,3}; </a:t>
            </a:r>
          </a:p>
        </p:txBody>
      </p:sp>
      <p:pic>
        <p:nvPicPr>
          <p:cNvPr id="2" name="image of storage allocated to a struct variable" descr="The struct variable is named 'box'.  The length field contains 12, the width field contains 6, and the height field contains 3." title="image of a struct variable initialized via an initialization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2362200"/>
            <a:ext cx="3322320" cy="2529840"/>
          </a:xfrm>
          <a:prstGeom prst="rect">
            <a:avLst/>
          </a:prstGeom>
        </p:spPr>
      </p:pic>
      <p:sp>
        <p:nvSpPr>
          <p:cNvPr id="593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03494D8-E5EB-42D4-9675-0C9A38F3A467}" type="slidenum">
              <a:rPr lang="en-US" altLang="en-US" sz="1200" smtClean="0"/>
              <a:pPr eaLnBrk="1" hangingPunct="1">
                <a:spcBef>
                  <a:spcPct val="0"/>
                </a:spcBef>
                <a:buFontTx/>
                <a:buNone/>
              </a:pPr>
              <a:t>61</a:t>
            </a:fld>
            <a:endParaRPr lang="en-US" alt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Title"/>
          <p:cNvSpPr>
            <a:spLocks noGrp="1" noChangeArrowheads="1"/>
          </p:cNvSpPr>
          <p:nvPr>
            <p:ph type="title"/>
          </p:nvPr>
        </p:nvSpPr>
        <p:spPr/>
        <p:txBody>
          <a:bodyPr/>
          <a:lstStyle/>
          <a:p>
            <a:pPr eaLnBrk="1" hangingPunct="1"/>
            <a:r>
              <a:rPr lang="en-US" altLang="en-US" dirty="0">
                <a:solidFill>
                  <a:schemeClr val="tx1"/>
                </a:solidFill>
              </a:rPr>
              <a:t>Partial Initialization</a:t>
            </a:r>
            <a:endParaRPr lang="en-US" altLang="en-US" sz="3200" dirty="0">
              <a:solidFill>
                <a:schemeClr val="tx1"/>
              </a:solidFill>
            </a:endParaRPr>
          </a:p>
        </p:txBody>
      </p:sp>
      <p:sp>
        <p:nvSpPr>
          <p:cNvPr id="60419" name="Slide Body"/>
          <p:cNvSpPr>
            <a:spLocks noGrp="1" noChangeArrowheads="1"/>
          </p:cNvSpPr>
          <p:nvPr>
            <p:ph type="body" idx="1"/>
          </p:nvPr>
        </p:nvSpPr>
        <p:spPr>
          <a:xfrm>
            <a:off x="152400" y="2133600"/>
            <a:ext cx="8686800" cy="3048000"/>
          </a:xfrm>
        </p:spPr>
        <p:txBody>
          <a:bodyPr/>
          <a:lstStyle/>
          <a:p>
            <a:pPr eaLnBrk="1" hangingPunct="1">
              <a:buFontTx/>
              <a:buNone/>
            </a:pPr>
            <a:r>
              <a:rPr lang="en-US" altLang="en-US" sz="2800" dirty="0"/>
              <a:t>	You can initialize some of the members, but you cannot skip over members</a:t>
            </a:r>
          </a:p>
          <a:p>
            <a:pPr eaLnBrk="1" hangingPunct="1">
              <a:spcBef>
                <a:spcPct val="50000"/>
              </a:spcBef>
              <a:buFontTx/>
              <a:buNone/>
            </a:pPr>
            <a:r>
              <a:rPr lang="en-US" altLang="en-US" sz="2800" b="1" dirty="0">
                <a:solidFill>
                  <a:srgbClr val="3D8963"/>
                </a:solidFill>
                <a:latin typeface="Courier New" pitchFamily="49" charset="0"/>
              </a:rPr>
              <a:t>Dimensions box1</a:t>
            </a:r>
            <a:r>
              <a:rPr lang="en-US" altLang="en-US" sz="2800" b="1" dirty="0">
                <a:solidFill>
                  <a:srgbClr val="3D8963"/>
                </a:solidFill>
              </a:rPr>
              <a:t> </a:t>
            </a:r>
            <a:r>
              <a:rPr lang="en-US" altLang="en-US" sz="2800" b="1" dirty="0">
                <a:solidFill>
                  <a:srgbClr val="3D8963"/>
                </a:solidFill>
                <a:latin typeface="Courier New" pitchFamily="49" charset="0"/>
              </a:rPr>
              <a:t>=</a:t>
            </a:r>
            <a:r>
              <a:rPr lang="en-US" altLang="en-US" sz="2800" b="1" dirty="0">
                <a:solidFill>
                  <a:srgbClr val="3D8963"/>
                </a:solidFill>
              </a:rPr>
              <a:t> </a:t>
            </a:r>
            <a:r>
              <a:rPr lang="en-US" altLang="en-US" sz="2800" b="1" dirty="0">
                <a:solidFill>
                  <a:srgbClr val="3D8963"/>
                </a:solidFill>
                <a:latin typeface="Courier New" pitchFamily="49" charset="0"/>
              </a:rPr>
              <a:t>{12,6}; </a:t>
            </a:r>
            <a:r>
              <a:rPr lang="en-US" altLang="en-US" sz="2800" b="1" dirty="0">
                <a:solidFill>
                  <a:srgbClr val="3D8963"/>
                </a:solidFill>
              </a:rPr>
              <a:t> </a:t>
            </a:r>
            <a:r>
              <a:rPr lang="en-US" altLang="en-US" sz="2800" b="1" dirty="0">
                <a:solidFill>
                  <a:srgbClr val="3D8963"/>
                </a:solidFill>
                <a:latin typeface="Courier New" pitchFamily="49" charset="0"/>
              </a:rPr>
              <a:t>//OK</a:t>
            </a:r>
            <a:endParaRPr lang="en-US" altLang="en-US" sz="2800" dirty="0">
              <a:latin typeface="Courier New" pitchFamily="49" charset="0"/>
            </a:endParaRPr>
          </a:p>
          <a:p>
            <a:pPr eaLnBrk="1" hangingPunct="1">
              <a:spcBef>
                <a:spcPct val="0"/>
              </a:spcBef>
              <a:buFontTx/>
              <a:buNone/>
            </a:pPr>
            <a:r>
              <a:rPr lang="en-US" altLang="en-US" sz="2800" b="1" dirty="0">
                <a:solidFill>
                  <a:srgbClr val="3D8963"/>
                </a:solidFill>
                <a:latin typeface="Courier New" pitchFamily="49" charset="0"/>
              </a:rPr>
              <a:t>Dimensions box2</a:t>
            </a:r>
            <a:r>
              <a:rPr lang="en-US" altLang="en-US" sz="2800" b="1" dirty="0">
                <a:solidFill>
                  <a:srgbClr val="3D8963"/>
                </a:solidFill>
              </a:rPr>
              <a:t> </a:t>
            </a:r>
            <a:r>
              <a:rPr lang="en-US" altLang="en-US" sz="2800" b="1" dirty="0">
                <a:solidFill>
                  <a:srgbClr val="3D8963"/>
                </a:solidFill>
                <a:latin typeface="Courier New" pitchFamily="49" charset="0"/>
              </a:rPr>
              <a:t>=</a:t>
            </a:r>
            <a:r>
              <a:rPr lang="en-US" altLang="en-US" sz="2800" b="1" dirty="0">
                <a:solidFill>
                  <a:srgbClr val="3D8963"/>
                </a:solidFill>
              </a:rPr>
              <a:t> </a:t>
            </a:r>
            <a:r>
              <a:rPr lang="en-US" altLang="en-US" sz="2800" b="1" dirty="0">
                <a:solidFill>
                  <a:srgbClr val="3D8963"/>
                </a:solidFill>
                <a:latin typeface="Courier New" pitchFamily="49" charset="0"/>
              </a:rPr>
              <a:t>{12,,3};</a:t>
            </a:r>
            <a:r>
              <a:rPr lang="en-US" altLang="en-US" sz="2800" b="1" dirty="0">
                <a:solidFill>
                  <a:srgbClr val="3D8963"/>
                </a:solidFill>
              </a:rPr>
              <a:t> </a:t>
            </a:r>
            <a:r>
              <a:rPr lang="en-US" altLang="en-US" sz="2800" b="1" dirty="0">
                <a:solidFill>
                  <a:srgbClr val="3D8963"/>
                </a:solidFill>
                <a:latin typeface="Courier New" pitchFamily="49" charset="0"/>
              </a:rPr>
              <a:t>//illegal</a:t>
            </a:r>
          </a:p>
        </p:txBody>
      </p:sp>
      <p:sp>
        <p:nvSpPr>
          <p:cNvPr id="604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EDCC22A-FDF9-48BF-871B-328074FB7F8C}" type="slidenum">
              <a:rPr lang="en-US" altLang="en-US" sz="1200" smtClean="0"/>
              <a:pPr eaLnBrk="1" hangingPunct="1">
                <a:spcBef>
                  <a:spcPct val="0"/>
                </a:spcBef>
                <a:buFontTx/>
                <a:buNone/>
              </a:pPr>
              <a:t>62</a:t>
            </a:fld>
            <a:endParaRPr lang="en-US" altLang="en-US" sz="1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Problems with Using an Initialization List</a:t>
            </a:r>
          </a:p>
        </p:txBody>
      </p:sp>
      <p:sp>
        <p:nvSpPr>
          <p:cNvPr id="61443" name="Slide Body"/>
          <p:cNvSpPr>
            <a:spLocks noGrp="1" noChangeArrowheads="1"/>
          </p:cNvSpPr>
          <p:nvPr>
            <p:ph type="body" idx="1"/>
          </p:nvPr>
        </p:nvSpPr>
        <p:spPr>
          <a:xfrm>
            <a:off x="457200" y="2133600"/>
            <a:ext cx="8305800" cy="3124200"/>
          </a:xfrm>
        </p:spPr>
        <p:txBody>
          <a:bodyPr/>
          <a:lstStyle/>
          <a:p>
            <a:pPr eaLnBrk="1" hangingPunct="1">
              <a:lnSpc>
                <a:spcPct val="90000"/>
              </a:lnSpc>
              <a:spcBef>
                <a:spcPct val="40000"/>
              </a:spcBef>
            </a:pPr>
            <a:r>
              <a:rPr lang="en-US" altLang="en-US" sz="2800" dirty="0"/>
              <a:t>You can’t omit a value for a data member without omitting values for all following members</a:t>
            </a:r>
          </a:p>
          <a:p>
            <a:pPr eaLnBrk="1" hangingPunct="1">
              <a:lnSpc>
                <a:spcPct val="90000"/>
              </a:lnSpc>
              <a:spcBef>
                <a:spcPct val="50000"/>
              </a:spcBef>
            </a:pPr>
            <a:r>
              <a:rPr lang="en-US" altLang="en-US" sz="2800" dirty="0"/>
              <a:t>It does not work on most modern compilers if the structure contains objects, </a:t>
            </a:r>
            <a:r>
              <a:rPr lang="en-US" altLang="en-US" sz="2800" i="1" dirty="0"/>
              <a:t>e.g., </a:t>
            </a:r>
            <a:r>
              <a:rPr lang="en-US" altLang="en-US" sz="2800" dirty="0"/>
              <a:t>string objects </a:t>
            </a:r>
          </a:p>
        </p:txBody>
      </p:sp>
      <p:sp>
        <p:nvSpPr>
          <p:cNvPr id="614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2890557-7C71-4A34-956E-6B52DDD160CF}" type="slidenum">
              <a:rPr lang="en-US" altLang="en-US" sz="1200" smtClean="0"/>
              <a:pPr eaLnBrk="1" hangingPunct="1">
                <a:spcBef>
                  <a:spcPct val="0"/>
                </a:spcBef>
                <a:buFontTx/>
                <a:buNone/>
              </a:pPr>
              <a:t>63</a:t>
            </a:fld>
            <a:endParaRPr lang="en-US" altLang="en-US"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Title"/>
          <p:cNvSpPr>
            <a:spLocks noGrp="1" noChangeArrowheads="1"/>
          </p:cNvSpPr>
          <p:nvPr>
            <p:ph type="title"/>
          </p:nvPr>
        </p:nvSpPr>
        <p:spPr>
          <a:xfrm>
            <a:off x="685800" y="609600"/>
            <a:ext cx="8077200" cy="1143000"/>
          </a:xfrm>
        </p:spPr>
        <p:txBody>
          <a:bodyPr/>
          <a:lstStyle/>
          <a:p>
            <a:pPr eaLnBrk="1" hangingPunct="1"/>
            <a:r>
              <a:rPr lang="en-US" altLang="en-US" dirty="0">
                <a:solidFill>
                  <a:schemeClr val="tx1"/>
                </a:solidFill>
              </a:rPr>
              <a:t>Using a Constructor to Initialize Structure Members</a:t>
            </a:r>
          </a:p>
        </p:txBody>
      </p:sp>
      <p:sp>
        <p:nvSpPr>
          <p:cNvPr id="62467" name="Slide Body"/>
          <p:cNvSpPr>
            <a:spLocks noGrp="1" noChangeArrowheads="1"/>
          </p:cNvSpPr>
          <p:nvPr>
            <p:ph type="body" idx="1"/>
          </p:nvPr>
        </p:nvSpPr>
        <p:spPr>
          <a:xfrm>
            <a:off x="457200" y="2133600"/>
            <a:ext cx="8001000" cy="3733800"/>
          </a:xfrm>
        </p:spPr>
        <p:txBody>
          <a:bodyPr/>
          <a:lstStyle/>
          <a:p>
            <a:pPr eaLnBrk="1" hangingPunct="1">
              <a:spcBef>
                <a:spcPct val="40000"/>
              </a:spcBef>
            </a:pPr>
            <a:r>
              <a:rPr lang="en-US" altLang="en-US" sz="2800" dirty="0"/>
              <a:t>This is similar to a constructor for a class:</a:t>
            </a:r>
          </a:p>
          <a:p>
            <a:pPr lvl="1" eaLnBrk="1" hangingPunct="1">
              <a:spcBef>
                <a:spcPct val="40000"/>
              </a:spcBef>
            </a:pPr>
            <a:r>
              <a:rPr lang="en-US" altLang="en-US" sz="2800" dirty="0"/>
              <a:t>the name is the same as the name of the </a:t>
            </a:r>
            <a:r>
              <a:rPr lang="en-US" altLang="en-US" sz="2800" dirty="0" err="1"/>
              <a:t>struct</a:t>
            </a:r>
            <a:endParaRPr lang="en-US" altLang="en-US" sz="2800" dirty="0"/>
          </a:p>
          <a:p>
            <a:pPr lvl="1" eaLnBrk="1" hangingPunct="1">
              <a:spcBef>
                <a:spcPct val="40000"/>
              </a:spcBef>
            </a:pPr>
            <a:r>
              <a:rPr lang="en-US" altLang="en-US" sz="2800" dirty="0"/>
              <a:t>it has no return type</a:t>
            </a:r>
          </a:p>
          <a:p>
            <a:pPr lvl="1" eaLnBrk="1" hangingPunct="1">
              <a:spcBef>
                <a:spcPct val="40000"/>
              </a:spcBef>
            </a:pPr>
            <a:r>
              <a:rPr lang="en-US" altLang="en-US" sz="2800" dirty="0"/>
              <a:t>it is used to initialize data members</a:t>
            </a:r>
          </a:p>
          <a:p>
            <a:pPr eaLnBrk="1" hangingPunct="1">
              <a:spcBef>
                <a:spcPct val="40000"/>
              </a:spcBef>
            </a:pPr>
            <a:r>
              <a:rPr lang="en-US" altLang="en-US" sz="2800" dirty="0"/>
              <a:t>It is normally written inside the </a:t>
            </a:r>
            <a:r>
              <a:rPr lang="en-US" altLang="en-US" sz="2800" b="1" dirty="0" err="1">
                <a:latin typeface="Courier New" pitchFamily="49" charset="0"/>
              </a:rPr>
              <a:t>struct</a:t>
            </a:r>
            <a:r>
              <a:rPr lang="en-US" altLang="en-US" sz="2800" dirty="0"/>
              <a:t> declaration</a:t>
            </a:r>
          </a:p>
        </p:txBody>
      </p:sp>
      <p:sp>
        <p:nvSpPr>
          <p:cNvPr id="624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C172172-9601-49E0-9DB8-8DF887B4698F}" type="slidenum">
              <a:rPr lang="en-US" altLang="en-US" sz="1200" smtClean="0"/>
              <a:pPr eaLnBrk="1" hangingPunct="1">
                <a:spcBef>
                  <a:spcPct val="0"/>
                </a:spcBef>
                <a:buFontTx/>
                <a:buNone/>
              </a:pPr>
              <a:t>64</a:t>
            </a:fld>
            <a:endParaRPr lang="en-US" alt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Title"/>
          <p:cNvSpPr>
            <a:spLocks noGrp="1" noChangeArrowheads="1"/>
          </p:cNvSpPr>
          <p:nvPr>
            <p:ph type="title"/>
          </p:nvPr>
        </p:nvSpPr>
        <p:spPr>
          <a:xfrm>
            <a:off x="685800" y="304800"/>
            <a:ext cx="8077200" cy="1143000"/>
          </a:xfrm>
        </p:spPr>
        <p:txBody>
          <a:bodyPr/>
          <a:lstStyle/>
          <a:p>
            <a:pPr eaLnBrk="1" hangingPunct="1"/>
            <a:r>
              <a:rPr lang="en-US" altLang="en-US" dirty="0">
                <a:solidFill>
                  <a:schemeClr val="tx1"/>
                </a:solidFill>
              </a:rPr>
              <a:t>A Structure with a Constructor</a:t>
            </a:r>
          </a:p>
        </p:txBody>
      </p:sp>
      <p:sp>
        <p:nvSpPr>
          <p:cNvPr id="63491" name="Slide Body"/>
          <p:cNvSpPr>
            <a:spLocks noGrp="1" noChangeArrowheads="1"/>
          </p:cNvSpPr>
          <p:nvPr>
            <p:ph type="body" idx="1"/>
          </p:nvPr>
        </p:nvSpPr>
        <p:spPr>
          <a:xfrm>
            <a:off x="457200" y="1981200"/>
            <a:ext cx="8686800" cy="3657600"/>
          </a:xfrm>
        </p:spPr>
        <p:txBody>
          <a:bodyPr/>
          <a:lstStyle/>
          <a:p>
            <a:pPr eaLnBrk="1" hangingPunct="1">
              <a:lnSpc>
                <a:spcPct val="90000"/>
              </a:lnSpc>
              <a:spcBef>
                <a:spcPct val="0"/>
              </a:spcBef>
              <a:buFontTx/>
              <a:buNone/>
            </a:pPr>
            <a:r>
              <a:rPr lang="en-US" altLang="en-US" sz="2800" b="1">
                <a:solidFill>
                  <a:srgbClr val="3D8963"/>
                </a:solidFill>
                <a:latin typeface="Courier New" pitchFamily="49" charset="0"/>
              </a:rPr>
              <a:t>struct Dimensions</a:t>
            </a:r>
            <a:endParaRPr lang="en-US" altLang="en-US" sz="2400" b="1">
              <a:solidFill>
                <a:srgbClr val="3D8963"/>
              </a:solidFill>
              <a:latin typeface="Courier New" pitchFamily="49" charset="0"/>
            </a:endParaRPr>
          </a:p>
          <a:p>
            <a:pPr eaLnBrk="1" hangingPunct="1">
              <a:lnSpc>
                <a:spcPct val="85000"/>
              </a:lnSpc>
              <a:spcBef>
                <a:spcPct val="0"/>
              </a:spcBef>
              <a:buFontTx/>
              <a:buNone/>
            </a:pPr>
            <a:r>
              <a:rPr lang="en-US" altLang="en-US" sz="2800" b="1">
                <a:solidFill>
                  <a:srgbClr val="3D8963"/>
                </a:solidFill>
                <a:latin typeface="Courier New" pitchFamily="49" charset="0"/>
              </a:rPr>
              <a:t>{</a:t>
            </a:r>
          </a:p>
          <a:p>
            <a:pPr eaLnBrk="1" hangingPunct="1">
              <a:lnSpc>
                <a:spcPct val="85000"/>
              </a:lnSpc>
              <a:spcBef>
                <a:spcPct val="0"/>
              </a:spcBef>
              <a:buFontTx/>
              <a:buNone/>
            </a:pPr>
            <a:r>
              <a:rPr lang="en-US" altLang="en-US" sz="2800" b="1">
                <a:solidFill>
                  <a:srgbClr val="3D8963"/>
                </a:solidFill>
                <a:latin typeface="Courier New" pitchFamily="49" charset="0"/>
              </a:rPr>
              <a:t>  int length,</a:t>
            </a:r>
          </a:p>
          <a:p>
            <a:pPr eaLnBrk="1" hangingPunct="1">
              <a:lnSpc>
                <a:spcPct val="85000"/>
              </a:lnSpc>
              <a:spcBef>
                <a:spcPct val="0"/>
              </a:spcBef>
              <a:buFontTx/>
              <a:buNone/>
            </a:pPr>
            <a:r>
              <a:rPr lang="en-US" altLang="en-US" sz="2800" b="1">
                <a:solidFill>
                  <a:srgbClr val="3D8963"/>
                </a:solidFill>
                <a:latin typeface="Courier New" pitchFamily="49" charset="0"/>
              </a:rPr>
              <a:t>      width,</a:t>
            </a:r>
          </a:p>
          <a:p>
            <a:pPr eaLnBrk="1" hangingPunct="1">
              <a:lnSpc>
                <a:spcPct val="85000"/>
              </a:lnSpc>
              <a:spcBef>
                <a:spcPct val="0"/>
              </a:spcBef>
              <a:buFontTx/>
              <a:buNone/>
            </a:pPr>
            <a:r>
              <a:rPr lang="en-US" altLang="en-US" sz="2800" b="1">
                <a:solidFill>
                  <a:srgbClr val="3D8963"/>
                </a:solidFill>
                <a:latin typeface="Courier New" pitchFamily="49" charset="0"/>
              </a:rPr>
              <a:t>      height;</a:t>
            </a:r>
          </a:p>
          <a:p>
            <a:pPr eaLnBrk="1" hangingPunct="1">
              <a:lnSpc>
                <a:spcPct val="85000"/>
              </a:lnSpc>
              <a:spcBef>
                <a:spcPct val="30000"/>
              </a:spcBef>
              <a:buFontTx/>
              <a:buNone/>
            </a:pPr>
            <a:r>
              <a:rPr lang="en-US" altLang="en-US" sz="2800" b="1">
                <a:solidFill>
                  <a:srgbClr val="3D8963"/>
                </a:solidFill>
                <a:latin typeface="Courier New" pitchFamily="49" charset="0"/>
              </a:rPr>
              <a:t>  </a:t>
            </a:r>
            <a:r>
              <a:rPr lang="en-US" altLang="en-US" sz="2800" b="1">
                <a:solidFill>
                  <a:schemeClr val="accent2"/>
                </a:solidFill>
                <a:latin typeface="Courier New" pitchFamily="49" charset="0"/>
              </a:rPr>
              <a:t>// Constructor  </a:t>
            </a:r>
          </a:p>
          <a:p>
            <a:pPr eaLnBrk="1" hangingPunct="1">
              <a:lnSpc>
                <a:spcPct val="85000"/>
              </a:lnSpc>
              <a:spcBef>
                <a:spcPct val="0"/>
              </a:spcBef>
              <a:buFontTx/>
              <a:buNone/>
            </a:pPr>
            <a:r>
              <a:rPr lang="en-US" altLang="en-US" sz="2800" b="1">
                <a:solidFill>
                  <a:schemeClr val="accent2"/>
                </a:solidFill>
                <a:latin typeface="Courier New" pitchFamily="49" charset="0"/>
              </a:rPr>
              <a:t>  Dimensions(int L, int W, int H)</a:t>
            </a:r>
          </a:p>
          <a:p>
            <a:pPr eaLnBrk="1" hangingPunct="1">
              <a:lnSpc>
                <a:spcPct val="85000"/>
              </a:lnSpc>
              <a:spcBef>
                <a:spcPct val="0"/>
              </a:spcBef>
              <a:buFontTx/>
              <a:buNone/>
            </a:pPr>
            <a:r>
              <a:rPr lang="en-US" altLang="en-US" sz="2800" b="1">
                <a:solidFill>
                  <a:schemeClr val="accent2"/>
                </a:solidFill>
                <a:latin typeface="Courier New" pitchFamily="49" charset="0"/>
              </a:rPr>
              <a:t>  {length = L; width = W; height = H;}</a:t>
            </a:r>
          </a:p>
          <a:p>
            <a:pPr eaLnBrk="1" hangingPunct="1">
              <a:lnSpc>
                <a:spcPct val="85000"/>
              </a:lnSpc>
              <a:spcBef>
                <a:spcPct val="0"/>
              </a:spcBef>
              <a:buFontTx/>
              <a:buNone/>
            </a:pPr>
            <a:r>
              <a:rPr lang="en-US" altLang="en-US" sz="2800" b="1">
                <a:solidFill>
                  <a:srgbClr val="3D8963"/>
                </a:solidFill>
                <a:latin typeface="Courier New" pitchFamily="49" charset="0"/>
              </a:rPr>
              <a:t>};</a:t>
            </a:r>
          </a:p>
          <a:p>
            <a:pPr eaLnBrk="1" hangingPunct="1">
              <a:lnSpc>
                <a:spcPct val="85000"/>
              </a:lnSpc>
              <a:spcBef>
                <a:spcPct val="0"/>
              </a:spcBef>
            </a:pPr>
            <a:endParaRPr lang="en-US" altLang="en-US" sz="2800" b="1">
              <a:solidFill>
                <a:srgbClr val="3D8963"/>
              </a:solidFill>
              <a:latin typeface="Courier New" pitchFamily="49" charset="0"/>
            </a:endParaRPr>
          </a:p>
          <a:p>
            <a:pPr eaLnBrk="1" hangingPunct="1"/>
            <a:endParaRPr lang="en-US" altLang="en-US" sz="2800"/>
          </a:p>
        </p:txBody>
      </p:sp>
      <p:sp>
        <p:nvSpPr>
          <p:cNvPr id="634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6ED3373-C93B-4FE6-B3B8-5A35D4D8C77D}" type="slidenum">
              <a:rPr lang="en-US" altLang="en-US" sz="1200" smtClean="0"/>
              <a:pPr eaLnBrk="1" hangingPunct="1">
                <a:spcBef>
                  <a:spcPct val="0"/>
                </a:spcBef>
                <a:buFontTx/>
                <a:buNone/>
              </a:pPr>
              <a:t>65</a:t>
            </a:fld>
            <a:endParaRPr lang="en-US" altLang="en-US"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Title"/>
          <p:cNvSpPr>
            <a:spLocks noGrp="1" noChangeArrowheads="1"/>
          </p:cNvSpPr>
          <p:nvPr>
            <p:ph type="title"/>
          </p:nvPr>
        </p:nvSpPr>
        <p:spPr>
          <a:xfrm>
            <a:off x="685800" y="228600"/>
            <a:ext cx="7772400" cy="914400"/>
          </a:xfrm>
        </p:spPr>
        <p:txBody>
          <a:bodyPr/>
          <a:lstStyle/>
          <a:p>
            <a:pPr eaLnBrk="1" hangingPunct="1"/>
            <a:r>
              <a:rPr lang="en-US" altLang="en-US" dirty="0">
                <a:solidFill>
                  <a:schemeClr val="tx1"/>
                </a:solidFill>
              </a:rPr>
              <a:t>Nested Structures</a:t>
            </a:r>
          </a:p>
        </p:txBody>
      </p:sp>
      <p:sp>
        <p:nvSpPr>
          <p:cNvPr id="64515" name="Slide Body"/>
          <p:cNvSpPr>
            <a:spLocks noGrp="1" noChangeArrowheads="1"/>
          </p:cNvSpPr>
          <p:nvPr>
            <p:ph type="body" idx="1"/>
          </p:nvPr>
        </p:nvSpPr>
        <p:spPr>
          <a:xfrm>
            <a:off x="228600" y="1371600"/>
            <a:ext cx="8382000" cy="4876800"/>
          </a:xfrm>
        </p:spPr>
        <p:txBody>
          <a:bodyPr/>
          <a:lstStyle/>
          <a:p>
            <a:pPr eaLnBrk="1" hangingPunct="1">
              <a:buFontTx/>
              <a:buNone/>
            </a:pPr>
            <a:r>
              <a:rPr lang="en-US" altLang="en-US" sz="2800" dirty="0"/>
              <a:t>A structure can have another structure as a </a:t>
            </a:r>
          </a:p>
          <a:p>
            <a:pPr eaLnBrk="1" hangingPunct="1">
              <a:lnSpc>
                <a:spcPct val="85000"/>
              </a:lnSpc>
              <a:spcBef>
                <a:spcPct val="0"/>
              </a:spcBef>
              <a:buFontTx/>
              <a:buNone/>
            </a:pPr>
            <a:r>
              <a:rPr lang="en-US" altLang="en-US" sz="2800" dirty="0"/>
              <a:t>member. </a:t>
            </a:r>
          </a:p>
          <a:p>
            <a:pPr lvl="1" eaLnBrk="1" hangingPunct="1">
              <a:lnSpc>
                <a:spcPct val="75000"/>
              </a:lnSpc>
              <a:spcBef>
                <a:spcPct val="30000"/>
              </a:spcBef>
              <a:buFontTx/>
              <a:buNone/>
            </a:pPr>
            <a:r>
              <a:rPr lang="en-US" altLang="en-US" sz="2800" dirty="0">
                <a:latin typeface="Courier New" pitchFamily="49" charset="0"/>
              </a:rPr>
              <a:t> </a:t>
            </a:r>
            <a:r>
              <a:rPr lang="en-US" altLang="en-US" sz="2800" b="1" dirty="0" err="1">
                <a:solidFill>
                  <a:schemeClr val="accent2"/>
                </a:solidFill>
                <a:latin typeface="Courier New" pitchFamily="49" charset="0"/>
              </a:rPr>
              <a:t>struct</a:t>
            </a:r>
            <a:r>
              <a:rPr lang="en-US" altLang="en-US" sz="2800" b="1" dirty="0">
                <a:solidFill>
                  <a:schemeClr val="accent2"/>
                </a:solidFill>
                <a:latin typeface="Courier New" pitchFamily="49" charset="0"/>
              </a:rPr>
              <a:t> </a:t>
            </a:r>
            <a:r>
              <a:rPr lang="en-US" altLang="en-US" sz="2800" b="1" dirty="0" err="1">
                <a:solidFill>
                  <a:schemeClr val="accent2"/>
                </a:solidFill>
                <a:latin typeface="Courier New" pitchFamily="49" charset="0"/>
              </a:rPr>
              <a:t>PersonInfo</a:t>
            </a:r>
            <a:endParaRPr lang="en-US" altLang="en-US" sz="2800" b="1" dirty="0">
              <a:solidFill>
                <a:schemeClr val="accent2"/>
              </a:solidFill>
              <a:latin typeface="Courier New" pitchFamily="49" charset="0"/>
            </a:endParaRPr>
          </a:p>
          <a:p>
            <a:pPr lvl="1" eaLnBrk="1" hangingPunct="1">
              <a:lnSpc>
                <a:spcPct val="75000"/>
              </a:lnSpc>
              <a:spcBef>
                <a:spcPct val="0"/>
              </a:spcBef>
              <a:buFontTx/>
              <a:buNone/>
            </a:pPr>
            <a:r>
              <a:rPr lang="en-US" altLang="en-US" sz="2800" b="1" dirty="0">
                <a:solidFill>
                  <a:srgbClr val="3D8963"/>
                </a:solidFill>
                <a:latin typeface="Courier New" pitchFamily="49" charset="0"/>
              </a:rPr>
              <a:t> {  string name, </a:t>
            </a:r>
          </a:p>
          <a:p>
            <a:pPr lvl="1" eaLnBrk="1" hangingPunct="1">
              <a:lnSpc>
                <a:spcPct val="75000"/>
              </a:lnSpc>
              <a:spcBef>
                <a:spcPct val="0"/>
              </a:spcBef>
              <a:buFontTx/>
              <a:buNone/>
            </a:pPr>
            <a:r>
              <a:rPr lang="en-US" altLang="en-US" sz="2800" b="1" dirty="0">
                <a:solidFill>
                  <a:srgbClr val="3D8963"/>
                </a:solidFill>
                <a:latin typeface="Courier New" pitchFamily="49" charset="0"/>
              </a:rPr>
              <a:t>           address, </a:t>
            </a:r>
          </a:p>
          <a:p>
            <a:pPr lvl="1" eaLnBrk="1" hangingPunct="1">
              <a:lnSpc>
                <a:spcPct val="75000"/>
              </a:lnSpc>
              <a:spcBef>
                <a:spcPct val="0"/>
              </a:spcBef>
              <a:buFontTx/>
              <a:buNone/>
            </a:pPr>
            <a:r>
              <a:rPr lang="en-US" altLang="en-US" sz="2800" b="1" dirty="0">
                <a:solidFill>
                  <a:srgbClr val="3D8963"/>
                </a:solidFill>
                <a:latin typeface="Courier New" pitchFamily="49" charset="0"/>
              </a:rPr>
              <a:t>           city;</a:t>
            </a:r>
          </a:p>
          <a:p>
            <a:pPr lvl="1" eaLnBrk="1" hangingPunct="1">
              <a:lnSpc>
                <a:spcPct val="75000"/>
              </a:lnSpc>
              <a:spcBef>
                <a:spcPct val="0"/>
              </a:spcBef>
              <a:buFontTx/>
              <a:buNone/>
            </a:pPr>
            <a:r>
              <a:rPr lang="en-US" altLang="en-US" sz="2800" b="1" dirty="0">
                <a:solidFill>
                  <a:srgbClr val="3D8963"/>
                </a:solidFill>
                <a:latin typeface="Courier New" pitchFamily="49" charset="0"/>
              </a:rPr>
              <a:t> };</a:t>
            </a:r>
          </a:p>
          <a:p>
            <a:pPr lvl="1" eaLnBrk="1" hangingPunct="1">
              <a:lnSpc>
                <a:spcPct val="75000"/>
              </a:lnSpc>
              <a:spcBef>
                <a:spcPct val="3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struct</a:t>
            </a:r>
            <a:r>
              <a:rPr lang="en-US" altLang="en-US" sz="2800" b="1" dirty="0">
                <a:solidFill>
                  <a:srgbClr val="3D8963"/>
                </a:solidFill>
                <a:latin typeface="Courier New" pitchFamily="49" charset="0"/>
              </a:rPr>
              <a:t> Student</a:t>
            </a:r>
          </a:p>
          <a:p>
            <a:pPr lvl="1" eaLnBrk="1" hangingPunct="1">
              <a:lnSpc>
                <a:spcPct val="75000"/>
              </a:lnSpc>
              <a:spcBef>
                <a:spcPct val="0"/>
              </a:spcBef>
              <a:buFontTx/>
              <a:buNone/>
            </a:pP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a:t>
            </a:r>
            <a:r>
              <a:rPr lang="en-US" altLang="en-US" sz="2800" b="1" dirty="0" err="1">
                <a:solidFill>
                  <a:schemeClr val="accent2"/>
                </a:solidFill>
                <a:latin typeface="Courier New" pitchFamily="49" charset="0"/>
              </a:rPr>
              <a:t>PersonInfo</a:t>
            </a:r>
            <a:r>
              <a:rPr lang="en-US" altLang="en-US" sz="2800" b="1" dirty="0">
                <a:solidFill>
                  <a:schemeClr val="accent2"/>
                </a:solidFill>
                <a:latin typeface="Courier New" pitchFamily="49" charset="0"/>
              </a:rPr>
              <a:t>  </a:t>
            </a:r>
            <a:r>
              <a:rPr lang="en-US" altLang="en-US" sz="2800" b="1" dirty="0" err="1">
                <a:solidFill>
                  <a:schemeClr val="accent2"/>
                </a:solidFill>
                <a:latin typeface="Courier New" pitchFamily="49" charset="0"/>
              </a:rPr>
              <a:t>pData</a:t>
            </a:r>
            <a:r>
              <a:rPr lang="en-US" altLang="en-US" sz="2800" b="1" dirty="0">
                <a:solidFill>
                  <a:schemeClr val="accent2"/>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short       year;</a:t>
            </a:r>
          </a:p>
          <a:p>
            <a:pPr lvl="1" eaLnBrk="1" hangingPunct="1">
              <a:lnSpc>
                <a:spcPct val="75000"/>
              </a:lnSpc>
              <a:spcBef>
                <a:spcPct val="0"/>
              </a:spcBef>
              <a:buFontTx/>
              <a:buNone/>
            </a:pPr>
            <a:r>
              <a:rPr lang="en-US" altLang="en-US" sz="2800" b="1" dirty="0">
                <a:solidFill>
                  <a:srgbClr val="3D8963"/>
                </a:solidFill>
                <a:latin typeface="Courier New" pitchFamily="49" charset="0"/>
              </a:rPr>
              <a:t>    double      </a:t>
            </a:r>
            <a:r>
              <a:rPr lang="en-US" altLang="en-US" sz="2800" b="1" dirty="0" err="1">
                <a:solidFill>
                  <a:srgbClr val="3D8963"/>
                </a:solidFill>
                <a:latin typeface="Courier New" pitchFamily="49" charset="0"/>
              </a:rPr>
              <a:t>gpa</a:t>
            </a:r>
            <a:r>
              <a:rPr lang="en-US" altLang="en-US" sz="2800" b="1" dirty="0">
                <a:solidFill>
                  <a:srgbClr val="3D8963"/>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			</a:t>
            </a:r>
          </a:p>
        </p:txBody>
      </p:sp>
      <p:sp>
        <p:nvSpPr>
          <p:cNvPr id="645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D497473-823F-4D3C-A851-D537A946B40F}" type="slidenum">
              <a:rPr lang="en-US" altLang="en-US" sz="1200" smtClean="0"/>
              <a:pPr eaLnBrk="1" hangingPunct="1">
                <a:spcBef>
                  <a:spcPct val="0"/>
                </a:spcBef>
                <a:buFontTx/>
                <a:buNone/>
              </a:pPr>
              <a:t>66</a:t>
            </a:fld>
            <a:endParaRPr lang="en-US" altLang="en-US" sz="1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Title"/>
          <p:cNvSpPr>
            <a:spLocks noGrp="1" noChangeArrowheads="1"/>
          </p:cNvSpPr>
          <p:nvPr>
            <p:ph type="title"/>
          </p:nvPr>
        </p:nvSpPr>
        <p:spPr/>
        <p:txBody>
          <a:bodyPr/>
          <a:lstStyle/>
          <a:p>
            <a:pPr eaLnBrk="1" hangingPunct="1"/>
            <a:r>
              <a:rPr lang="en-US" altLang="en-US" dirty="0">
                <a:solidFill>
                  <a:schemeClr val="tx1"/>
                </a:solidFill>
              </a:rPr>
              <a:t>Members of Nested Structures</a:t>
            </a:r>
          </a:p>
        </p:txBody>
      </p:sp>
      <p:sp>
        <p:nvSpPr>
          <p:cNvPr id="65539" name="Slide Body"/>
          <p:cNvSpPr>
            <a:spLocks noGrp="1" noChangeArrowheads="1"/>
          </p:cNvSpPr>
          <p:nvPr>
            <p:ph type="body" idx="1"/>
          </p:nvPr>
        </p:nvSpPr>
        <p:spPr>
          <a:xfrm>
            <a:off x="457200" y="1600200"/>
            <a:ext cx="8229600" cy="4419600"/>
          </a:xfrm>
        </p:spPr>
        <p:txBody>
          <a:bodyPr/>
          <a:lstStyle/>
          <a:p>
            <a:pPr eaLnBrk="1" hangingPunct="1">
              <a:lnSpc>
                <a:spcPts val="3400"/>
              </a:lnSpc>
              <a:buFontTx/>
              <a:buNone/>
            </a:pPr>
            <a:r>
              <a:rPr lang="en-US" altLang="en-US" sz="2800" dirty="0"/>
              <a:t>	Use the dot operator multiple times to access fields of nested structures </a:t>
            </a:r>
          </a:p>
          <a:p>
            <a:pPr eaLnBrk="1" hangingPunct="1">
              <a:lnSpc>
                <a:spcPts val="2400"/>
              </a:lnSpc>
              <a:spcBef>
                <a:spcPct val="5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Student s5;</a:t>
            </a:r>
          </a:p>
          <a:p>
            <a:pPr eaLnBrk="1" hangingPunct="1">
              <a:lnSpc>
                <a:spcPts val="2400"/>
              </a:lnSpc>
              <a:buFontTx/>
              <a:buNone/>
            </a:pPr>
            <a:r>
              <a:rPr lang="en-US" altLang="en-US" sz="2800" b="1" dirty="0">
                <a:solidFill>
                  <a:srgbClr val="3D8963"/>
                </a:solidFill>
                <a:latin typeface="Courier New" pitchFamily="49" charset="0"/>
              </a:rPr>
              <a:t> s5.pData.name = "Joanne";</a:t>
            </a:r>
          </a:p>
          <a:p>
            <a:pPr eaLnBrk="1" hangingPunct="1">
              <a:lnSpc>
                <a:spcPts val="2400"/>
              </a:lnSpc>
              <a:buFontTx/>
              <a:buNone/>
            </a:pPr>
            <a:r>
              <a:rPr lang="en-US" altLang="en-US" sz="2800" b="1" dirty="0">
                <a:solidFill>
                  <a:srgbClr val="3D8963"/>
                </a:solidFill>
                <a:latin typeface="Courier New" pitchFamily="49" charset="0"/>
              </a:rPr>
              <a:t> s5.pData.city = "Tulsa";</a:t>
            </a:r>
          </a:p>
          <a:p>
            <a:pPr eaLnBrk="1" hangingPunct="1">
              <a:lnSpc>
                <a:spcPts val="2600"/>
              </a:lnSpc>
              <a:buFontTx/>
              <a:buNone/>
            </a:pPr>
            <a:r>
              <a:rPr lang="en-US" altLang="en-US" sz="2800" dirty="0">
                <a:solidFill>
                  <a:srgbClr val="3D8963"/>
                </a:solidFill>
              </a:rPr>
              <a:t>   </a:t>
            </a:r>
            <a:r>
              <a:rPr lang="en-US" altLang="en-US" sz="2800" dirty="0"/>
              <a:t>Reference the nested structure’s fields by the member variable name, not by the structure name</a:t>
            </a:r>
          </a:p>
          <a:p>
            <a:pPr eaLnBrk="1" hangingPunct="1">
              <a:lnSpc>
                <a:spcPts val="2600"/>
              </a:lnSpc>
              <a:buFontTx/>
              <a:buNone/>
            </a:pPr>
            <a:r>
              <a:rPr lang="en-US" altLang="en-US" sz="2800" b="1" dirty="0">
                <a:solidFill>
                  <a:srgbClr val="3D8963"/>
                </a:solidFill>
                <a:latin typeface="Courier New" pitchFamily="49" charset="0"/>
                <a:cs typeface="Courier New" pitchFamily="49" charset="0"/>
              </a:rPr>
              <a:t> s5.PersonInfo.name = "Joanne"; //no!</a:t>
            </a:r>
            <a:endParaRPr lang="en-US" altLang="en-US" sz="2800" b="1" dirty="0">
              <a:latin typeface="Courier New" pitchFamily="49" charset="0"/>
              <a:cs typeface="Courier New" pitchFamily="49" charset="0"/>
            </a:endParaRPr>
          </a:p>
        </p:txBody>
      </p:sp>
      <p:sp>
        <p:nvSpPr>
          <p:cNvPr id="655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359CEA2-AD4B-4CCD-A81B-0C84DE31AF5B}" type="slidenum">
              <a:rPr lang="en-US" altLang="en-US" sz="1200" smtClean="0"/>
              <a:pPr eaLnBrk="1" hangingPunct="1">
                <a:spcBef>
                  <a:spcPct val="0"/>
                </a:spcBef>
                <a:buFontTx/>
                <a:buNone/>
              </a:pPr>
              <a:t>67</a:t>
            </a:fld>
            <a:endParaRPr lang="en-US" altLang="en-US" sz="1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Title"/>
          <p:cNvSpPr>
            <a:spLocks noGrp="1" noChangeArrowheads="1"/>
          </p:cNvSpPr>
          <p:nvPr>
            <p:ph type="title"/>
          </p:nvPr>
        </p:nvSpPr>
        <p:spPr/>
        <p:txBody>
          <a:bodyPr/>
          <a:lstStyle/>
          <a:p>
            <a:pPr eaLnBrk="1" hangingPunct="1"/>
            <a:r>
              <a:rPr lang="en-US" altLang="en-US" dirty="0">
                <a:solidFill>
                  <a:schemeClr val="tx1"/>
                </a:solidFill>
              </a:rPr>
              <a:t>Structures as Function Arguments</a:t>
            </a:r>
          </a:p>
        </p:txBody>
      </p:sp>
      <p:sp>
        <p:nvSpPr>
          <p:cNvPr id="66563" name="Slide Body"/>
          <p:cNvSpPr>
            <a:spLocks noGrp="1" noChangeArrowheads="1"/>
          </p:cNvSpPr>
          <p:nvPr>
            <p:ph type="body" idx="1"/>
          </p:nvPr>
        </p:nvSpPr>
        <p:spPr>
          <a:xfrm>
            <a:off x="533400" y="1981200"/>
            <a:ext cx="8077200" cy="4114800"/>
          </a:xfrm>
        </p:spPr>
        <p:txBody>
          <a:bodyPr/>
          <a:lstStyle/>
          <a:p>
            <a:pPr eaLnBrk="1" hangingPunct="1">
              <a:lnSpc>
                <a:spcPct val="85000"/>
              </a:lnSpc>
            </a:pPr>
            <a:r>
              <a:rPr lang="en-US" altLang="en-US" sz="2800" dirty="0"/>
              <a:t>You may pass members of </a:t>
            </a:r>
            <a:r>
              <a:rPr lang="en-US" altLang="en-US" sz="2800" b="1" dirty="0" err="1">
                <a:latin typeface="Courier New" pitchFamily="49" charset="0"/>
              </a:rPr>
              <a:t>struct</a:t>
            </a:r>
            <a:r>
              <a:rPr lang="en-US" altLang="en-US" sz="2800" b="1" dirty="0"/>
              <a:t> </a:t>
            </a:r>
            <a:r>
              <a:rPr lang="en-US" altLang="en-US" sz="2800" dirty="0"/>
              <a:t>variables to functions </a:t>
            </a:r>
          </a:p>
          <a:p>
            <a:pPr lvl="1" eaLnBrk="1" hangingPunct="1">
              <a:lnSpc>
                <a:spcPct val="85000"/>
              </a:lnSpc>
              <a:buFontTx/>
              <a:buNone/>
            </a:pPr>
            <a:r>
              <a:rPr lang="en-US" altLang="en-US" sz="2800" dirty="0"/>
              <a:t>	</a:t>
            </a:r>
            <a:r>
              <a:rPr lang="en-US" altLang="en-US" sz="2800" b="1" dirty="0" err="1">
                <a:solidFill>
                  <a:srgbClr val="3D8963"/>
                </a:solidFill>
                <a:latin typeface="Courier New" pitchFamily="49" charset="0"/>
              </a:rPr>
              <a:t>computeGPA</a:t>
            </a:r>
            <a:r>
              <a:rPr lang="en-US" altLang="en-US" sz="2800" b="1" dirty="0">
                <a:solidFill>
                  <a:srgbClr val="3D8963"/>
                </a:solidFill>
                <a:latin typeface="Courier New" pitchFamily="49" charset="0"/>
              </a:rPr>
              <a:t>(s1.gpa);</a:t>
            </a:r>
          </a:p>
          <a:p>
            <a:pPr eaLnBrk="1" hangingPunct="1">
              <a:lnSpc>
                <a:spcPct val="85000"/>
              </a:lnSpc>
            </a:pPr>
            <a:r>
              <a:rPr lang="en-US" altLang="en-US" sz="2800" dirty="0"/>
              <a:t>You may pass entire </a:t>
            </a:r>
            <a:r>
              <a:rPr lang="en-US" altLang="en-US" sz="2800" b="1" dirty="0" err="1">
                <a:latin typeface="Courier New" pitchFamily="49" charset="0"/>
              </a:rPr>
              <a:t>struct</a:t>
            </a:r>
            <a:r>
              <a:rPr lang="en-US" altLang="en-US" sz="2800" dirty="0"/>
              <a:t> variables to functions </a:t>
            </a:r>
          </a:p>
          <a:p>
            <a:pPr lvl="1" eaLnBrk="1" hangingPunct="1">
              <a:lnSpc>
                <a:spcPct val="85000"/>
              </a:lnSpc>
              <a:buFontTx/>
              <a:buNone/>
            </a:pPr>
            <a:r>
              <a:rPr lang="en-US" altLang="en-US" sz="2800" dirty="0"/>
              <a:t>	</a:t>
            </a:r>
            <a:r>
              <a:rPr lang="en-US" altLang="en-US" sz="2800" b="1" dirty="0" err="1">
                <a:solidFill>
                  <a:srgbClr val="3D8963"/>
                </a:solidFill>
                <a:latin typeface="Courier New" pitchFamily="49" charset="0"/>
              </a:rPr>
              <a:t>showData</a:t>
            </a:r>
            <a:r>
              <a:rPr lang="en-US" altLang="en-US" sz="2800" b="1" dirty="0">
                <a:solidFill>
                  <a:srgbClr val="3D8963"/>
                </a:solidFill>
                <a:latin typeface="Courier New" pitchFamily="49" charset="0"/>
              </a:rPr>
              <a:t>(s5);</a:t>
            </a:r>
          </a:p>
          <a:p>
            <a:pPr eaLnBrk="1" hangingPunct="1">
              <a:lnSpc>
                <a:spcPct val="85000"/>
              </a:lnSpc>
            </a:pPr>
            <a:r>
              <a:rPr lang="en-US" altLang="en-US" sz="2800" dirty="0"/>
              <a:t>You can use a reference parameter if the function needs to modify the contents of the structure variable</a:t>
            </a:r>
          </a:p>
        </p:txBody>
      </p:sp>
      <p:sp>
        <p:nvSpPr>
          <p:cNvPr id="665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01C65E7-E566-471E-8E8C-25C8717A8E4D}" type="slidenum">
              <a:rPr lang="en-US" altLang="en-US" sz="1200" smtClean="0"/>
              <a:pPr eaLnBrk="1" hangingPunct="1">
                <a:spcBef>
                  <a:spcPct val="0"/>
                </a:spcBef>
                <a:buFontTx/>
                <a:buNone/>
              </a:pPr>
              <a:t>68</a:t>
            </a:fld>
            <a:endParaRPr lang="en-US" altLang="en-US"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Title"/>
          <p:cNvSpPr>
            <a:spLocks noGrp="1" noChangeArrowheads="1"/>
          </p:cNvSpPr>
          <p:nvPr>
            <p:ph type="title"/>
          </p:nvPr>
        </p:nvSpPr>
        <p:spPr/>
        <p:txBody>
          <a:bodyPr/>
          <a:lstStyle/>
          <a:p>
            <a:pPr eaLnBrk="1" hangingPunct="1"/>
            <a:r>
              <a:rPr lang="en-US" altLang="en-US" dirty="0">
                <a:solidFill>
                  <a:schemeClr val="tx1"/>
                </a:solidFill>
              </a:rPr>
              <a:t>Notes on Passing Structures</a:t>
            </a:r>
          </a:p>
        </p:txBody>
      </p:sp>
      <p:sp>
        <p:nvSpPr>
          <p:cNvPr id="67587" name="Slide Body"/>
          <p:cNvSpPr>
            <a:spLocks noGrp="1" noChangeArrowheads="1"/>
          </p:cNvSpPr>
          <p:nvPr>
            <p:ph type="body" idx="1"/>
          </p:nvPr>
        </p:nvSpPr>
        <p:spPr>
          <a:xfrm>
            <a:off x="228600" y="1600200"/>
            <a:ext cx="8305800" cy="4495800"/>
          </a:xfrm>
        </p:spPr>
        <p:txBody>
          <a:bodyPr/>
          <a:lstStyle/>
          <a:p>
            <a:pPr eaLnBrk="1" hangingPunct="1">
              <a:lnSpc>
                <a:spcPct val="80000"/>
              </a:lnSpc>
              <a:spcBef>
                <a:spcPct val="40000"/>
              </a:spcBef>
            </a:pPr>
            <a:r>
              <a:rPr lang="en-US" altLang="en-US" sz="2800" dirty="0"/>
              <a:t>Using a </a:t>
            </a:r>
            <a:r>
              <a:rPr lang="en-US" altLang="en-US" sz="2800" dirty="0">
                <a:solidFill>
                  <a:schemeClr val="accent2"/>
                </a:solidFill>
              </a:rPr>
              <a:t>value parameter</a:t>
            </a:r>
            <a:r>
              <a:rPr lang="en-US" altLang="en-US" sz="2800" dirty="0"/>
              <a:t> for structure can slow down a program and waste space</a:t>
            </a:r>
            <a:endParaRPr lang="en-US" altLang="en-US" sz="2800" dirty="0">
              <a:latin typeface="Courier New" pitchFamily="49" charset="0"/>
            </a:endParaRPr>
          </a:p>
          <a:p>
            <a:pPr eaLnBrk="1" hangingPunct="1">
              <a:lnSpc>
                <a:spcPct val="80000"/>
              </a:lnSpc>
              <a:spcBef>
                <a:spcPct val="40000"/>
              </a:spcBef>
            </a:pPr>
            <a:r>
              <a:rPr lang="en-US" altLang="en-US" sz="2800" dirty="0"/>
              <a:t>Using a </a:t>
            </a:r>
            <a:r>
              <a:rPr lang="en-US" altLang="en-US" sz="2800" dirty="0">
                <a:solidFill>
                  <a:schemeClr val="accent2"/>
                </a:solidFill>
              </a:rPr>
              <a:t>reference parameter</a:t>
            </a:r>
            <a:r>
              <a:rPr lang="en-US" altLang="en-US" sz="2800" dirty="0"/>
              <a:t> speeds up program execution, but it allows the function to modify data in the structure</a:t>
            </a:r>
            <a:endParaRPr lang="en-US" altLang="en-US" sz="2800" dirty="0">
              <a:latin typeface="Courier New" pitchFamily="49" charset="0"/>
            </a:endParaRPr>
          </a:p>
          <a:p>
            <a:pPr eaLnBrk="1" hangingPunct="1">
              <a:lnSpc>
                <a:spcPct val="80000"/>
              </a:lnSpc>
              <a:spcBef>
                <a:spcPct val="40000"/>
              </a:spcBef>
            </a:pPr>
            <a:r>
              <a:rPr lang="en-US" altLang="en-US" sz="2800" dirty="0"/>
              <a:t>To save space and time while protecting structure data that should not be changed, use a </a:t>
            </a:r>
            <a:r>
              <a:rPr lang="en-US" altLang="en-US" sz="2800" b="1" dirty="0" err="1">
                <a:solidFill>
                  <a:schemeClr val="accent2"/>
                </a:solidFill>
                <a:latin typeface="Courier New" pitchFamily="49" charset="0"/>
              </a:rPr>
              <a:t>const</a:t>
            </a:r>
            <a:r>
              <a:rPr lang="en-US" altLang="en-US" sz="2800" dirty="0">
                <a:solidFill>
                  <a:schemeClr val="accent2"/>
                </a:solidFill>
              </a:rPr>
              <a:t> reference parameter</a:t>
            </a:r>
          </a:p>
          <a:p>
            <a:pPr eaLnBrk="1" hangingPunct="1">
              <a:lnSpc>
                <a:spcPct val="80000"/>
              </a:lnSpc>
              <a:spcBef>
                <a:spcPct val="40000"/>
              </a:spcBef>
              <a:buFontTx/>
              <a:buNone/>
            </a:pPr>
            <a:r>
              <a:rPr lang="en-US" altLang="en-US" sz="2800" b="1" dirty="0">
                <a:solidFill>
                  <a:schemeClr val="accent2"/>
                </a:solidFill>
                <a:latin typeface="Courier New" pitchFamily="49" charset="0"/>
              </a:rPr>
              <a:t>  </a:t>
            </a: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showData</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Student &amp;s)</a:t>
            </a:r>
          </a:p>
          <a:p>
            <a:pPr eaLnBrk="1" hangingPunct="1">
              <a:lnSpc>
                <a:spcPct val="80000"/>
              </a:lnSpc>
              <a:spcBef>
                <a:spcPct val="0"/>
              </a:spcBef>
              <a:buFontTx/>
              <a:buNone/>
            </a:pPr>
            <a:r>
              <a:rPr lang="en-US" altLang="en-US" sz="2800" b="1" dirty="0">
                <a:solidFill>
                  <a:srgbClr val="3D8963"/>
                </a:solidFill>
                <a:latin typeface="Courier New" pitchFamily="49" charset="0"/>
              </a:rPr>
              <a:t>                            // header</a:t>
            </a:r>
          </a:p>
        </p:txBody>
      </p:sp>
      <p:sp>
        <p:nvSpPr>
          <p:cNvPr id="675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C174B5B-B824-468C-B222-740C4E43241E}" type="slidenum">
              <a:rPr lang="en-US" altLang="en-US" sz="1200" smtClean="0"/>
              <a:pPr eaLnBrk="1" hangingPunct="1">
                <a:spcBef>
                  <a:spcPct val="0"/>
                </a:spcBef>
                <a:buFontTx/>
                <a:buNone/>
              </a:pPr>
              <a:t>69</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a:xfrm>
            <a:off x="152400" y="228600"/>
            <a:ext cx="8686800" cy="1143000"/>
          </a:xfrm>
        </p:spPr>
        <p:txBody>
          <a:bodyPr/>
          <a:lstStyle/>
          <a:p>
            <a:pPr eaLnBrk="1" hangingPunct="1"/>
            <a:r>
              <a:rPr lang="en-US" altLang="en-US" dirty="0">
                <a:solidFill>
                  <a:schemeClr val="tx1"/>
                </a:solidFill>
              </a:rPr>
              <a:t>7.2  Object-Oriented Programming</a:t>
            </a:r>
          </a:p>
        </p:txBody>
      </p:sp>
      <p:sp>
        <p:nvSpPr>
          <p:cNvPr id="9219" name="Slide Body"/>
          <p:cNvSpPr>
            <a:spLocks noGrp="1" noChangeArrowheads="1"/>
          </p:cNvSpPr>
          <p:nvPr>
            <p:ph type="body" idx="1"/>
          </p:nvPr>
        </p:nvSpPr>
        <p:spPr>
          <a:xfrm>
            <a:off x="381000" y="1752600"/>
            <a:ext cx="8153400" cy="4191000"/>
          </a:xfrm>
        </p:spPr>
        <p:txBody>
          <a:bodyPr/>
          <a:lstStyle/>
          <a:p>
            <a:pPr eaLnBrk="1" hangingPunct="1">
              <a:spcBef>
                <a:spcPct val="60000"/>
              </a:spcBef>
            </a:pPr>
            <a:r>
              <a:rPr lang="en-US" altLang="en-US" sz="2800" dirty="0">
                <a:solidFill>
                  <a:schemeClr val="accent2"/>
                </a:solidFill>
              </a:rPr>
              <a:t>Procedural programming</a:t>
            </a:r>
            <a:r>
              <a:rPr lang="en-US" altLang="en-US" sz="2800" dirty="0"/>
              <a:t> uses variables to store data, and focuses on the processes/ functions that occur in a program.  Data and functions are separate and distinct.</a:t>
            </a:r>
          </a:p>
          <a:p>
            <a:pPr eaLnBrk="1" hangingPunct="1">
              <a:spcBef>
                <a:spcPct val="60000"/>
              </a:spcBef>
            </a:pPr>
            <a:r>
              <a:rPr lang="en-US" altLang="en-US" sz="2800" dirty="0">
                <a:solidFill>
                  <a:schemeClr val="accent2"/>
                </a:solidFill>
              </a:rPr>
              <a:t>Object-oriented programming</a:t>
            </a:r>
            <a:r>
              <a:rPr lang="en-US" altLang="en-US" sz="2800" dirty="0"/>
              <a:t> is based on objects that encapsulate the data and the functions that operate with and on the data. </a:t>
            </a:r>
            <a:endParaRPr lang="en-US" altLang="en-US" sz="2800" u="sng" dirty="0"/>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721F9A5-2DE4-4DAA-951C-649DD62D46E8}"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Title"/>
          <p:cNvSpPr>
            <a:spLocks noGrp="1" noChangeArrowheads="1"/>
          </p:cNvSpPr>
          <p:nvPr>
            <p:ph type="title"/>
          </p:nvPr>
        </p:nvSpPr>
        <p:spPr>
          <a:xfrm>
            <a:off x="685800" y="609600"/>
            <a:ext cx="8229600" cy="1143000"/>
          </a:xfrm>
        </p:spPr>
        <p:txBody>
          <a:bodyPr/>
          <a:lstStyle/>
          <a:p>
            <a:pPr eaLnBrk="1" hangingPunct="1"/>
            <a:r>
              <a:rPr lang="en-US" altLang="en-US" dirty="0">
                <a:solidFill>
                  <a:schemeClr val="tx1"/>
                </a:solidFill>
              </a:rPr>
              <a:t>Returning a Structure from a Function</a:t>
            </a:r>
          </a:p>
        </p:txBody>
      </p:sp>
      <p:sp>
        <p:nvSpPr>
          <p:cNvPr id="68611" name="Slide Body"/>
          <p:cNvSpPr>
            <a:spLocks noGrp="1" noChangeArrowheads="1"/>
          </p:cNvSpPr>
          <p:nvPr>
            <p:ph type="body" idx="1"/>
          </p:nvPr>
        </p:nvSpPr>
        <p:spPr>
          <a:xfrm>
            <a:off x="457200" y="2286000"/>
            <a:ext cx="8229600" cy="3581400"/>
          </a:xfrm>
        </p:spPr>
        <p:txBody>
          <a:bodyPr/>
          <a:lstStyle/>
          <a:p>
            <a:pPr eaLnBrk="1" hangingPunct="1">
              <a:lnSpc>
                <a:spcPct val="90000"/>
              </a:lnSpc>
            </a:pPr>
            <a:r>
              <a:rPr lang="en-US" altLang="en-US" sz="2800" dirty="0"/>
              <a:t>A function can return a </a:t>
            </a:r>
            <a:r>
              <a:rPr lang="en-US" altLang="en-US" sz="2800" b="1" dirty="0" err="1">
                <a:latin typeface="Courier New" pitchFamily="49" charset="0"/>
              </a:rPr>
              <a:t>struct</a:t>
            </a:r>
            <a:endParaRPr lang="en-US" altLang="en-US" sz="2800" dirty="0"/>
          </a:p>
          <a:p>
            <a:pPr lvl="1" eaLnBrk="1" hangingPunct="1">
              <a:lnSpc>
                <a:spcPct val="90000"/>
              </a:lnSpc>
              <a:buFontTx/>
              <a:buNone/>
            </a:pPr>
            <a:r>
              <a:rPr lang="en-US" altLang="en-US" sz="2800" b="1" dirty="0">
                <a:solidFill>
                  <a:srgbClr val="3D8963"/>
                </a:solidFill>
                <a:latin typeface="Courier New" pitchFamily="49" charset="0"/>
              </a:rPr>
              <a:t>Student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  // prototype</a:t>
            </a:r>
          </a:p>
          <a:p>
            <a:pPr lvl="1" eaLnBrk="1" hangingPunct="1">
              <a:lnSpc>
                <a:spcPct val="90000"/>
              </a:lnSpc>
              <a:buFontTx/>
              <a:buNone/>
            </a:pPr>
            <a:r>
              <a:rPr lang="en-US" altLang="en-US" sz="2800" b="1" dirty="0">
                <a:solidFill>
                  <a:srgbClr val="3D8963"/>
                </a:solidFill>
                <a:latin typeface="Courier New" pitchFamily="49" charset="0"/>
              </a:rPr>
              <a:t>s1 =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     // call</a:t>
            </a:r>
          </a:p>
          <a:p>
            <a:pPr eaLnBrk="1" hangingPunct="1">
              <a:lnSpc>
                <a:spcPct val="90000"/>
              </a:lnSpc>
            </a:pPr>
            <a:r>
              <a:rPr lang="en-US" altLang="en-US" sz="2800" dirty="0"/>
              <a:t>The function must define a local structure variable</a:t>
            </a:r>
          </a:p>
          <a:p>
            <a:pPr lvl="1" eaLnBrk="1" hangingPunct="1">
              <a:lnSpc>
                <a:spcPct val="90000"/>
              </a:lnSpc>
            </a:pPr>
            <a:r>
              <a:rPr lang="en-US" altLang="en-US" sz="2800" dirty="0"/>
              <a:t>for internal use </a:t>
            </a:r>
          </a:p>
          <a:p>
            <a:pPr lvl="1" eaLnBrk="1" hangingPunct="1">
              <a:lnSpc>
                <a:spcPct val="90000"/>
              </a:lnSpc>
            </a:pPr>
            <a:r>
              <a:rPr lang="en-US" altLang="en-US" sz="2800" dirty="0"/>
              <a:t>to use with </a:t>
            </a:r>
            <a:r>
              <a:rPr lang="en-US" altLang="en-US" sz="2800" b="1" dirty="0">
                <a:latin typeface="Courier New" pitchFamily="49" charset="0"/>
              </a:rPr>
              <a:t>return</a:t>
            </a:r>
            <a:r>
              <a:rPr lang="en-US" altLang="en-US" sz="2800" dirty="0"/>
              <a:t> statement</a:t>
            </a:r>
          </a:p>
        </p:txBody>
      </p:sp>
      <p:sp>
        <p:nvSpPr>
          <p:cNvPr id="686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038BD42-061F-4160-BDCD-E3583EBB5110}" type="slidenum">
              <a:rPr lang="en-US" altLang="en-US" sz="1200" smtClean="0"/>
              <a:pPr eaLnBrk="1" hangingPunct="1">
                <a:spcBef>
                  <a:spcPct val="0"/>
                </a:spcBef>
                <a:buFontTx/>
                <a:buNone/>
              </a:pPr>
              <a:t>70</a:t>
            </a:fld>
            <a:endParaRPr lang="en-US" altLang="en-US"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Title"/>
          <p:cNvSpPr>
            <a:spLocks noGrp="1" noChangeArrowheads="1"/>
          </p:cNvSpPr>
          <p:nvPr>
            <p:ph type="title"/>
          </p:nvPr>
        </p:nvSpPr>
        <p:spPr>
          <a:xfrm>
            <a:off x="304800" y="457200"/>
            <a:ext cx="8458200" cy="762000"/>
          </a:xfrm>
        </p:spPr>
        <p:txBody>
          <a:bodyPr/>
          <a:lstStyle/>
          <a:p>
            <a:pPr eaLnBrk="1" hangingPunct="1"/>
            <a:r>
              <a:rPr lang="en-US" altLang="en-US" dirty="0">
                <a:solidFill>
                  <a:schemeClr val="tx1"/>
                </a:solidFill>
              </a:rPr>
              <a:t>Returning a Structure Example</a:t>
            </a:r>
          </a:p>
        </p:txBody>
      </p:sp>
      <p:sp>
        <p:nvSpPr>
          <p:cNvPr id="69635" name="Slide Body"/>
          <p:cNvSpPr>
            <a:spLocks noGrp="1" noChangeArrowheads="1"/>
          </p:cNvSpPr>
          <p:nvPr>
            <p:ph type="body" idx="1"/>
          </p:nvPr>
        </p:nvSpPr>
        <p:spPr>
          <a:xfrm>
            <a:off x="304800" y="1524000"/>
            <a:ext cx="8305800" cy="4648200"/>
          </a:xfrm>
        </p:spPr>
        <p:txBody>
          <a:bodyPr/>
          <a:lstStyle/>
          <a:p>
            <a:pPr eaLnBrk="1" hangingPunct="1">
              <a:lnSpc>
                <a:spcPct val="90000"/>
              </a:lnSpc>
              <a:spcBef>
                <a:spcPct val="0"/>
              </a:spcBef>
              <a:buFontTx/>
              <a:buNone/>
            </a:pPr>
            <a:r>
              <a:rPr lang="en-US" altLang="en-US" sz="2800" b="1" dirty="0">
                <a:solidFill>
                  <a:srgbClr val="3D8963"/>
                </a:solidFill>
                <a:latin typeface="Courier New" pitchFamily="49" charset="0"/>
              </a:rPr>
              <a:t> Student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 Student s;    // local variable</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s.studentID</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cin.ignore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s.pData.name);</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s.pData.address</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s.pData.city</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s.year</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s.gpa</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return s;</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696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3F6D2F5-42A2-46C3-BCED-9608D144E4E2}" type="slidenum">
              <a:rPr lang="en-US" altLang="en-US" sz="1200" smtClean="0"/>
              <a:pPr eaLnBrk="1" hangingPunct="1">
                <a:spcBef>
                  <a:spcPct val="0"/>
                </a:spcBef>
                <a:buFontTx/>
                <a:buNone/>
              </a:pPr>
              <a:t>71</a:t>
            </a:fld>
            <a:endParaRPr lang="en-US" altLang="en-US" sz="1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Title"/>
          <p:cNvSpPr>
            <a:spLocks noGrp="1"/>
          </p:cNvSpPr>
          <p:nvPr>
            <p:ph type="title"/>
          </p:nvPr>
        </p:nvSpPr>
        <p:spPr/>
        <p:txBody>
          <a:bodyPr/>
          <a:lstStyle/>
          <a:p>
            <a:pPr eaLnBrk="1" hangingPunct="1"/>
            <a:r>
              <a:rPr lang="en-US" altLang="en-US" dirty="0">
                <a:solidFill>
                  <a:schemeClr val="tx1"/>
                </a:solidFill>
              </a:rPr>
              <a:t>7.13  More About Enumerated </a:t>
            </a:r>
            <a:br>
              <a:rPr lang="en-US" altLang="en-US" dirty="0">
                <a:solidFill>
                  <a:schemeClr val="tx1"/>
                </a:solidFill>
              </a:rPr>
            </a:br>
            <a:r>
              <a:rPr lang="en-US" altLang="en-US" dirty="0">
                <a:solidFill>
                  <a:schemeClr val="tx1"/>
                </a:solidFill>
              </a:rPr>
              <a:t>Data Types</a:t>
            </a:r>
          </a:p>
        </p:txBody>
      </p:sp>
      <p:sp>
        <p:nvSpPr>
          <p:cNvPr id="3" name="Slide Body"/>
          <p:cNvSpPr>
            <a:spLocks noGrp="1"/>
          </p:cNvSpPr>
          <p:nvPr>
            <p:ph type="body" idx="1"/>
          </p:nvPr>
        </p:nvSpPr>
        <p:spPr>
          <a:xfrm>
            <a:off x="152400" y="1600200"/>
            <a:ext cx="8686800" cy="4572000"/>
          </a:xfrm>
        </p:spPr>
        <p:txBody>
          <a:bodyPr/>
          <a:lstStyle/>
          <a:p>
            <a:pPr marL="0" indent="0" eaLnBrk="1" hangingPunct="1">
              <a:buFontTx/>
              <a:buNone/>
              <a:defRPr/>
            </a:pPr>
            <a:r>
              <a:rPr lang="en-US" sz="2800" dirty="0"/>
              <a:t>Additional ways that enumerated data types can be used:</a:t>
            </a:r>
          </a:p>
          <a:p>
            <a:pPr eaLnBrk="1" hangingPunct="1">
              <a:buFont typeface="Arial" panose="020B0604020202020204" pitchFamily="34" charset="0"/>
              <a:buChar char="•"/>
              <a:defRPr/>
            </a:pPr>
            <a:r>
              <a:rPr lang="en-US" sz="2800" dirty="0"/>
              <a:t>Data type declaration and variable definition in a single statement:</a:t>
            </a:r>
          </a:p>
          <a:p>
            <a:pPr marL="400050" lvl="1" indent="0" eaLnBrk="1" hangingPunct="1">
              <a:buFontTx/>
              <a:buNone/>
              <a:defRPr/>
            </a:pP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 tree2;</a:t>
            </a:r>
          </a:p>
          <a:p>
            <a:pPr marL="457200" indent="-457200" eaLnBrk="1" hangingPunct="1">
              <a:buFont typeface="Arial" panose="020B0604020202020204" pitchFamily="34" charset="0"/>
              <a:buChar char="•"/>
              <a:defRPr/>
            </a:pPr>
            <a:r>
              <a:rPr lang="en-US" sz="2800" dirty="0">
                <a:cs typeface="Courier New" panose="02070309020205020404" pitchFamily="49" charset="0"/>
              </a:rPr>
              <a:t>Assign an </a:t>
            </a:r>
            <a:r>
              <a:rPr lang="en-US" sz="2800" dirty="0" err="1">
                <a:cs typeface="Courier New" panose="02070309020205020404" pitchFamily="49" charset="0"/>
              </a:rPr>
              <a:t>int</a:t>
            </a:r>
            <a:r>
              <a:rPr lang="en-US" sz="2800" dirty="0">
                <a:cs typeface="Courier New" panose="02070309020205020404" pitchFamily="49" charset="0"/>
              </a:rPr>
              <a:t> value to an </a:t>
            </a:r>
            <a:r>
              <a:rPr lang="en-US" sz="2800" dirty="0" err="1">
                <a:cs typeface="Courier New" panose="02070309020205020404" pitchFamily="49" charset="0"/>
              </a:rPr>
              <a:t>enum</a:t>
            </a:r>
            <a:r>
              <a:rPr lang="en-US" sz="2800" dirty="0">
                <a:cs typeface="Courier New" panose="02070309020205020404" pitchFamily="49" charset="0"/>
              </a:rPr>
              <a:t> variable:</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tree1 = </a:t>
            </a:r>
            <a:r>
              <a:rPr lang="en-US" sz="2600" b="1" dirty="0" err="1">
                <a:solidFill>
                  <a:srgbClr val="3D8963"/>
                </a:solidFill>
                <a:latin typeface="Courier New" panose="02070309020205020404" pitchFamily="49" charset="0"/>
                <a:cs typeface="Courier New" panose="02070309020205020404" pitchFamily="49" charset="0"/>
              </a:rPr>
              <a:t>static_cast</a:t>
            </a:r>
            <a:r>
              <a:rPr lang="en-US" sz="2600" b="1" dirty="0">
                <a:solidFill>
                  <a:srgbClr val="3D8963"/>
                </a:solidFill>
                <a:latin typeface="Courier New" panose="02070309020205020404" pitchFamily="49" charset="0"/>
                <a:cs typeface="Courier New" panose="02070309020205020404" pitchFamily="49" charset="0"/>
              </a:rPr>
              <a:t>&lt;Tree&gt;(1);  // ELM</a:t>
            </a:r>
          </a:p>
          <a:p>
            <a:pPr marL="0" indent="0" eaLnBrk="1" hangingPunct="1">
              <a:buFontTx/>
              <a:buNone/>
              <a:defRPr/>
            </a:pPr>
            <a:endParaRPr lang="en-US" dirty="0">
              <a:cs typeface="Courier New" panose="02070309020205020404" pitchFamily="49" charset="0"/>
            </a:endParaRPr>
          </a:p>
        </p:txBody>
      </p:sp>
      <p:sp>
        <p:nvSpPr>
          <p:cNvPr id="706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ED600077-6CB3-43C8-BB9B-A9A5737DD742}" type="slidenum">
              <a:rPr lang="en-US" altLang="en-US" sz="800" baseline="0" smtClean="0">
                <a:latin typeface="Arial" charset="0"/>
              </a:rPr>
              <a:pPr eaLnBrk="1" hangingPunct="1"/>
              <a:t>72</a:t>
            </a:fld>
            <a:endParaRPr lang="en-US" altLang="en-US" sz="800" baseline="0" dirty="0">
              <a:latin typeface="Arial"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Title"/>
          <p:cNvSpPr>
            <a:spLocks noGrp="1"/>
          </p:cNvSpPr>
          <p:nvPr>
            <p:ph type="title"/>
          </p:nvPr>
        </p:nvSpPr>
        <p:spPr/>
        <p:txBody>
          <a:bodyPr/>
          <a:lstStyle/>
          <a:p>
            <a:pPr eaLnBrk="1" hangingPunct="1"/>
            <a:r>
              <a:rPr lang="en-US" altLang="en-US" dirty="0">
                <a:solidFill>
                  <a:schemeClr val="tx1"/>
                </a:solidFill>
              </a:rPr>
              <a:t>More About Enumerated Data Types 1 of 4</a:t>
            </a:r>
          </a:p>
        </p:txBody>
      </p:sp>
      <p:sp>
        <p:nvSpPr>
          <p:cNvPr id="3" name="Slide Body"/>
          <p:cNvSpPr>
            <a:spLocks noGrp="1"/>
          </p:cNvSpPr>
          <p:nvPr>
            <p:ph type="body" idx="1"/>
          </p:nvPr>
        </p:nvSpPr>
        <p:spPr>
          <a:xfrm>
            <a:off x="152400" y="1600200"/>
            <a:ext cx="8686800" cy="4343400"/>
          </a:xfrm>
        </p:spPr>
        <p:txBody>
          <a:bodyPr/>
          <a:lstStyle/>
          <a:p>
            <a:pPr marL="457200" indent="-457200" eaLnBrk="1" hangingPunct="1">
              <a:buFont typeface="Arial" panose="020B0604020202020204" pitchFamily="34" charset="0"/>
              <a:buChar char="•"/>
              <a:defRPr/>
            </a:pPr>
            <a:r>
              <a:rPr lang="en-US" sz="3200" dirty="0">
                <a:cs typeface="Courier New" panose="02070309020205020404" pitchFamily="49" charset="0"/>
              </a:rPr>
              <a:t>Assign the value of an </a:t>
            </a:r>
            <a:r>
              <a:rPr lang="en-US" sz="3200" dirty="0" err="1">
                <a:cs typeface="Courier New" panose="02070309020205020404" pitchFamily="49" charset="0"/>
              </a:rPr>
              <a:t>enum</a:t>
            </a:r>
            <a:r>
              <a:rPr lang="en-US" sz="3200" dirty="0">
                <a:cs typeface="Courier New" panose="02070309020205020404" pitchFamily="49" charset="0"/>
              </a:rPr>
              <a:t> variable to an </a:t>
            </a:r>
            <a:r>
              <a:rPr lang="en-US" sz="3200" dirty="0" err="1">
                <a:cs typeface="Courier New" panose="02070309020205020404" pitchFamily="49" charset="0"/>
              </a:rPr>
              <a:t>int</a:t>
            </a:r>
            <a:r>
              <a:rPr lang="en-US" sz="3200" dirty="0">
                <a:cs typeface="Courier New" panose="02070309020205020404" pitchFamily="49" charset="0"/>
              </a:rPr>
              <a:t>:</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tree1 = ELM;</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thisTree</a:t>
            </a:r>
            <a:r>
              <a:rPr lang="en-US" sz="2600" b="1" dirty="0">
                <a:solidFill>
                  <a:srgbClr val="3D8963"/>
                </a:solidFill>
                <a:latin typeface="Courier New" panose="02070309020205020404" pitchFamily="49" charset="0"/>
                <a:cs typeface="Courier New" panose="02070309020205020404" pitchFamily="49" charset="0"/>
              </a:rPr>
              <a:t> = tree1;  // assigns 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thatTree</a:t>
            </a:r>
            <a:r>
              <a:rPr lang="en-US" sz="2600" b="1" dirty="0">
                <a:solidFill>
                  <a:srgbClr val="3D8963"/>
                </a:solidFill>
                <a:latin typeface="Courier New" panose="02070309020205020404" pitchFamily="49" charset="0"/>
                <a:cs typeface="Courier New" panose="02070309020205020404" pitchFamily="49" charset="0"/>
              </a:rPr>
              <a:t> = OAK;    // assigns 2</a:t>
            </a:r>
          </a:p>
          <a:p>
            <a:pPr marL="0" indent="0" eaLnBrk="1" hangingPunct="1">
              <a:buFontTx/>
              <a:buNone/>
              <a:defRPr/>
            </a:pPr>
            <a:endParaRPr lang="en-US" dirty="0">
              <a:cs typeface="Courier New" panose="02070309020205020404" pitchFamily="49" charset="0"/>
            </a:endParaRPr>
          </a:p>
        </p:txBody>
      </p:sp>
      <p:sp>
        <p:nvSpPr>
          <p:cNvPr id="716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2351E191-06E8-4285-ACA4-421517DCF06C}" type="slidenum">
              <a:rPr lang="en-US" altLang="en-US" sz="800" baseline="0" smtClean="0">
                <a:latin typeface="Arial" charset="0"/>
              </a:rPr>
              <a:pPr eaLnBrk="1" hangingPunct="1"/>
              <a:t>73</a:t>
            </a:fld>
            <a:endParaRPr lang="en-US" altLang="en-US" sz="800" baseline="0" dirty="0">
              <a:latin typeface="Arial"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Title"/>
          <p:cNvSpPr>
            <a:spLocks noGrp="1"/>
          </p:cNvSpPr>
          <p:nvPr>
            <p:ph type="title"/>
          </p:nvPr>
        </p:nvSpPr>
        <p:spPr/>
        <p:txBody>
          <a:bodyPr/>
          <a:lstStyle/>
          <a:p>
            <a:pPr eaLnBrk="1" hangingPunct="1"/>
            <a:r>
              <a:rPr lang="en-US" altLang="en-US" dirty="0">
                <a:solidFill>
                  <a:schemeClr val="tx1"/>
                </a:solidFill>
              </a:rPr>
              <a:t>More About Enumerated Data Types 2 of 4</a:t>
            </a:r>
          </a:p>
        </p:txBody>
      </p:sp>
      <p:sp>
        <p:nvSpPr>
          <p:cNvPr id="72707"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Assign the result of a computation to an </a:t>
            </a:r>
            <a:r>
              <a:rPr lang="en-US" altLang="en-US" sz="2800" dirty="0" err="1">
                <a:cs typeface="Courier New" pitchFamily="49" charset="0"/>
              </a:rPr>
              <a:t>enum</a:t>
            </a:r>
            <a:r>
              <a:rPr lang="en-US" altLang="en-US" sz="2800" dirty="0">
                <a:cs typeface="Courier New" pitchFamily="49" charset="0"/>
              </a:rPr>
              <a:t> variable</a:t>
            </a:r>
          </a:p>
          <a:p>
            <a:pPr marL="0" lvl="1" indent="0" eaLnBrk="1" hangingPunct="1">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 tree1, tree2;</a:t>
            </a:r>
          </a:p>
          <a:p>
            <a:pPr marL="0" lvl="1" indent="0" eaLnBrk="1" hangingPunct="1">
              <a:buFontTx/>
              <a:buNone/>
            </a:pPr>
            <a:r>
              <a:rPr lang="en-US" altLang="en-US" sz="2600" b="1" dirty="0">
                <a:solidFill>
                  <a:srgbClr val="3D8963"/>
                </a:solidFill>
                <a:latin typeface="Courier New" pitchFamily="49" charset="0"/>
                <a:cs typeface="Courier New" pitchFamily="49" charset="0"/>
              </a:rPr>
              <a:t>  tree1 = ELM;</a:t>
            </a:r>
          </a:p>
          <a:p>
            <a:pPr marL="0" lvl="1" indent="0" eaLnBrk="1" hangingPunct="1">
              <a:buFontTx/>
              <a:buNone/>
            </a:pPr>
            <a:r>
              <a:rPr lang="en-US" altLang="en-US" sz="2600" b="1" dirty="0">
                <a:solidFill>
                  <a:srgbClr val="3D8963"/>
                </a:solidFill>
                <a:latin typeface="Courier New" pitchFamily="49" charset="0"/>
                <a:cs typeface="Courier New" pitchFamily="49" charset="0"/>
              </a:rPr>
              <a:t>  tree2 = </a:t>
            </a:r>
            <a:r>
              <a:rPr lang="en-US" altLang="en-US" sz="2600" b="1" dirty="0" err="1">
                <a:solidFill>
                  <a:srgbClr val="3D8963"/>
                </a:solidFill>
                <a:latin typeface="Courier New" pitchFamily="49" charset="0"/>
                <a:cs typeface="Courier New" pitchFamily="49" charset="0"/>
              </a:rPr>
              <a:t>static_cast</a:t>
            </a:r>
            <a:r>
              <a:rPr lang="en-US" altLang="en-US" sz="2600" b="1" dirty="0">
                <a:solidFill>
                  <a:srgbClr val="3D8963"/>
                </a:solidFill>
                <a:latin typeface="Courier New" pitchFamily="49" charset="0"/>
                <a:cs typeface="Courier New" pitchFamily="49" charset="0"/>
              </a:rPr>
              <a:t>&lt;Tree&gt;(tree1 + 1);</a:t>
            </a:r>
          </a:p>
          <a:p>
            <a:pPr marL="0" lvl="1" indent="0" eaLnBrk="1" hangingPunct="1">
              <a:buFontTx/>
              <a:buNone/>
            </a:pPr>
            <a:r>
              <a:rPr lang="en-US" altLang="en-US" sz="2600" b="1" dirty="0">
                <a:solidFill>
                  <a:srgbClr val="3D8963"/>
                </a:solidFill>
                <a:latin typeface="Courier New" pitchFamily="49" charset="0"/>
                <a:cs typeface="Courier New" pitchFamily="49" charset="0"/>
              </a:rPr>
              <a:t>                           // assigns OAK</a:t>
            </a:r>
          </a:p>
        </p:txBody>
      </p:sp>
      <p:sp>
        <p:nvSpPr>
          <p:cNvPr id="727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64AB673A-777B-4F28-9B3C-F718CA6FC38F}" type="slidenum">
              <a:rPr lang="en-US" altLang="en-US" sz="800" baseline="0" smtClean="0">
                <a:latin typeface="Arial" charset="0"/>
              </a:rPr>
              <a:pPr eaLnBrk="1" hangingPunct="1"/>
              <a:t>74</a:t>
            </a:fld>
            <a:endParaRPr lang="en-US" altLang="en-US" sz="800" baseline="0" dirty="0">
              <a:latin typeface="Arial"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Title"/>
          <p:cNvSpPr>
            <a:spLocks noGrp="1"/>
          </p:cNvSpPr>
          <p:nvPr>
            <p:ph type="title"/>
          </p:nvPr>
        </p:nvSpPr>
        <p:spPr/>
        <p:txBody>
          <a:bodyPr/>
          <a:lstStyle/>
          <a:p>
            <a:pPr eaLnBrk="1" hangingPunct="1"/>
            <a:r>
              <a:rPr lang="en-US" altLang="en-US" dirty="0">
                <a:solidFill>
                  <a:schemeClr val="tx1"/>
                </a:solidFill>
              </a:rPr>
              <a:t>More About Enumerated Data Types 3 of 4</a:t>
            </a:r>
          </a:p>
        </p:txBody>
      </p:sp>
      <p:sp>
        <p:nvSpPr>
          <p:cNvPr id="73731"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Using enumerators in a switch statement</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 tree1;</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switch(tree1)</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ASH: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"Ash";</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ELM: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"Elm";</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OAK: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"Oak";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buFontTx/>
              <a:buNone/>
            </a:pPr>
            <a:endParaRPr lang="en-US" altLang="en-US" sz="2600" b="1" dirty="0">
              <a:solidFill>
                <a:srgbClr val="3D8963"/>
              </a:solidFill>
              <a:latin typeface="Courier New" pitchFamily="49" charset="0"/>
              <a:cs typeface="Courier New" pitchFamily="49" charset="0"/>
            </a:endParaRPr>
          </a:p>
        </p:txBody>
      </p:sp>
      <p:sp>
        <p:nvSpPr>
          <p:cNvPr id="737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47B43AE7-D81B-409C-A27D-F6478DC8277C}" type="slidenum">
              <a:rPr lang="en-US" altLang="en-US" sz="800" baseline="0" smtClean="0">
                <a:latin typeface="Arial" charset="0"/>
              </a:rPr>
              <a:pPr eaLnBrk="1" hangingPunct="1"/>
              <a:t>75</a:t>
            </a:fld>
            <a:endParaRPr lang="en-US" altLang="en-US" sz="800" baseline="0" dirty="0">
              <a:latin typeface="Arial"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Title"/>
          <p:cNvSpPr>
            <a:spLocks noGrp="1"/>
          </p:cNvSpPr>
          <p:nvPr>
            <p:ph type="title"/>
          </p:nvPr>
        </p:nvSpPr>
        <p:spPr/>
        <p:txBody>
          <a:bodyPr/>
          <a:lstStyle/>
          <a:p>
            <a:pPr eaLnBrk="1" hangingPunct="1"/>
            <a:r>
              <a:rPr lang="en-US" altLang="en-US" dirty="0">
                <a:solidFill>
                  <a:schemeClr val="tx1"/>
                </a:solidFill>
              </a:rPr>
              <a:t>More About Enumerated Data Types 4 of 4</a:t>
            </a:r>
          </a:p>
        </p:txBody>
      </p:sp>
      <p:sp>
        <p:nvSpPr>
          <p:cNvPr id="74755"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Using enumerators for loop control:</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for (Tree tree1 = ASH; tree1 &lt;= OAK;</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tree1=</a:t>
            </a:r>
            <a:r>
              <a:rPr lang="en-US" altLang="en-US" sz="2600" b="1" dirty="0" err="1">
                <a:solidFill>
                  <a:srgbClr val="3D8963"/>
                </a:solidFill>
                <a:latin typeface="Courier New" pitchFamily="49" charset="0"/>
                <a:cs typeface="Courier New" pitchFamily="49" charset="0"/>
              </a:rPr>
              <a:t>static_cast</a:t>
            </a:r>
            <a:r>
              <a:rPr lang="en-US" altLang="en-US" sz="2600" b="1" dirty="0">
                <a:solidFill>
                  <a:srgbClr val="3D8963"/>
                </a:solidFill>
                <a:latin typeface="Courier New" pitchFamily="49" charset="0"/>
                <a:cs typeface="Courier New" pitchFamily="49" charset="0"/>
              </a:rPr>
              <a:t>&lt;Tree&gt;(tree1+1))</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buFontTx/>
              <a:buNone/>
            </a:pPr>
            <a:endParaRPr lang="en-US" altLang="en-US" sz="2600" b="1" dirty="0">
              <a:solidFill>
                <a:srgbClr val="3D8963"/>
              </a:solidFill>
              <a:latin typeface="Courier New" pitchFamily="49" charset="0"/>
              <a:cs typeface="Courier New" pitchFamily="49" charset="0"/>
            </a:endParaRPr>
          </a:p>
        </p:txBody>
      </p:sp>
      <p:sp>
        <p:nvSpPr>
          <p:cNvPr id="747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34EE425D-A976-43FA-804A-FF8B375E4888}" type="slidenum">
              <a:rPr lang="en-US" altLang="en-US" sz="800" baseline="0" smtClean="0">
                <a:latin typeface="Arial" charset="0"/>
              </a:rPr>
              <a:pPr eaLnBrk="1" hangingPunct="1"/>
              <a:t>76</a:t>
            </a:fld>
            <a:endParaRPr lang="en-US" altLang="en-US" sz="800" baseline="0" dirty="0">
              <a:latin typeface="Arial"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1 of 4</a:t>
            </a:r>
          </a:p>
        </p:txBody>
      </p:sp>
      <p:sp>
        <p:nvSpPr>
          <p:cNvPr id="3" name="Slide Body"/>
          <p:cNvSpPr>
            <a:spLocks noGrp="1"/>
          </p:cNvSpPr>
          <p:nvPr>
            <p:ph type="body" idx="1"/>
          </p:nvPr>
        </p:nvSpPr>
        <p:spPr/>
        <p:txBody>
          <a:bodyPr/>
          <a:lstStyle/>
          <a:p>
            <a:pPr eaLnBrk="1" hangingPunct="1">
              <a:buFont typeface="Arial" panose="020B0604020202020204" pitchFamily="34" charset="0"/>
              <a:buChar char="•"/>
              <a:defRPr/>
            </a:pPr>
            <a:r>
              <a:rPr lang="en-US" sz="2800" dirty="0"/>
              <a:t>Enumerated values (names) cannot be re-used in different enumerated data types that are in the same scope.</a:t>
            </a:r>
          </a:p>
          <a:p>
            <a:pPr eaLnBrk="1" hangingPunct="1">
              <a:buFont typeface="Arial" panose="020B0604020202020204" pitchFamily="34" charset="0"/>
              <a:buChar char="•"/>
              <a:defRPr/>
            </a:pPr>
            <a:r>
              <a:rPr lang="en-US" sz="2800" dirty="0"/>
              <a:t>A </a:t>
            </a:r>
            <a:r>
              <a:rPr lang="en-US" sz="2800" dirty="0">
                <a:solidFill>
                  <a:srgbClr val="495899"/>
                </a:solidFill>
              </a:rPr>
              <a:t>strongly typed </a:t>
            </a:r>
            <a:r>
              <a:rPr lang="en-US" sz="2800" dirty="0" err="1">
                <a:solidFill>
                  <a:srgbClr val="495899"/>
                </a:solidFill>
              </a:rPr>
              <a:t>enum</a:t>
            </a:r>
            <a:r>
              <a:rPr lang="en-US" sz="2800" dirty="0">
                <a:solidFill>
                  <a:srgbClr val="495899"/>
                </a:solidFill>
              </a:rPr>
              <a:t> </a:t>
            </a:r>
            <a:r>
              <a:rPr lang="en-US" sz="2800" dirty="0"/>
              <a:t>(an </a:t>
            </a:r>
            <a:r>
              <a:rPr lang="en-US" sz="2800" dirty="0" err="1">
                <a:solidFill>
                  <a:srgbClr val="495899"/>
                </a:solidFill>
              </a:rPr>
              <a:t>enum</a:t>
            </a:r>
            <a:r>
              <a:rPr lang="en-US" sz="2800" dirty="0">
                <a:solidFill>
                  <a:srgbClr val="495899"/>
                </a:solidFill>
              </a:rPr>
              <a:t> class</a:t>
            </a:r>
            <a:r>
              <a:rPr lang="en-US" sz="2800" dirty="0"/>
              <a:t>) allows you to do this</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{ASH, ELM, 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Street {RUSH, OAK, STATE};</a:t>
            </a:r>
          </a:p>
          <a:p>
            <a:pPr marL="457200" lvl="1" indent="-457200" eaLnBrk="1" hangingPunct="1">
              <a:buFont typeface="Arial" panose="020B0604020202020204" pitchFamily="34" charset="0"/>
              <a:buChar char="•"/>
              <a:defRPr/>
            </a:pPr>
            <a:r>
              <a:rPr lang="en-US" sz="2800" dirty="0">
                <a:cs typeface="Courier New" panose="02070309020205020404" pitchFamily="49" charset="0"/>
              </a:rPr>
              <a:t>Note the keyword </a:t>
            </a:r>
            <a:r>
              <a:rPr lang="en-US" sz="2800" b="1" dirty="0">
                <a:latin typeface="Courier New" panose="02070309020205020404" pitchFamily="49" charset="0"/>
                <a:cs typeface="Courier New" panose="02070309020205020404" pitchFamily="49" charset="0"/>
              </a:rPr>
              <a:t>class</a:t>
            </a:r>
            <a:r>
              <a:rPr lang="en-US" sz="2800" dirty="0">
                <a:cs typeface="Courier New" panose="02070309020205020404" pitchFamily="49" charset="0"/>
              </a:rPr>
              <a:t> in the declaration</a:t>
            </a:r>
          </a:p>
          <a:p>
            <a:pPr marL="0" lvl="1" indent="0" eaLnBrk="1" hangingPunct="1">
              <a:buFontTx/>
              <a:buNone/>
              <a:defRPr/>
            </a:pPr>
            <a:endParaRPr lang="en-US" sz="2600" b="1" dirty="0">
              <a:solidFill>
                <a:srgbClr val="3D8963"/>
              </a:solidFill>
              <a:latin typeface="Courier New" panose="02070309020205020404" pitchFamily="49" charset="0"/>
              <a:cs typeface="Courier New" panose="02070309020205020404" pitchFamily="49" charset="0"/>
            </a:endParaRPr>
          </a:p>
          <a:p>
            <a:pPr marL="0" indent="0" eaLnBrk="1" hangingPunct="1">
              <a:buFontTx/>
              <a:buNone/>
              <a:defRPr/>
            </a:pPr>
            <a:endParaRPr lang="en-US" dirty="0"/>
          </a:p>
        </p:txBody>
      </p:sp>
      <p:sp>
        <p:nvSpPr>
          <p:cNvPr id="757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DF99AA2B-A656-4044-9D12-2555C127CBE8}" type="slidenum">
              <a:rPr lang="en-US" altLang="en-US" sz="800" baseline="0" smtClean="0">
                <a:latin typeface="Arial" charset="0"/>
              </a:rPr>
              <a:pPr eaLnBrk="1" hangingPunct="1"/>
              <a:t>77</a:t>
            </a:fld>
            <a:endParaRPr lang="en-US" altLang="en-US" sz="800" baseline="0" dirty="0">
              <a:latin typeface="Arial"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2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Because enumerators can be used in multiple enumerated data types, references must include the name of the strongly typed </a:t>
            </a:r>
            <a:r>
              <a:rPr lang="en-US" sz="2800" dirty="0" err="1"/>
              <a:t>enum</a:t>
            </a:r>
            <a:r>
              <a:rPr lang="en-US" sz="2800" dirty="0"/>
              <a:t> followed by : :</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 tree1 = Trees::OAK;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68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F569CF5C-E765-44C9-82CE-EE7014F546FF}" type="slidenum">
              <a:rPr lang="en-US" altLang="en-US" sz="800" baseline="0" smtClean="0">
                <a:latin typeface="Arial" charset="0"/>
              </a:rPr>
              <a:pPr eaLnBrk="1" hangingPunct="1"/>
              <a:t>78</a:t>
            </a:fld>
            <a:endParaRPr lang="en-US" altLang="en-US" sz="800" baseline="0" dirty="0">
              <a:latin typeface="Arial"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3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Strongly typed enumerators are stored as </a:t>
            </a:r>
            <a:r>
              <a:rPr lang="en-US" sz="2800" dirty="0" err="1"/>
              <a:t>ints</a:t>
            </a:r>
            <a:r>
              <a:rPr lang="en-US" sz="2800" dirty="0"/>
              <a:t> by default.</a:t>
            </a:r>
          </a:p>
          <a:p>
            <a:pPr eaLnBrk="1" hangingPunct="1">
              <a:buFont typeface="Arial" panose="020B0604020202020204" pitchFamily="34" charset="0"/>
              <a:buChar char="•"/>
              <a:defRPr/>
            </a:pPr>
            <a:r>
              <a:rPr lang="en-US" sz="2800" dirty="0"/>
              <a:t>To choose a different integer data type, indicate the type after the </a:t>
            </a:r>
            <a:r>
              <a:rPr lang="en-US" sz="2800" dirty="0" err="1"/>
              <a:t>enum</a:t>
            </a:r>
            <a:r>
              <a:rPr lang="en-US" sz="2800" dirty="0"/>
              <a:t> name and before the enumerator list:</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78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5BFA04A6-4F89-486E-8ADA-349196AA2E7A}" type="slidenum">
              <a:rPr lang="en-US" altLang="en-US" sz="800" baseline="0" smtClean="0">
                <a:latin typeface="Arial" charset="0"/>
              </a:rPr>
              <a:pPr eaLnBrk="1" hangingPunct="1"/>
              <a:t>79</a:t>
            </a:fld>
            <a:endParaRPr lang="en-US" altLang="en-US" sz="800" baseline="0"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Object-Oriented Programming</a:t>
            </a:r>
            <a:br>
              <a:rPr lang="en-US" altLang="en-US" dirty="0">
                <a:solidFill>
                  <a:schemeClr val="tx1"/>
                </a:solidFill>
              </a:rPr>
            </a:br>
            <a:r>
              <a:rPr lang="en-US" altLang="en-US" dirty="0">
                <a:solidFill>
                  <a:schemeClr val="tx1"/>
                </a:solidFill>
              </a:rPr>
              <a:t>Terminology 1 of 2</a:t>
            </a:r>
          </a:p>
        </p:txBody>
      </p:sp>
      <p:sp>
        <p:nvSpPr>
          <p:cNvPr id="10243" name="Slide Body"/>
          <p:cNvSpPr>
            <a:spLocks noGrp="1" noChangeArrowheads="1"/>
          </p:cNvSpPr>
          <p:nvPr>
            <p:ph type="body" idx="1"/>
          </p:nvPr>
        </p:nvSpPr>
        <p:spPr>
          <a:xfrm>
            <a:off x="381000" y="1981200"/>
            <a:ext cx="8458200" cy="3962400"/>
          </a:xfrm>
        </p:spPr>
        <p:txBody>
          <a:bodyPr/>
          <a:lstStyle/>
          <a:p>
            <a:pPr eaLnBrk="1" hangingPunct="1">
              <a:lnSpc>
                <a:spcPct val="90000"/>
              </a:lnSpc>
              <a:spcBef>
                <a:spcPct val="60000"/>
              </a:spcBef>
            </a:pPr>
            <a:r>
              <a:rPr lang="en-US" altLang="en-US" sz="2800" b="1" dirty="0">
                <a:solidFill>
                  <a:schemeClr val="accent2"/>
                </a:solidFill>
              </a:rPr>
              <a:t>object</a:t>
            </a:r>
            <a:r>
              <a:rPr lang="en-US" altLang="en-US" sz="2800" dirty="0"/>
              <a:t>: software entity that combines data and functions that act on the data in a single unit</a:t>
            </a:r>
          </a:p>
          <a:p>
            <a:pPr eaLnBrk="1" hangingPunct="1">
              <a:lnSpc>
                <a:spcPct val="90000"/>
              </a:lnSpc>
              <a:spcBef>
                <a:spcPct val="60000"/>
              </a:spcBef>
            </a:pPr>
            <a:r>
              <a:rPr lang="en-US" altLang="en-US" sz="2800" b="1" dirty="0">
                <a:solidFill>
                  <a:schemeClr val="accent2"/>
                </a:solidFill>
              </a:rPr>
              <a:t>attributes</a:t>
            </a:r>
            <a:r>
              <a:rPr lang="en-US" altLang="en-US" sz="2800" dirty="0"/>
              <a:t>:</a:t>
            </a:r>
            <a:r>
              <a:rPr lang="en-US" altLang="en-US" sz="2800" b="1" dirty="0"/>
              <a:t> </a:t>
            </a:r>
            <a:r>
              <a:rPr lang="en-US" altLang="en-US" sz="2800" dirty="0"/>
              <a:t>the data items of an object, stored in </a:t>
            </a:r>
            <a:r>
              <a:rPr lang="en-US" altLang="en-US" sz="2800" b="1" dirty="0">
                <a:solidFill>
                  <a:schemeClr val="accent2"/>
                </a:solidFill>
              </a:rPr>
              <a:t>member variables</a:t>
            </a:r>
          </a:p>
          <a:p>
            <a:pPr eaLnBrk="1" hangingPunct="1">
              <a:lnSpc>
                <a:spcPct val="90000"/>
              </a:lnSpc>
              <a:spcBef>
                <a:spcPct val="60000"/>
              </a:spcBef>
            </a:pPr>
            <a:r>
              <a:rPr lang="en-US" altLang="en-US" sz="2800" b="1" dirty="0">
                <a:solidFill>
                  <a:schemeClr val="accent2"/>
                </a:solidFill>
              </a:rPr>
              <a:t>member functions (methods)</a:t>
            </a:r>
            <a:r>
              <a:rPr lang="en-US" altLang="en-US" sz="2800" dirty="0"/>
              <a:t>: procedures/ functions that act on the attributes of the class</a:t>
            </a:r>
            <a:endParaRPr lang="en-US" altLang="en-US" sz="2800" b="1" dirty="0"/>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64F762-1776-435F-9798-26C4708670D8}"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4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To retrieve the integer value associated with a strongly-typed enumerator, cast it to an </a:t>
            </a:r>
            <a:r>
              <a:rPr lang="en-US" sz="2800" dirty="0" err="1"/>
              <a:t>int</a:t>
            </a:r>
            <a:r>
              <a:rPr lang="en-US" sz="2800" dirty="0"/>
              <a:t>:</a:t>
            </a:r>
          </a:p>
          <a:p>
            <a:pPr marL="0" indent="0" eaLnBrk="1" hangingPunct="1">
              <a:buFontTx/>
              <a:buNone/>
              <a:defRPr/>
            </a:pPr>
            <a:endParaRPr lang="en-US" dirty="0"/>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val</a:t>
            </a:r>
            <a:r>
              <a:rPr lang="en-US" sz="2600" b="1" dirty="0">
                <a:solidFill>
                  <a:srgbClr val="3D8963"/>
                </a:solidFill>
                <a:latin typeface="Courier New" panose="02070309020205020404" pitchFamily="49" charset="0"/>
                <a:cs typeface="Courier New" panose="02070309020205020404" pitchFamily="49" charset="0"/>
              </a:rPr>
              <a:t> = </a:t>
            </a:r>
            <a:r>
              <a:rPr lang="en-US" sz="2600" b="1" dirty="0" err="1">
                <a:solidFill>
                  <a:srgbClr val="3D8963"/>
                </a:solidFill>
                <a:latin typeface="Courier New" panose="02070309020205020404" pitchFamily="49" charset="0"/>
                <a:cs typeface="Courier New" panose="02070309020205020404" pitchFamily="49" charset="0"/>
              </a:rPr>
              <a:t>static_cast</a:t>
            </a:r>
            <a:r>
              <a:rPr lang="en-US" sz="2600" b="1" dirty="0">
                <a:solidFill>
                  <a:srgbClr val="3D8963"/>
                </a:solidFill>
                <a:latin typeface="Courier New" panose="02070309020205020404" pitchFamily="49" charset="0"/>
                <a:cs typeface="Courier New" panose="02070309020205020404" pitchFamily="49" charset="0"/>
              </a:rPr>
              <a:t>&lt;</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&gt;(Trees::ASH);</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88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7B727373-F55C-46B9-803A-0459150C3330}" type="slidenum">
              <a:rPr lang="en-US" altLang="en-US" sz="800" baseline="0" smtClean="0">
                <a:latin typeface="Arial" charset="0"/>
              </a:rPr>
              <a:pPr eaLnBrk="1" hangingPunct="1"/>
              <a:t>80</a:t>
            </a:fld>
            <a:endParaRPr lang="en-US" altLang="en-US" sz="800" baseline="0" dirty="0">
              <a:latin typeface="Arial"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Title"/>
          <p:cNvSpPr>
            <a:spLocks noGrp="1" noChangeArrowheads="1"/>
          </p:cNvSpPr>
          <p:nvPr>
            <p:ph type="title"/>
          </p:nvPr>
        </p:nvSpPr>
        <p:spPr/>
        <p:txBody>
          <a:bodyPr/>
          <a:lstStyle/>
          <a:p>
            <a:pPr eaLnBrk="1" hangingPunct="1"/>
            <a:r>
              <a:rPr lang="en-US" altLang="en-US" dirty="0">
                <a:solidFill>
                  <a:schemeClr val="tx1"/>
                </a:solidFill>
              </a:rPr>
              <a:t>7.15  Introduction to Object-Oriented Analysis and Design</a:t>
            </a:r>
          </a:p>
        </p:txBody>
      </p:sp>
      <p:sp>
        <p:nvSpPr>
          <p:cNvPr id="79875"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a:solidFill>
                  <a:schemeClr val="accent2"/>
                </a:solidFill>
              </a:rPr>
              <a:t>Object-Oriented Analysis</a:t>
            </a:r>
            <a:r>
              <a:rPr lang="en-US" altLang="en-US" sz="2800"/>
              <a:t>: that phase of program development when the program functionality is determined from the requirements</a:t>
            </a:r>
          </a:p>
          <a:p>
            <a:pPr eaLnBrk="1" hangingPunct="1">
              <a:spcBef>
                <a:spcPct val="60000"/>
              </a:spcBef>
            </a:pPr>
            <a:r>
              <a:rPr lang="en-US" altLang="en-US" sz="2800"/>
              <a:t>It includes</a:t>
            </a:r>
          </a:p>
          <a:p>
            <a:pPr lvl="1" eaLnBrk="1" hangingPunct="1">
              <a:spcBef>
                <a:spcPct val="60000"/>
              </a:spcBef>
            </a:pPr>
            <a:r>
              <a:rPr lang="en-US" altLang="en-US" sz="2400"/>
              <a:t>identification of classes and objects</a:t>
            </a:r>
          </a:p>
          <a:p>
            <a:pPr lvl="1" eaLnBrk="1" hangingPunct="1">
              <a:spcBef>
                <a:spcPct val="60000"/>
              </a:spcBef>
            </a:pPr>
            <a:r>
              <a:rPr lang="en-US" altLang="en-US" sz="2400"/>
              <a:t>definition of each class's attributes </a:t>
            </a:r>
          </a:p>
          <a:p>
            <a:pPr lvl="1" eaLnBrk="1" hangingPunct="1">
              <a:spcBef>
                <a:spcPct val="60000"/>
              </a:spcBef>
            </a:pPr>
            <a:r>
              <a:rPr lang="en-US" altLang="en-US" sz="2400"/>
              <a:t>definition of each class's behaviors</a:t>
            </a:r>
          </a:p>
          <a:p>
            <a:pPr lvl="1" eaLnBrk="1" hangingPunct="1">
              <a:spcBef>
                <a:spcPct val="60000"/>
              </a:spcBef>
            </a:pPr>
            <a:r>
              <a:rPr lang="en-US" altLang="en-US" sz="2400"/>
              <a:t>definition of the relationship between classes</a:t>
            </a:r>
          </a:p>
        </p:txBody>
      </p:sp>
      <p:sp>
        <p:nvSpPr>
          <p:cNvPr id="798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FA72D15-1681-4237-B2EA-024318871342}" type="slidenum">
              <a:rPr lang="en-US" altLang="en-US" sz="1200" smtClean="0"/>
              <a:pPr eaLnBrk="1" hangingPunct="1">
                <a:spcBef>
                  <a:spcPct val="0"/>
                </a:spcBef>
                <a:buFontTx/>
                <a:buNone/>
              </a:pPr>
              <a:t>81</a:t>
            </a:fld>
            <a:endParaRPr lang="en-US" altLang="en-US"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Identify Classes and Objects</a:t>
            </a:r>
          </a:p>
        </p:txBody>
      </p:sp>
      <p:sp>
        <p:nvSpPr>
          <p:cNvPr id="80899" name="Slide Body"/>
          <p:cNvSpPr>
            <a:spLocks noGrp="1" noChangeArrowheads="1"/>
          </p:cNvSpPr>
          <p:nvPr>
            <p:ph type="body" idx="1"/>
          </p:nvPr>
        </p:nvSpPr>
        <p:spPr>
          <a:xfrm>
            <a:off x="381000" y="1524000"/>
            <a:ext cx="8153400" cy="4572000"/>
          </a:xfrm>
        </p:spPr>
        <p:txBody>
          <a:bodyPr/>
          <a:lstStyle/>
          <a:p>
            <a:pPr eaLnBrk="1" hangingPunct="1">
              <a:lnSpc>
                <a:spcPct val="90000"/>
              </a:lnSpc>
              <a:spcBef>
                <a:spcPct val="60000"/>
              </a:spcBef>
            </a:pPr>
            <a:r>
              <a:rPr lang="en-US" altLang="en-US" sz="2800"/>
              <a:t>Consider the major data elements and the operations on these elements</a:t>
            </a:r>
          </a:p>
          <a:p>
            <a:pPr eaLnBrk="1" hangingPunct="1">
              <a:lnSpc>
                <a:spcPct val="90000"/>
              </a:lnSpc>
              <a:spcBef>
                <a:spcPct val="60000"/>
              </a:spcBef>
            </a:pPr>
            <a:r>
              <a:rPr lang="en-US" altLang="en-US" sz="2800"/>
              <a:t>Candidates include</a:t>
            </a:r>
          </a:p>
          <a:p>
            <a:pPr lvl="1" eaLnBrk="1" hangingPunct="1">
              <a:lnSpc>
                <a:spcPct val="90000"/>
              </a:lnSpc>
              <a:spcBef>
                <a:spcPct val="60000"/>
              </a:spcBef>
            </a:pPr>
            <a:r>
              <a:rPr lang="en-US" altLang="en-US" sz="2400"/>
              <a:t>user-interface components (menus, text boxes, </a:t>
            </a:r>
            <a:r>
              <a:rPr lang="en-US" altLang="en-US" sz="2400" i="1"/>
              <a:t>etc.</a:t>
            </a:r>
            <a:r>
              <a:rPr lang="en-US" altLang="en-US" sz="2400"/>
              <a:t>)</a:t>
            </a:r>
          </a:p>
          <a:p>
            <a:pPr lvl="1" eaLnBrk="1" hangingPunct="1">
              <a:lnSpc>
                <a:spcPct val="90000"/>
              </a:lnSpc>
              <a:spcBef>
                <a:spcPct val="60000"/>
              </a:spcBef>
            </a:pPr>
            <a:r>
              <a:rPr lang="en-US" altLang="en-US" sz="2400"/>
              <a:t>I/O devices </a:t>
            </a:r>
          </a:p>
          <a:p>
            <a:pPr lvl="1" eaLnBrk="1" hangingPunct="1">
              <a:lnSpc>
                <a:spcPct val="90000"/>
              </a:lnSpc>
              <a:spcBef>
                <a:spcPct val="60000"/>
              </a:spcBef>
            </a:pPr>
            <a:r>
              <a:rPr lang="en-US" altLang="en-US" sz="2400"/>
              <a:t>physical objects</a:t>
            </a:r>
          </a:p>
          <a:p>
            <a:pPr lvl="1" eaLnBrk="1" hangingPunct="1">
              <a:lnSpc>
                <a:spcPct val="90000"/>
              </a:lnSpc>
              <a:spcBef>
                <a:spcPct val="60000"/>
              </a:spcBef>
            </a:pPr>
            <a:r>
              <a:rPr lang="en-US" altLang="en-US" sz="2400"/>
              <a:t>historical data (employee records, transaction logs, </a:t>
            </a:r>
            <a:r>
              <a:rPr lang="en-US" altLang="en-US" sz="2400" i="1"/>
              <a:t>etc.</a:t>
            </a:r>
            <a:r>
              <a:rPr lang="en-US" altLang="en-US" sz="2400"/>
              <a:t>)</a:t>
            </a:r>
          </a:p>
          <a:p>
            <a:pPr lvl="1" eaLnBrk="1" hangingPunct="1">
              <a:lnSpc>
                <a:spcPct val="90000"/>
              </a:lnSpc>
              <a:spcBef>
                <a:spcPct val="60000"/>
              </a:spcBef>
            </a:pPr>
            <a:r>
              <a:rPr lang="en-US" altLang="en-US" sz="2400"/>
              <a:t>the roles of human participants</a:t>
            </a:r>
          </a:p>
        </p:txBody>
      </p:sp>
      <p:sp>
        <p:nvSpPr>
          <p:cNvPr id="809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9EAAE44-DC53-4EE1-8C2E-C3E786AA3945}" type="slidenum">
              <a:rPr lang="en-US" altLang="en-US" sz="1200" smtClean="0"/>
              <a:pPr eaLnBrk="1" hangingPunct="1">
                <a:spcBef>
                  <a:spcPct val="0"/>
                </a:spcBef>
                <a:buFontTx/>
                <a:buNone/>
              </a:pPr>
              <a:t>82</a:t>
            </a:fld>
            <a:endParaRPr lang="en-US" altLang="en-US" sz="1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Define Class Attributes</a:t>
            </a:r>
          </a:p>
        </p:txBody>
      </p:sp>
      <p:sp>
        <p:nvSpPr>
          <p:cNvPr id="81923"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dirty="0"/>
              <a:t>Attributes are the data elements of an object of the class</a:t>
            </a:r>
          </a:p>
          <a:p>
            <a:pPr eaLnBrk="1" hangingPunct="1">
              <a:spcBef>
                <a:spcPct val="60000"/>
              </a:spcBef>
            </a:pPr>
            <a:r>
              <a:rPr lang="en-US" altLang="en-US" sz="2800" dirty="0"/>
              <a:t>They are necessary for the object to work in its role in the program</a:t>
            </a:r>
          </a:p>
        </p:txBody>
      </p:sp>
      <p:sp>
        <p:nvSpPr>
          <p:cNvPr id="819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BC8AA6B-9944-47B2-87F0-171F18A4B049}" type="slidenum">
              <a:rPr lang="en-US" altLang="en-US" sz="1200" smtClean="0"/>
              <a:pPr eaLnBrk="1" hangingPunct="1">
                <a:spcBef>
                  <a:spcPct val="0"/>
                </a:spcBef>
                <a:buFontTx/>
                <a:buNone/>
              </a:pPr>
              <a:t>83</a:t>
            </a:fld>
            <a:endParaRPr lang="en-US" altLang="en-US" sz="1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Define Class Behaviors</a:t>
            </a:r>
          </a:p>
        </p:txBody>
      </p:sp>
      <p:sp>
        <p:nvSpPr>
          <p:cNvPr id="82947"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dirty="0"/>
              <a:t>For each class, </a:t>
            </a:r>
          </a:p>
          <a:p>
            <a:pPr lvl="1" eaLnBrk="1" hangingPunct="1">
              <a:spcBef>
                <a:spcPct val="60000"/>
              </a:spcBef>
            </a:pPr>
            <a:r>
              <a:rPr lang="en-US" altLang="en-US" sz="2800" dirty="0"/>
              <a:t>Identify what an object of a class should do in the program</a:t>
            </a:r>
          </a:p>
          <a:p>
            <a:pPr eaLnBrk="1" hangingPunct="1">
              <a:spcBef>
                <a:spcPct val="60000"/>
              </a:spcBef>
            </a:pPr>
            <a:r>
              <a:rPr lang="en-US" altLang="en-US" sz="2800" dirty="0"/>
              <a:t>The behaviors determine some of the member functions of the class</a:t>
            </a:r>
          </a:p>
        </p:txBody>
      </p:sp>
      <p:sp>
        <p:nvSpPr>
          <p:cNvPr id="829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B22ACDA-39E7-4DCF-B4ED-1608EE8C27E9}" type="slidenum">
              <a:rPr lang="en-US" altLang="en-US" sz="1200" smtClean="0"/>
              <a:pPr eaLnBrk="1" hangingPunct="1">
                <a:spcBef>
                  <a:spcPct val="0"/>
                </a:spcBef>
                <a:buFontTx/>
                <a:buNone/>
              </a:pPr>
              <a:t>84</a:t>
            </a:fld>
            <a:endParaRPr lang="en-US" altLang="en-US" sz="1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Relationships Between Classes</a:t>
            </a:r>
          </a:p>
        </p:txBody>
      </p:sp>
      <p:sp>
        <p:nvSpPr>
          <p:cNvPr id="83971" name="Slide Body"/>
          <p:cNvSpPr>
            <a:spLocks noGrp="1" noChangeArrowheads="1"/>
          </p:cNvSpPr>
          <p:nvPr>
            <p:ph type="body" idx="1"/>
          </p:nvPr>
        </p:nvSpPr>
        <p:spPr>
          <a:xfrm>
            <a:off x="381000" y="1524000"/>
            <a:ext cx="8153400" cy="4572000"/>
          </a:xfrm>
        </p:spPr>
        <p:txBody>
          <a:bodyPr/>
          <a:lstStyle/>
          <a:p>
            <a:pPr eaLnBrk="1" hangingPunct="1">
              <a:spcBef>
                <a:spcPct val="60000"/>
              </a:spcBef>
              <a:buFontTx/>
              <a:buNone/>
            </a:pPr>
            <a:r>
              <a:rPr lang="en-US" altLang="en-US" sz="2800" dirty="0"/>
              <a:t>Possible relationships </a:t>
            </a:r>
          </a:p>
          <a:p>
            <a:pPr lvl="1" eaLnBrk="1" hangingPunct="1">
              <a:spcBef>
                <a:spcPct val="60000"/>
              </a:spcBef>
            </a:pPr>
            <a:r>
              <a:rPr lang="en-US" altLang="en-US" sz="2800" dirty="0"/>
              <a:t>Access ("uses-a")</a:t>
            </a:r>
          </a:p>
          <a:p>
            <a:pPr lvl="1" eaLnBrk="1" hangingPunct="1">
              <a:spcBef>
                <a:spcPct val="60000"/>
              </a:spcBef>
            </a:pPr>
            <a:r>
              <a:rPr lang="en-US" altLang="en-US" sz="2800" dirty="0"/>
              <a:t>Ownership/Composition ("has-a")</a:t>
            </a:r>
          </a:p>
          <a:p>
            <a:pPr lvl="1" eaLnBrk="1" hangingPunct="1">
              <a:spcBef>
                <a:spcPct val="60000"/>
              </a:spcBef>
            </a:pPr>
            <a:r>
              <a:rPr lang="en-US" altLang="en-US" sz="2800" dirty="0"/>
              <a:t>Inheritance ("is-a")</a:t>
            </a:r>
          </a:p>
          <a:p>
            <a:pPr lvl="1" eaLnBrk="1" hangingPunct="1">
              <a:spcBef>
                <a:spcPct val="60000"/>
              </a:spcBef>
              <a:buFontTx/>
              <a:buNone/>
            </a:pPr>
            <a:endParaRPr lang="en-US" altLang="en-US" dirty="0"/>
          </a:p>
        </p:txBody>
      </p:sp>
      <p:sp>
        <p:nvSpPr>
          <p:cNvPr id="839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73D1AB6-FA9D-429A-83EC-3BB291DDAEE4}" type="slidenum">
              <a:rPr lang="en-US" altLang="en-US" sz="1200" smtClean="0"/>
              <a:pPr eaLnBrk="1" hangingPunct="1">
                <a:spcBef>
                  <a:spcPct val="0"/>
                </a:spcBef>
                <a:buFontTx/>
                <a:buNone/>
              </a:pPr>
              <a:t>85</a:t>
            </a:fld>
            <a:endParaRPr lang="en-US" altLang="en-US" sz="12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Finding the Classes</a:t>
            </a:r>
          </a:p>
        </p:txBody>
      </p:sp>
      <p:sp>
        <p:nvSpPr>
          <p:cNvPr id="84995" name="Slide Body"/>
          <p:cNvSpPr>
            <a:spLocks noGrp="1" noChangeArrowheads="1"/>
          </p:cNvSpPr>
          <p:nvPr>
            <p:ph type="body" idx="1"/>
          </p:nvPr>
        </p:nvSpPr>
        <p:spPr>
          <a:xfrm>
            <a:off x="381000" y="1524000"/>
            <a:ext cx="8153400" cy="4572000"/>
          </a:xfrm>
        </p:spPr>
        <p:txBody>
          <a:bodyPr/>
          <a:lstStyle/>
          <a:p>
            <a:pPr eaLnBrk="1" hangingPunct="1">
              <a:lnSpc>
                <a:spcPct val="90000"/>
              </a:lnSpc>
              <a:spcBef>
                <a:spcPct val="60000"/>
              </a:spcBef>
              <a:buFontTx/>
              <a:buNone/>
            </a:pPr>
            <a:r>
              <a:rPr lang="en-US" altLang="en-US" sz="2800" dirty="0"/>
              <a:t>Technique:</a:t>
            </a:r>
          </a:p>
          <a:p>
            <a:pPr eaLnBrk="1" hangingPunct="1">
              <a:lnSpc>
                <a:spcPct val="90000"/>
              </a:lnSpc>
              <a:spcBef>
                <a:spcPct val="60000"/>
              </a:spcBef>
            </a:pPr>
            <a:r>
              <a:rPr lang="en-US" altLang="en-US" sz="2800" dirty="0"/>
              <a:t>Write a description of the problem domain (objects, events, etc. related to the problem)</a:t>
            </a:r>
          </a:p>
          <a:p>
            <a:pPr eaLnBrk="1" hangingPunct="1">
              <a:lnSpc>
                <a:spcPct val="90000"/>
              </a:lnSpc>
              <a:spcBef>
                <a:spcPct val="60000"/>
              </a:spcBef>
            </a:pPr>
            <a:r>
              <a:rPr lang="en-US" altLang="en-US" sz="2800" dirty="0"/>
              <a:t>List the nouns, noun phrases, and pronouns.  These are all candidate objects</a:t>
            </a:r>
          </a:p>
          <a:p>
            <a:pPr eaLnBrk="1" hangingPunct="1">
              <a:lnSpc>
                <a:spcPct val="90000"/>
              </a:lnSpc>
              <a:spcBef>
                <a:spcPct val="60000"/>
              </a:spcBef>
            </a:pPr>
            <a:r>
              <a:rPr lang="en-US" altLang="en-US" sz="2800" dirty="0"/>
              <a:t>Refine the list to include only those objects that are applicable to the problem</a:t>
            </a:r>
          </a:p>
        </p:txBody>
      </p:sp>
      <p:sp>
        <p:nvSpPr>
          <p:cNvPr id="849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A564AB6-E627-47A3-B83A-98FB8B95A7C5}" type="slidenum">
              <a:rPr lang="en-US" altLang="en-US" sz="1200" smtClean="0"/>
              <a:pPr eaLnBrk="1" hangingPunct="1">
                <a:spcBef>
                  <a:spcPct val="0"/>
                </a:spcBef>
                <a:buFontTx/>
                <a:buNone/>
              </a:pPr>
              <a:t>86</a:t>
            </a:fld>
            <a:endParaRPr lang="en-US" altLang="en-US"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Title"/>
          <p:cNvSpPr>
            <a:spLocks noGrp="1"/>
          </p:cNvSpPr>
          <p:nvPr>
            <p:ph type="title"/>
          </p:nvPr>
        </p:nvSpPr>
        <p:spPr/>
        <p:txBody>
          <a:bodyPr/>
          <a:lstStyle/>
          <a:p>
            <a:pPr eaLnBrk="1" hangingPunct="1"/>
            <a:r>
              <a:rPr lang="en-US" altLang="en-US" dirty="0">
                <a:solidFill>
                  <a:schemeClr val="tx1"/>
                </a:solidFill>
              </a:rPr>
              <a:t>Determine Class Responsibilities</a:t>
            </a:r>
          </a:p>
        </p:txBody>
      </p:sp>
      <p:sp>
        <p:nvSpPr>
          <p:cNvPr id="86019" name="Slide Body"/>
          <p:cNvSpPr>
            <a:spLocks noGrp="1"/>
          </p:cNvSpPr>
          <p:nvPr>
            <p:ph type="body" idx="1"/>
          </p:nvPr>
        </p:nvSpPr>
        <p:spPr/>
        <p:txBody>
          <a:bodyPr/>
          <a:lstStyle/>
          <a:p>
            <a:pPr eaLnBrk="1" hangingPunct="1">
              <a:buFontTx/>
              <a:buNone/>
            </a:pPr>
            <a:r>
              <a:rPr lang="en-US" altLang="en-US" sz="2800" dirty="0"/>
              <a:t>Class responsibilities:</a:t>
            </a:r>
          </a:p>
          <a:p>
            <a:pPr eaLnBrk="1" hangingPunct="1"/>
            <a:r>
              <a:rPr lang="en-US" altLang="en-US" sz="2800" dirty="0"/>
              <a:t>What is the class responsible to know?</a:t>
            </a:r>
          </a:p>
          <a:p>
            <a:pPr eaLnBrk="1" hangingPunct="1"/>
            <a:r>
              <a:rPr lang="en-US" altLang="en-US" sz="2800" dirty="0"/>
              <a:t>What is the class responsible to do?</a:t>
            </a:r>
          </a:p>
          <a:p>
            <a:pPr marL="101600" indent="0" eaLnBrk="1" hangingPunct="1">
              <a:buNone/>
            </a:pPr>
            <a:endParaRPr lang="en-US" altLang="en-US" sz="2800" dirty="0"/>
          </a:p>
          <a:p>
            <a:pPr eaLnBrk="1" hangingPunct="1">
              <a:buFontTx/>
              <a:buNone/>
            </a:pPr>
            <a:r>
              <a:rPr lang="en-US" altLang="en-US" sz="2800" dirty="0"/>
              <a:t>Use these to define some of the member functions</a:t>
            </a:r>
          </a:p>
        </p:txBody>
      </p:sp>
      <p:sp>
        <p:nvSpPr>
          <p:cNvPr id="860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34D48D-2608-4D46-9E67-92A48B69A591}" type="slidenum">
              <a:rPr lang="en-US" altLang="en-US" sz="1200" smtClean="0"/>
              <a:pPr eaLnBrk="1" hangingPunct="1">
                <a:spcBef>
                  <a:spcPct val="0"/>
                </a:spcBef>
                <a:buFontTx/>
                <a:buNone/>
              </a:pPr>
              <a:t>87</a:t>
            </a:fld>
            <a:endParaRPr lang="en-US" altLang="en-US" sz="12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Title"/>
          <p:cNvSpPr>
            <a:spLocks noGrp="1"/>
          </p:cNvSpPr>
          <p:nvPr>
            <p:ph type="title"/>
          </p:nvPr>
        </p:nvSpPr>
        <p:spPr/>
        <p:txBody>
          <a:bodyPr/>
          <a:lstStyle/>
          <a:p>
            <a:pPr eaLnBrk="1" hangingPunct="1"/>
            <a:r>
              <a:rPr lang="en-US" altLang="en-US" dirty="0">
                <a:solidFill>
                  <a:schemeClr val="tx1"/>
                </a:solidFill>
              </a:rPr>
              <a:t>Object Reuse</a:t>
            </a:r>
          </a:p>
        </p:txBody>
      </p:sp>
      <p:sp>
        <p:nvSpPr>
          <p:cNvPr id="87043" name="Slide Body"/>
          <p:cNvSpPr>
            <a:spLocks noGrp="1"/>
          </p:cNvSpPr>
          <p:nvPr>
            <p:ph type="body" idx="1"/>
          </p:nvPr>
        </p:nvSpPr>
        <p:spPr/>
        <p:txBody>
          <a:bodyPr/>
          <a:lstStyle/>
          <a:p>
            <a:pPr eaLnBrk="1" hangingPunct="1"/>
            <a:r>
              <a:rPr lang="en-US" altLang="en-US" sz="2800" dirty="0"/>
              <a:t>A well-defined class can be used to create objects in multiple programs</a:t>
            </a:r>
          </a:p>
          <a:p>
            <a:pPr eaLnBrk="1" hangingPunct="1"/>
            <a:r>
              <a:rPr lang="en-US" altLang="en-US" sz="2800" dirty="0"/>
              <a:t>By re-using an object definition, program development time is shortened</a:t>
            </a:r>
          </a:p>
          <a:p>
            <a:pPr eaLnBrk="1" hangingPunct="1"/>
            <a:r>
              <a:rPr lang="en-US" altLang="en-US" sz="2800" dirty="0"/>
              <a:t>One goal of object-oriented programming is to support object reuse</a:t>
            </a:r>
          </a:p>
        </p:txBody>
      </p:sp>
      <p:sp>
        <p:nvSpPr>
          <p:cNvPr id="870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312DCBF-F524-4414-8023-C08D08E4EBD9}" type="slidenum">
              <a:rPr lang="en-US" altLang="en-US" sz="1200" smtClean="0"/>
              <a:pPr eaLnBrk="1" hangingPunct="1">
                <a:spcBef>
                  <a:spcPct val="0"/>
                </a:spcBef>
                <a:buFontTx/>
                <a:buNone/>
              </a:pPr>
              <a:t>88</a:t>
            </a:fld>
            <a:endParaRPr lang="en-US" altLang="en-US"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Title"/>
          <p:cNvSpPr>
            <a:spLocks noGrp="1"/>
          </p:cNvSpPr>
          <p:nvPr>
            <p:ph type="title"/>
          </p:nvPr>
        </p:nvSpPr>
        <p:spPr>
          <a:xfrm>
            <a:off x="304800" y="228600"/>
            <a:ext cx="8610600" cy="992188"/>
          </a:xfrm>
        </p:spPr>
        <p:txBody>
          <a:bodyPr/>
          <a:lstStyle/>
          <a:p>
            <a:pPr eaLnBrk="1" hangingPunct="1"/>
            <a:r>
              <a:rPr lang="en-US" altLang="en-US" dirty="0">
                <a:solidFill>
                  <a:schemeClr val="tx1"/>
                </a:solidFill>
              </a:rPr>
              <a:t>Object-Based vs. Object-Oriented</a:t>
            </a:r>
          </a:p>
        </p:txBody>
      </p:sp>
      <p:sp>
        <p:nvSpPr>
          <p:cNvPr id="79875" name="Slide Body"/>
          <p:cNvSpPr>
            <a:spLocks noGrp="1"/>
          </p:cNvSpPr>
          <p:nvPr>
            <p:ph type="body" idx="1"/>
          </p:nvPr>
        </p:nvSpPr>
        <p:spPr>
          <a:xfrm>
            <a:off x="304800" y="1447800"/>
            <a:ext cx="8294688" cy="4572000"/>
          </a:xfrm>
        </p:spPr>
        <p:txBody>
          <a:bodyPr/>
          <a:lstStyle/>
          <a:p>
            <a:pPr eaLnBrk="1" hangingPunct="1">
              <a:defRPr/>
            </a:pPr>
            <a:r>
              <a:rPr lang="en-US" altLang="en-US" sz="2800" dirty="0"/>
              <a:t>A program that uses classes and objects is </a:t>
            </a:r>
            <a:r>
              <a:rPr lang="en-US" altLang="en-US" sz="2800" dirty="0">
                <a:solidFill>
                  <a:srgbClr val="495899"/>
                </a:solidFill>
              </a:rPr>
              <a:t>object-based</a:t>
            </a:r>
            <a:r>
              <a:rPr lang="en-US" altLang="en-US" sz="2800" dirty="0"/>
              <a:t>.</a:t>
            </a:r>
          </a:p>
          <a:p>
            <a:pPr eaLnBrk="1" hangingPunct="1">
              <a:defRPr/>
            </a:pPr>
            <a:r>
              <a:rPr lang="en-US" altLang="en-US" sz="2800" dirty="0"/>
              <a:t>An object-based program that</a:t>
            </a:r>
          </a:p>
          <a:p>
            <a:pPr lvl="1" eaLnBrk="1" hangingPunct="1">
              <a:defRPr/>
            </a:pPr>
            <a:r>
              <a:rPr lang="en-US" altLang="en-US" sz="2400" dirty="0"/>
              <a:t>defines relationships between classes of objects</a:t>
            </a:r>
          </a:p>
          <a:p>
            <a:pPr lvl="1" eaLnBrk="1" hangingPunct="1">
              <a:defRPr/>
            </a:pPr>
            <a:r>
              <a:rPr lang="en-US" altLang="en-US" sz="2400" dirty="0"/>
              <a:t>creates classes from other classes</a:t>
            </a:r>
          </a:p>
          <a:p>
            <a:pPr lvl="1" eaLnBrk="1" hangingPunct="1">
              <a:defRPr/>
            </a:pPr>
            <a:r>
              <a:rPr lang="en-US" altLang="en-US" sz="2400" dirty="0"/>
              <a:t>determines member function behavior based on the object</a:t>
            </a:r>
          </a:p>
          <a:p>
            <a:pPr marL="0" indent="0" eaLnBrk="1" hangingPunct="1">
              <a:buFontTx/>
              <a:buNone/>
              <a:defRPr/>
            </a:pPr>
            <a:r>
              <a:rPr lang="en-US" altLang="en-US" dirty="0"/>
              <a:t>  </a:t>
            </a:r>
            <a:r>
              <a:rPr lang="en-US" altLang="en-US" sz="2800" dirty="0"/>
              <a:t>is more likely to be an </a:t>
            </a:r>
            <a:r>
              <a:rPr lang="en-US" altLang="en-US" sz="2800" dirty="0">
                <a:solidFill>
                  <a:srgbClr val="495899"/>
                </a:solidFill>
              </a:rPr>
              <a:t>object-oriented</a:t>
            </a:r>
            <a:r>
              <a:rPr lang="en-US" altLang="en-US" sz="2800" dirty="0"/>
              <a:t> program</a:t>
            </a:r>
          </a:p>
        </p:txBody>
      </p:sp>
      <p:sp>
        <p:nvSpPr>
          <p:cNvPr id="880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B46916E-4120-452A-A1F7-4372592F716A}" type="slidenum">
              <a:rPr lang="en-US" altLang="en-US" sz="1200" smtClean="0"/>
              <a:pPr eaLnBrk="1" hangingPunct="1">
                <a:spcBef>
                  <a:spcPct val="0"/>
                </a:spcBef>
                <a:buFontTx/>
                <a:buNone/>
              </a:pPr>
              <a:t>89</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Object-Oriented Programming Terminology 2 of 2</a:t>
            </a:r>
          </a:p>
        </p:txBody>
      </p:sp>
      <p:sp>
        <p:nvSpPr>
          <p:cNvPr id="11267" name="Slide Body"/>
          <p:cNvSpPr>
            <a:spLocks noGrp="1" noChangeArrowheads="1"/>
          </p:cNvSpPr>
          <p:nvPr>
            <p:ph type="body" idx="1"/>
          </p:nvPr>
        </p:nvSpPr>
        <p:spPr>
          <a:xfrm>
            <a:off x="457200" y="2286000"/>
            <a:ext cx="8305800" cy="3733800"/>
          </a:xfrm>
        </p:spPr>
        <p:txBody>
          <a:bodyPr/>
          <a:lstStyle/>
          <a:p>
            <a:pPr eaLnBrk="1" hangingPunct="1">
              <a:lnSpc>
                <a:spcPct val="90000"/>
              </a:lnSpc>
              <a:spcBef>
                <a:spcPct val="40000"/>
              </a:spcBef>
            </a:pPr>
            <a:r>
              <a:rPr lang="en-US" altLang="en-US" sz="2800" b="1" dirty="0">
                <a:solidFill>
                  <a:schemeClr val="accent2"/>
                </a:solidFill>
              </a:rPr>
              <a:t>data hiding</a:t>
            </a:r>
            <a:r>
              <a:rPr lang="en-US" altLang="en-US" sz="2800" dirty="0"/>
              <a:t>: restricting data access to certain members of an object.  The intent is to allow only member functions to directly access and modify the object’s data</a:t>
            </a:r>
          </a:p>
          <a:p>
            <a:pPr eaLnBrk="1" hangingPunct="1">
              <a:lnSpc>
                <a:spcPct val="90000"/>
              </a:lnSpc>
              <a:spcBef>
                <a:spcPct val="40000"/>
              </a:spcBef>
            </a:pPr>
            <a:r>
              <a:rPr lang="en-US" altLang="en-US" sz="2800" b="1" dirty="0">
                <a:solidFill>
                  <a:schemeClr val="accent2"/>
                </a:solidFill>
              </a:rPr>
              <a:t>encapsulation</a:t>
            </a:r>
            <a:r>
              <a:rPr lang="en-US" altLang="en-US" sz="2800" dirty="0"/>
              <a:t>: the bundling of an object’s data and procedures into a single entity</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40A3F4B-9784-45F6-A913-5C13C9DD31F7}" type="slidenum">
              <a:rPr lang="en-US" altLang="en-US" sz="1200" smtClean="0"/>
              <a:pPr eaLnBrk="1" hangingPunct="1">
                <a:spcBef>
                  <a:spcPct val="0"/>
                </a:spcBef>
                <a:buFontTx/>
                <a:buNone/>
              </a:pPr>
              <a:t>9</a:t>
            </a:fld>
            <a:endParaRPr lang="en-US" altLang="en-US" sz="1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Title"/>
          <p:cNvSpPr>
            <a:spLocks noGrp="1"/>
          </p:cNvSpPr>
          <p:nvPr>
            <p:ph type="title"/>
          </p:nvPr>
        </p:nvSpPr>
        <p:spPr/>
        <p:txBody>
          <a:bodyPr/>
          <a:lstStyle/>
          <a:p>
            <a:pPr eaLnBrk="1" hangingPunct="1"/>
            <a:r>
              <a:rPr lang="en-US" altLang="en-US" dirty="0">
                <a:solidFill>
                  <a:schemeClr val="tx1"/>
                </a:solidFill>
              </a:rPr>
              <a:t>7.16 Screen Control</a:t>
            </a:r>
          </a:p>
        </p:txBody>
      </p:sp>
      <p:sp>
        <p:nvSpPr>
          <p:cNvPr id="89091" name="Slide Body"/>
          <p:cNvSpPr>
            <a:spLocks noGrp="1"/>
          </p:cNvSpPr>
          <p:nvPr>
            <p:ph type="body" idx="1"/>
          </p:nvPr>
        </p:nvSpPr>
        <p:spPr/>
        <p:txBody>
          <a:bodyPr/>
          <a:lstStyle/>
          <a:p>
            <a:pPr eaLnBrk="1" hangingPunct="1"/>
            <a:r>
              <a:rPr lang="en-US" altLang="en-US" sz="2800" dirty="0"/>
              <a:t>Programs to date have all displayed output starting at the upper left corner of the computer screen or output window.  Output is displayed left-to-right, line-by-line.</a:t>
            </a:r>
          </a:p>
          <a:p>
            <a:pPr eaLnBrk="1" hangingPunct="1"/>
            <a:r>
              <a:rPr lang="en-US" altLang="en-US" sz="2800" dirty="0"/>
              <a:t>Computer operating systems are designed to allow programs to access any part of the computer screen.  Such access is operating system-specific.</a:t>
            </a:r>
          </a:p>
        </p:txBody>
      </p:sp>
      <p:sp>
        <p:nvSpPr>
          <p:cNvPr id="890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BF8DAC4-B98F-41F7-A8D8-1716E559E305}" type="slidenum">
              <a:rPr lang="en-US" altLang="en-US" sz="1200" smtClean="0"/>
              <a:pPr eaLnBrk="1" hangingPunct="1">
                <a:spcBef>
                  <a:spcPct val="0"/>
                </a:spcBef>
                <a:buFontTx/>
                <a:buNone/>
              </a:pPr>
              <a:t>90</a:t>
            </a:fld>
            <a:endParaRPr lang="en-US" altLang="en-US" sz="1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Title"/>
          <p:cNvSpPr>
            <a:spLocks noGrp="1"/>
          </p:cNvSpPr>
          <p:nvPr>
            <p:ph type="title"/>
          </p:nvPr>
        </p:nvSpPr>
        <p:spPr/>
        <p:txBody>
          <a:bodyPr/>
          <a:lstStyle/>
          <a:p>
            <a:pPr eaLnBrk="1" hangingPunct="1"/>
            <a:r>
              <a:rPr lang="en-US" altLang="en-US" dirty="0">
                <a:solidFill>
                  <a:schemeClr val="tx1"/>
                </a:solidFill>
              </a:rPr>
              <a:t>Screen Control – Concepts</a:t>
            </a:r>
          </a:p>
        </p:txBody>
      </p:sp>
      <p:sp>
        <p:nvSpPr>
          <p:cNvPr id="90115" name="Slide Body"/>
          <p:cNvSpPr>
            <a:spLocks noGrp="1"/>
          </p:cNvSpPr>
          <p:nvPr>
            <p:ph type="body" idx="1"/>
          </p:nvPr>
        </p:nvSpPr>
        <p:spPr/>
        <p:txBody>
          <a:bodyPr/>
          <a:lstStyle/>
          <a:p>
            <a:pPr eaLnBrk="1" hangingPunct="1"/>
            <a:r>
              <a:rPr lang="en-US" altLang="en-US" sz="2800" dirty="0">
                <a:cs typeface="Courier New" pitchFamily="49" charset="0"/>
              </a:rPr>
              <a:t>An output screen can be thought of as a grid of 25 rows and 80 columns.  Row 0 is at the top of the screen.  Column 0 is at the left edge of the screen. </a:t>
            </a:r>
          </a:p>
          <a:p>
            <a:pPr eaLnBrk="1" hangingPunct="1"/>
            <a:r>
              <a:rPr lang="en-US" altLang="en-US" sz="2800" dirty="0">
                <a:cs typeface="Courier New" pitchFamily="49" charset="0"/>
              </a:rPr>
              <a:t>The intersection of a row and a column is a </a:t>
            </a:r>
            <a:r>
              <a:rPr lang="en-US" altLang="en-US" sz="2800" dirty="0">
                <a:solidFill>
                  <a:schemeClr val="accent2"/>
                </a:solidFill>
                <a:cs typeface="Courier New" pitchFamily="49" charset="0"/>
              </a:rPr>
              <a:t>cell</a:t>
            </a:r>
            <a:r>
              <a:rPr lang="en-US" altLang="en-US" sz="2800" dirty="0">
                <a:cs typeface="Courier New" pitchFamily="49" charset="0"/>
              </a:rPr>
              <a:t>.  It can display a single character.  </a:t>
            </a:r>
          </a:p>
          <a:p>
            <a:pPr eaLnBrk="1" hangingPunct="1"/>
            <a:r>
              <a:rPr lang="en-US" altLang="en-US" sz="2800" dirty="0">
                <a:cs typeface="Courier New" pitchFamily="49" charset="0"/>
              </a:rPr>
              <a:t>A cell is identified by its row and column number.  These are its </a:t>
            </a:r>
            <a:r>
              <a:rPr lang="en-US" altLang="en-US" sz="2800" dirty="0">
                <a:solidFill>
                  <a:schemeClr val="accent2"/>
                </a:solidFill>
                <a:cs typeface="Courier New" pitchFamily="49" charset="0"/>
              </a:rPr>
              <a:t>coordinates.</a:t>
            </a:r>
            <a:endParaRPr lang="en-US" altLang="en-US" sz="2800" dirty="0">
              <a:cs typeface="Courier New" pitchFamily="49" charset="0"/>
            </a:endParaRPr>
          </a:p>
        </p:txBody>
      </p:sp>
      <p:sp>
        <p:nvSpPr>
          <p:cNvPr id="901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6F9F5D9-15FF-4195-AC87-B5DEAE3EC807}" type="slidenum">
              <a:rPr lang="en-US" altLang="en-US" sz="1200" smtClean="0"/>
              <a:pPr eaLnBrk="1" hangingPunct="1">
                <a:spcBef>
                  <a:spcPct val="0"/>
                </a:spcBef>
                <a:buFontTx/>
                <a:buNone/>
              </a:pPr>
              <a:t>91</a:t>
            </a:fld>
            <a:endParaRPr lang="en-US" altLang="en-US" sz="1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Title"/>
          <p:cNvSpPr>
            <a:spLocks noGrp="1"/>
          </p:cNvSpPr>
          <p:nvPr>
            <p:ph type="title"/>
          </p:nvPr>
        </p:nvSpPr>
        <p:spPr/>
        <p:txBody>
          <a:bodyPr/>
          <a:lstStyle/>
          <a:p>
            <a:pPr eaLnBrk="1" hangingPunct="1"/>
            <a:r>
              <a:rPr lang="en-US" altLang="en-US" dirty="0">
                <a:solidFill>
                  <a:schemeClr val="tx1"/>
                </a:solidFill>
              </a:rPr>
              <a:t>Screen Control – Windows - Specific</a:t>
            </a:r>
          </a:p>
        </p:txBody>
      </p:sp>
      <p:sp>
        <p:nvSpPr>
          <p:cNvPr id="79875" name="Slide Body"/>
          <p:cNvSpPr>
            <a:spLocks noGrp="1"/>
          </p:cNvSpPr>
          <p:nvPr>
            <p:ph type="body" idx="1"/>
          </p:nvPr>
        </p:nvSpPr>
        <p:spPr>
          <a:xfrm>
            <a:off x="304800" y="1600200"/>
            <a:ext cx="8458200" cy="4572000"/>
          </a:xfrm>
        </p:spPr>
        <p:txBody>
          <a:bodyPr/>
          <a:lstStyle/>
          <a:p>
            <a:pPr eaLnBrk="1" hangingPunct="1">
              <a:defRPr/>
            </a:pPr>
            <a:r>
              <a:rPr lang="en-US" sz="2800" b="1" dirty="0">
                <a:solidFill>
                  <a:srgbClr val="3D8963"/>
                </a:solidFill>
                <a:latin typeface="Courier New" pitchFamily="49" charset="0"/>
                <a:cs typeface="Courier New" pitchFamily="49" charset="0"/>
              </a:rPr>
              <a:t>#include &lt;</a:t>
            </a:r>
            <a:r>
              <a:rPr lang="en-US" sz="2800" b="1" dirty="0" err="1">
                <a:solidFill>
                  <a:srgbClr val="3D8963"/>
                </a:solidFill>
                <a:latin typeface="Courier New" pitchFamily="49" charset="0"/>
                <a:cs typeface="Courier New" pitchFamily="49" charset="0"/>
              </a:rPr>
              <a:t>windows.h</a:t>
            </a:r>
            <a:r>
              <a:rPr lang="en-US" sz="2800" b="1" dirty="0">
                <a:solidFill>
                  <a:srgbClr val="3D8963"/>
                </a:solidFill>
                <a:latin typeface="Courier New" pitchFamily="49" charset="0"/>
                <a:cs typeface="Courier New" pitchFamily="49" charset="0"/>
              </a:rPr>
              <a:t>&gt;</a:t>
            </a:r>
            <a:r>
              <a:rPr lang="en-US" sz="2800" dirty="0">
                <a:cs typeface="Courier New" pitchFamily="49" charset="0"/>
              </a:rPr>
              <a:t> to access the operating system from a program</a:t>
            </a:r>
          </a:p>
          <a:p>
            <a:pPr eaLnBrk="1" hangingPunct="1">
              <a:defRPr/>
            </a:pPr>
            <a:r>
              <a:rPr lang="en-US" sz="2800" dirty="0">
                <a:cs typeface="Courier New" pitchFamily="49" charset="0"/>
              </a:rPr>
              <a:t>Create a handle to reference the output screen:</a:t>
            </a:r>
          </a:p>
          <a:p>
            <a:pPr marL="914400" lvl="2" indent="0" eaLnBrk="1" hangingPunct="1">
              <a:buFontTx/>
              <a:buNone/>
              <a:defRPr/>
            </a:pPr>
            <a:r>
              <a:rPr lang="en-US" sz="2800" b="1" dirty="0">
                <a:solidFill>
                  <a:srgbClr val="3D8963"/>
                </a:solidFill>
                <a:latin typeface="Courier New" pitchFamily="49" charset="0"/>
                <a:cs typeface="Courier New" pitchFamily="49" charset="0"/>
              </a:rPr>
              <a:t>HANDLE screen = </a:t>
            </a:r>
            <a:r>
              <a:rPr lang="en-US" sz="2800" b="1" dirty="0" err="1">
                <a:solidFill>
                  <a:srgbClr val="3D8963"/>
                </a:solidFill>
                <a:latin typeface="Courier New" pitchFamily="49" charset="0"/>
                <a:cs typeface="Courier New" pitchFamily="49" charset="0"/>
              </a:rPr>
              <a:t>GetStdHandle</a:t>
            </a:r>
            <a:r>
              <a:rPr lang="en-US" sz="2800" b="1" dirty="0">
                <a:solidFill>
                  <a:srgbClr val="3D8963"/>
                </a:solidFill>
                <a:latin typeface="Courier New" pitchFamily="49" charset="0"/>
                <a:cs typeface="Courier New" pitchFamily="49" charset="0"/>
              </a:rPr>
              <a:t>(STD_OUTPUT_HANDLE);</a:t>
            </a:r>
          </a:p>
          <a:p>
            <a:pPr eaLnBrk="1" hangingPunct="1">
              <a:defRPr/>
            </a:pPr>
            <a:r>
              <a:rPr lang="en-US" sz="2800" dirty="0"/>
              <a:t>Create a COORD structure to hold the coordinates of a cell on the screen:</a:t>
            </a:r>
          </a:p>
          <a:p>
            <a:pPr lvl="2" eaLnBrk="1" hangingPunct="1">
              <a:buFontTx/>
              <a:buNone/>
              <a:defRPr/>
            </a:pPr>
            <a:r>
              <a:rPr lang="en-US" sz="2800" b="1" dirty="0">
                <a:solidFill>
                  <a:srgbClr val="3D8963"/>
                </a:solidFill>
                <a:latin typeface="Courier New" pitchFamily="49" charset="0"/>
                <a:cs typeface="Courier New" pitchFamily="49" charset="0"/>
              </a:rPr>
              <a:t>COORD position;</a:t>
            </a:r>
          </a:p>
        </p:txBody>
      </p:sp>
      <p:sp>
        <p:nvSpPr>
          <p:cNvPr id="911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1CACE87-BEE0-4A75-829F-3BE22142FF84}" type="slidenum">
              <a:rPr lang="en-US" altLang="en-US" sz="1200" smtClean="0"/>
              <a:pPr eaLnBrk="1" hangingPunct="1">
                <a:spcBef>
                  <a:spcPct val="0"/>
                </a:spcBef>
                <a:buFontTx/>
                <a:buNone/>
              </a:pPr>
              <a:t>92</a:t>
            </a:fld>
            <a:endParaRPr lang="en-US" altLang="en-US" sz="1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Title"/>
          <p:cNvSpPr>
            <a:spLocks noGrp="1"/>
          </p:cNvSpPr>
          <p:nvPr>
            <p:ph type="title"/>
          </p:nvPr>
        </p:nvSpPr>
        <p:spPr/>
        <p:txBody>
          <a:bodyPr/>
          <a:lstStyle/>
          <a:p>
            <a:pPr eaLnBrk="1" hangingPunct="1"/>
            <a:r>
              <a:rPr lang="en-US" altLang="en-US" dirty="0">
                <a:solidFill>
                  <a:schemeClr val="tx1"/>
                </a:solidFill>
              </a:rPr>
              <a:t>Screen Control – Windows – </a:t>
            </a:r>
            <a:br>
              <a:rPr lang="en-US" altLang="en-US" dirty="0">
                <a:solidFill>
                  <a:schemeClr val="tx1"/>
                </a:solidFill>
              </a:rPr>
            </a:br>
            <a:r>
              <a:rPr lang="en-US" altLang="en-US" dirty="0">
                <a:solidFill>
                  <a:schemeClr val="tx1"/>
                </a:solidFill>
              </a:rPr>
              <a:t>More Specifics</a:t>
            </a:r>
          </a:p>
        </p:txBody>
      </p:sp>
      <p:sp>
        <p:nvSpPr>
          <p:cNvPr id="92163" name="Slide Body"/>
          <p:cNvSpPr>
            <a:spLocks noGrp="1"/>
          </p:cNvSpPr>
          <p:nvPr>
            <p:ph type="body" idx="1"/>
          </p:nvPr>
        </p:nvSpPr>
        <p:spPr>
          <a:xfrm>
            <a:off x="457200" y="1371600"/>
            <a:ext cx="8229600" cy="4525963"/>
          </a:xfrm>
        </p:spPr>
        <p:txBody>
          <a:bodyPr/>
          <a:lstStyle/>
          <a:p>
            <a:pPr eaLnBrk="1" hangingPunct="1">
              <a:lnSpc>
                <a:spcPts val="2800"/>
              </a:lnSpc>
            </a:pPr>
            <a:r>
              <a:rPr lang="en-US" altLang="en-US" sz="2800" dirty="0">
                <a:cs typeface="Courier New" pitchFamily="49" charset="0"/>
              </a:rPr>
              <a:t>Assign coordinates where the output should appear:</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position.X</a:t>
            </a:r>
            <a:r>
              <a:rPr lang="en-US" altLang="en-US" sz="2400" b="1" dirty="0">
                <a:solidFill>
                  <a:srgbClr val="3D8963"/>
                </a:solidFill>
                <a:latin typeface="Courier New" pitchFamily="49" charset="0"/>
                <a:cs typeface="Courier New" pitchFamily="49" charset="0"/>
              </a:rPr>
              <a:t> = 30;    // column</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position.Y</a:t>
            </a:r>
            <a:r>
              <a:rPr lang="en-US" altLang="en-US" sz="2400" b="1" dirty="0">
                <a:solidFill>
                  <a:srgbClr val="3D8963"/>
                </a:solidFill>
                <a:latin typeface="Courier New" pitchFamily="49" charset="0"/>
                <a:cs typeface="Courier New" pitchFamily="49" charset="0"/>
              </a:rPr>
              <a:t> = 12;    // row</a:t>
            </a:r>
          </a:p>
          <a:p>
            <a:pPr eaLnBrk="1" hangingPunct="1">
              <a:lnSpc>
                <a:spcPts val="2800"/>
              </a:lnSpc>
            </a:pPr>
            <a:r>
              <a:rPr lang="en-US" altLang="en-US" sz="2800" dirty="0">
                <a:cs typeface="Courier New" pitchFamily="49" charset="0"/>
              </a:rPr>
              <a:t>Set the screen cursor to this cell:</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SetConsoleCursorPosition</a:t>
            </a:r>
            <a:r>
              <a:rPr lang="en-US" altLang="en-US" sz="2400" b="1" dirty="0">
                <a:solidFill>
                  <a:srgbClr val="3D8963"/>
                </a:solidFill>
                <a:latin typeface="Courier New" pitchFamily="49" charset="0"/>
                <a:cs typeface="Courier New" pitchFamily="49" charset="0"/>
              </a:rPr>
              <a:t>(screen, position);</a:t>
            </a:r>
          </a:p>
          <a:p>
            <a:pPr eaLnBrk="1" hangingPunct="1">
              <a:lnSpc>
                <a:spcPts val="2800"/>
              </a:lnSpc>
            </a:pPr>
            <a:r>
              <a:rPr lang="en-US" altLang="en-US" sz="2800" dirty="0"/>
              <a:t>Send output to the screen:</a:t>
            </a:r>
          </a:p>
          <a:p>
            <a:pPr lvl="2" eaLnBrk="1" hangingPunct="1">
              <a:lnSpc>
                <a:spcPts val="2500"/>
              </a:lnSpc>
              <a:spcBef>
                <a:spcPts val="0"/>
              </a:spcBef>
              <a:buFontTx/>
              <a:buNone/>
            </a:pP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 "Look at me!" &lt;&lt; </a:t>
            </a:r>
            <a:r>
              <a:rPr lang="en-US" altLang="en-US" sz="2400" b="1" dirty="0" err="1">
                <a:solidFill>
                  <a:srgbClr val="3D8963"/>
                </a:solidFill>
                <a:latin typeface="Courier New" pitchFamily="49" charset="0"/>
                <a:cs typeface="Courier New" pitchFamily="49" charset="0"/>
              </a:rPr>
              <a:t>endl</a:t>
            </a:r>
            <a:r>
              <a:rPr lang="en-US" altLang="en-US" sz="2400" b="1" dirty="0">
                <a:solidFill>
                  <a:srgbClr val="3D8963"/>
                </a:solidFill>
                <a:latin typeface="Courier New" pitchFamily="49" charset="0"/>
                <a:cs typeface="Courier New" pitchFamily="49" charset="0"/>
              </a:rPr>
              <a:t>;</a:t>
            </a:r>
          </a:p>
          <a:p>
            <a:pPr lvl="2" eaLnBrk="1" hangingPunct="1">
              <a:lnSpc>
                <a:spcPts val="2500"/>
              </a:lnSpc>
              <a:spcBef>
                <a:spcPts val="0"/>
              </a:spcBef>
              <a:buFontTx/>
              <a:buNone/>
            </a:pPr>
            <a:endParaRPr lang="en-US" altLang="en-US" sz="2800" dirty="0">
              <a:cs typeface="Courier New" pitchFamily="49" charset="0"/>
            </a:endParaRPr>
          </a:p>
          <a:p>
            <a:pPr lvl="1" eaLnBrk="1" hangingPunct="1">
              <a:lnSpc>
                <a:spcPts val="2500"/>
              </a:lnSpc>
              <a:spcBef>
                <a:spcPts val="0"/>
              </a:spcBef>
            </a:pPr>
            <a:r>
              <a:rPr lang="en-US" altLang="en-US" sz="2800" dirty="0">
                <a:cs typeface="Courier New" pitchFamily="49" charset="0"/>
              </a:rPr>
              <a:t>be sure to end with </a:t>
            </a:r>
            <a:r>
              <a:rPr lang="en-US" altLang="en-US" sz="2800" b="1" dirty="0" err="1">
                <a:latin typeface="Courier New" pitchFamily="49" charset="0"/>
                <a:cs typeface="Courier New" pitchFamily="49" charset="0"/>
              </a:rPr>
              <a:t>endl</a:t>
            </a:r>
            <a:r>
              <a:rPr lang="en-US" altLang="en-US" sz="2800" dirty="0">
                <a:cs typeface="Courier New" pitchFamily="49" charset="0"/>
              </a:rPr>
              <a:t>, not </a:t>
            </a:r>
            <a:r>
              <a:rPr lang="en-US" altLang="en-US" sz="2800" b="1" dirty="0">
                <a:latin typeface="Courier New" pitchFamily="49" charset="0"/>
                <a:cs typeface="Courier New" pitchFamily="49" charset="0"/>
              </a:rPr>
              <a:t>'\n'</a:t>
            </a:r>
            <a:r>
              <a:rPr lang="en-US" altLang="en-US" sz="2800" dirty="0">
                <a:cs typeface="Courier New" pitchFamily="49" charset="0"/>
              </a:rPr>
              <a:t> or nothing</a:t>
            </a:r>
          </a:p>
        </p:txBody>
      </p:sp>
      <p:sp>
        <p:nvSpPr>
          <p:cNvPr id="921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49BD38C-0C8A-436F-88E9-5DCECE16EC22}" type="slidenum">
              <a:rPr lang="en-US" altLang="en-US" sz="1200" smtClean="0"/>
              <a:pPr eaLnBrk="1" hangingPunct="1">
                <a:spcBef>
                  <a:spcPct val="0"/>
                </a:spcBef>
                <a:buFontTx/>
                <a:buNone/>
              </a:pPr>
              <a:t>93</a:t>
            </a:fld>
            <a:endParaRPr lang="en-US" altLang="en-US" sz="12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7-</a:t>
            </a:r>
            <a:fld id="{171D7F42-732E-4753-8A37-9BFC64539999}" type="slidenum">
              <a:rPr lang="en-US" altLang="en-US" sz="1200" smtClean="0"/>
              <a:pPr eaLnBrk="1" hangingPunct="1">
                <a:spcBef>
                  <a:spcPct val="0"/>
                </a:spcBef>
                <a:buFontTx/>
                <a:buNone/>
              </a:pPr>
              <a:t>94</a:t>
            </a:fld>
            <a:endParaRPr lang="en-US" altLang="en-US" sz="1200" dirty="0"/>
          </a:p>
        </p:txBody>
      </p:sp>
    </p:spTree>
    <p:extLst>
      <p:ext uri="{BB962C8B-B14F-4D97-AF65-F5344CB8AC3E}">
        <p14:creationId xmlns:p14="http://schemas.microsoft.com/office/powerpoint/2010/main" val="98841453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3294</TotalTime>
  <Words>4113</Words>
  <Application>Microsoft Office PowerPoint</Application>
  <PresentationFormat>On-screen Show (4:3)</PresentationFormat>
  <Paragraphs>814</Paragraphs>
  <Slides>94</Slides>
  <Notes>73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94</vt:i4>
      </vt:variant>
    </vt:vector>
  </HeadingPairs>
  <TitlesOfParts>
    <vt:vector size="101"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7.1  Abstract Data Types</vt:lpstr>
      <vt:lpstr>Abstraction in Software Development</vt:lpstr>
      <vt:lpstr>Abstraction and Data Types</vt:lpstr>
      <vt:lpstr>7.2  Object-Oriented Programming</vt:lpstr>
      <vt:lpstr>Object-Oriented Programming Terminology 1 of 2</vt:lpstr>
      <vt:lpstr>Object-Oriented Programming Terminology 2 of 2</vt:lpstr>
      <vt:lpstr>Object Example</vt:lpstr>
      <vt:lpstr>Why Hide Data?</vt:lpstr>
      <vt:lpstr>7.3 Introduction to Classes 1 of 2</vt:lpstr>
      <vt:lpstr>Introduction to Classes 2 of 2</vt:lpstr>
      <vt:lpstr>Access Specifiers</vt:lpstr>
      <vt:lpstr>Class Example</vt:lpstr>
      <vt:lpstr>More on Access Specifiers</vt:lpstr>
      <vt:lpstr>7.4  Creating and Using Objects</vt:lpstr>
      <vt:lpstr>Types of Member Functions</vt:lpstr>
      <vt:lpstr>7.5  Defining Member Functions</vt:lpstr>
      <vt:lpstr>Defining Member Functions Inside the Class Declaration</vt:lpstr>
      <vt:lpstr>Inline Member Function Example</vt:lpstr>
      <vt:lpstr>Defining Member Functions After the Class Declaration</vt:lpstr>
      <vt:lpstr>Conventions and a Suggestion</vt:lpstr>
      <vt:lpstr>Tradeoffs of Inline vs. Regular Member Functions</vt:lpstr>
      <vt:lpstr>7.6  Constructors</vt:lpstr>
      <vt:lpstr>Constructor – 2 Examples</vt:lpstr>
      <vt:lpstr>Overloading Constructors</vt:lpstr>
      <vt:lpstr>The Default Constructor</vt:lpstr>
      <vt:lpstr>Default Constructor Example</vt:lpstr>
      <vt:lpstr>Another Default Constructor Example</vt:lpstr>
      <vt:lpstr>Invoking a Constructor</vt:lpstr>
      <vt:lpstr>Member Initialization List 1 of 2</vt:lpstr>
      <vt:lpstr>Member Initialization List 2 of 2</vt:lpstr>
      <vt:lpstr>In-Place Member Initialization List</vt:lpstr>
      <vt:lpstr>Constructor Delegation</vt:lpstr>
      <vt:lpstr>Constructor Delegation Notes</vt:lpstr>
      <vt:lpstr>7.7  Destructors</vt:lpstr>
      <vt:lpstr>7. 8  Private Member Functions</vt:lpstr>
      <vt:lpstr>7.9  Passing Objects to Functions</vt:lpstr>
      <vt:lpstr>Notes on Passing Objects 1 of 2</vt:lpstr>
      <vt:lpstr>Notes on Passing Objects 2 of 2</vt:lpstr>
      <vt:lpstr>Returning an Object from a Function</vt:lpstr>
      <vt:lpstr>Returning an Object Example</vt:lpstr>
      <vt:lpstr>7.10  Object Composition 1 of 2</vt:lpstr>
      <vt:lpstr>Object Composition 2 of 2</vt:lpstr>
      <vt:lpstr>7.11 Separating Class Specification, Implementation, and Client Code</vt:lpstr>
      <vt:lpstr>Using Separate Files</vt:lpstr>
      <vt:lpstr>Include Guards</vt:lpstr>
      <vt:lpstr>What Should Be Done Inside vs. Outside of the Class</vt:lpstr>
      <vt:lpstr>7.12  Structures</vt:lpstr>
      <vt:lpstr>Example struct Declaration</vt:lpstr>
      <vt:lpstr>struct Declaration Notes</vt:lpstr>
      <vt:lpstr>Defining Structure Variables</vt:lpstr>
      <vt:lpstr>Accessing Structure Members</vt:lpstr>
      <vt:lpstr>Displaying struct Members</vt:lpstr>
      <vt:lpstr>Comparing struct Members</vt:lpstr>
      <vt:lpstr>Initializing a Structure 1 of 2</vt:lpstr>
      <vt:lpstr>Initializing a Structure 2 of 2</vt:lpstr>
      <vt:lpstr>Using an Initialization List</vt:lpstr>
      <vt:lpstr>More on Initialization Lists</vt:lpstr>
      <vt:lpstr>Initialization List Example</vt:lpstr>
      <vt:lpstr>Partial Initialization</vt:lpstr>
      <vt:lpstr>Problems with Using an Initialization List</vt:lpstr>
      <vt:lpstr>Using a Constructor to Initialize Structure Members</vt:lpstr>
      <vt:lpstr>A Structure with a Constructor</vt:lpstr>
      <vt:lpstr>Nested Structures</vt:lpstr>
      <vt:lpstr>Members of Nested Structures</vt:lpstr>
      <vt:lpstr>Structures as Function Arguments</vt:lpstr>
      <vt:lpstr>Notes on Passing Structures</vt:lpstr>
      <vt:lpstr>Returning a Structure from a Function</vt:lpstr>
      <vt:lpstr>Returning a Structure Example</vt:lpstr>
      <vt:lpstr>7.13  More About Enumerated  Data Types</vt:lpstr>
      <vt:lpstr>More About Enumerated Data Types 1 of 4</vt:lpstr>
      <vt:lpstr>More About Enumerated Data Types 2 of 4</vt:lpstr>
      <vt:lpstr>More About Enumerated Data Types 3 of 4</vt:lpstr>
      <vt:lpstr>More About Enumerated Data Types 4 of 4</vt:lpstr>
      <vt:lpstr>Strongly Typed enums (C++ 11) 1 of 4</vt:lpstr>
      <vt:lpstr>Strongly Typed enums (C++ 11) 2 of 4</vt:lpstr>
      <vt:lpstr>Strongly Typed enums (C++ 11) 3 of 4</vt:lpstr>
      <vt:lpstr>Strongly Typed enums (C++ 11) 4 of 4</vt:lpstr>
      <vt:lpstr>7.15  Introduction to Object-Oriented Analysis and Design</vt:lpstr>
      <vt:lpstr>Identify Classes and Objects</vt:lpstr>
      <vt:lpstr>Define Class Attributes</vt:lpstr>
      <vt:lpstr>Define Class Behaviors</vt:lpstr>
      <vt:lpstr>Relationships Between Classes</vt:lpstr>
      <vt:lpstr>Finding the Classes</vt:lpstr>
      <vt:lpstr>Determine Class Responsibilities</vt:lpstr>
      <vt:lpstr>Object Reuse</vt:lpstr>
      <vt:lpstr>Object-Based vs. Object-Oriented</vt:lpstr>
      <vt:lpstr>7.16 Screen Control</vt:lpstr>
      <vt:lpstr>Screen Control – Concepts</vt:lpstr>
      <vt:lpstr>Screen Control – Windows - Specific</vt:lpstr>
      <vt:lpstr>Screen Control – Windows –  More Specifics</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Jacoby, Meghan</cp:lastModifiedBy>
  <cp:revision>67</cp:revision>
  <cp:lastPrinted>2009-04-22T19:24:48Z</cp:lastPrinted>
  <dcterms:created xsi:type="dcterms:W3CDTF">2013-06-10T23:54:21Z</dcterms:created>
  <dcterms:modified xsi:type="dcterms:W3CDTF">2019-06-04T13:26:06Z</dcterms:modified>
</cp:coreProperties>
</file>