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49"/>
  </p:notesMasterIdLst>
  <p:sldIdLst>
    <p:sldId id="256" r:id="rId2"/>
    <p:sldId id="357" r:id="rId3"/>
    <p:sldId id="258" r:id="rId4"/>
    <p:sldId id="287" r:id="rId5"/>
    <p:sldId id="300" r:id="rId6"/>
    <p:sldId id="266" r:id="rId7"/>
    <p:sldId id="324" r:id="rId8"/>
    <p:sldId id="312" r:id="rId9"/>
    <p:sldId id="319" r:id="rId10"/>
    <p:sldId id="320" r:id="rId11"/>
    <p:sldId id="322" r:id="rId12"/>
    <p:sldId id="297" r:id="rId13"/>
    <p:sldId id="260" r:id="rId14"/>
    <p:sldId id="285" r:id="rId15"/>
    <p:sldId id="262" r:id="rId16"/>
    <p:sldId id="284" r:id="rId17"/>
    <p:sldId id="354" r:id="rId18"/>
    <p:sldId id="263" r:id="rId19"/>
    <p:sldId id="264" r:id="rId20"/>
    <p:sldId id="265" r:id="rId21"/>
    <p:sldId id="273" r:id="rId22"/>
    <p:sldId id="289" r:id="rId23"/>
    <p:sldId id="306" r:id="rId24"/>
    <p:sldId id="290" r:id="rId25"/>
    <p:sldId id="325" r:id="rId26"/>
    <p:sldId id="291" r:id="rId27"/>
    <p:sldId id="270" r:id="rId28"/>
    <p:sldId id="326" r:id="rId29"/>
    <p:sldId id="308" r:id="rId30"/>
    <p:sldId id="327" r:id="rId31"/>
    <p:sldId id="328" r:id="rId32"/>
    <p:sldId id="269" r:id="rId33"/>
    <p:sldId id="335" r:id="rId34"/>
    <p:sldId id="338" r:id="rId35"/>
    <p:sldId id="286" r:id="rId36"/>
    <p:sldId id="342" r:id="rId37"/>
    <p:sldId id="343" r:id="rId38"/>
    <p:sldId id="271" r:id="rId39"/>
    <p:sldId id="346" r:id="rId40"/>
    <p:sldId id="347" r:id="rId41"/>
    <p:sldId id="272" r:id="rId42"/>
    <p:sldId id="348" r:id="rId43"/>
    <p:sldId id="349" r:id="rId44"/>
    <p:sldId id="355" r:id="rId45"/>
    <p:sldId id="356" r:id="rId46"/>
    <p:sldId id="351" r:id="rId47"/>
    <p:sldId id="28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262FF"/>
    <a:srgbClr val="FABF8F"/>
    <a:srgbClr val="DA9694"/>
    <a:srgbClr val="538DD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343" autoAdjust="0"/>
  </p:normalViewPr>
  <p:slideViewPr>
    <p:cSldViewPr snapToGrid="0">
      <p:cViewPr varScale="1">
        <p:scale>
          <a:sx n="110" d="100"/>
          <a:sy n="110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2B73F-F86B-4A65-9B7E-72FDE9E5B588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023C4-4641-44FE-A586-91EFFD0B9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8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14D3-925C-4733-AD17-961894CBD391}" type="datetime1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6FB-FCE5-4CDE-9BBB-48866997B9EC}" type="datetime1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61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87D-C206-4B99-B062-BC2AF860CBF8}" type="datetime1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06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F854-5534-48BD-B090-85ACD7376E40}" type="datetime1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4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F43-AEEA-486A-B178-BFAC7A37F7E3}" type="datetime1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09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308-BA0D-4814-9301-19A8FDA60527}" type="datetime1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628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7CA-CAD1-46FA-B134-F27788ADA835}" type="datetime1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1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D1CC-D43F-472A-AC34-F4779D35E523}" type="datetime1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02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943-A5FA-445C-B9C1-B9CC91CE2639}" type="datetime1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76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D9C-F750-4340-9F65-A8F6A195692D}" type="datetime1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4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1E49-DC57-4566-9BA4-0536CC513237}" type="datetime1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42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61AB-9EC4-4586-956E-85EDDAA509FE}" type="datetime1">
              <a:rPr lang="fr-FR" smtClean="0"/>
              <a:t>27/09/2023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91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3484-24DD-479F-BB32-AAEAB68BE209}" type="datetime1">
              <a:rPr lang="fr-FR" smtClean="0"/>
              <a:t>27/09/2023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95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B43D-F624-4AE7-ACAD-72B0BF30670F}" type="datetime1">
              <a:rPr lang="fr-FR" smtClean="0"/>
              <a:t>27/09/2023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4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8664-ED9A-48DE-86DF-0DD7170B4A6B}" type="datetime1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99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899E-9868-4B29-BA1A-C1BBA1E4604A}" type="datetime1">
              <a:rPr lang="fr-FR" smtClean="0"/>
              <a:t>27/09/2023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006D-C84B-4E06-AED0-E9AFDDA0B929}" type="datetime1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B851E0-015A-4EB4-9CC8-E073CE9165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46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4995" y="2098436"/>
            <a:ext cx="8333476" cy="2117533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dirty="0"/>
              <a:t>Comparaison des différentes méthodes de lutte contre le</a:t>
            </a:r>
            <a:br>
              <a:rPr lang="fr-FR" sz="4400" dirty="0"/>
            </a:br>
            <a:r>
              <a:rPr lang="fr-FR" sz="4400" dirty="0"/>
              <a:t>déséquilibre des classes sur les données d’activité 2018 des</a:t>
            </a:r>
            <a:br>
              <a:rPr lang="fr-FR" sz="4400" dirty="0"/>
            </a:br>
            <a:r>
              <a:rPr lang="fr-FR" sz="4400" dirty="0"/>
              <a:t>pharmacies d’officine.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Loïc LAFFINEUR</a:t>
            </a:r>
          </a:p>
          <a:p>
            <a:r>
              <a:rPr lang="fr-FR" dirty="0"/>
              <a:t>Septembre 2023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0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ACP :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4" y="2233171"/>
            <a:ext cx="7812801" cy="4595283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10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15" y="142876"/>
            <a:ext cx="4925162" cy="54469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02000" y="228600"/>
            <a:ext cx="1295400" cy="1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7419975" y="4962525"/>
            <a:ext cx="2867025" cy="189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83381" y="2127425"/>
            <a:ext cx="5090622" cy="19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832860" y="2492056"/>
            <a:ext cx="6076" cy="3611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676400"/>
            <a:ext cx="287866" cy="254000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867400"/>
            <a:ext cx="45719" cy="17396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378717"/>
            <a:ext cx="9901766" cy="60277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1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909887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des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757863"/>
            <a:ext cx="3308879" cy="2834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5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221"/>
          </a:xfrm>
        </p:spPr>
        <p:txBody>
          <a:bodyPr/>
          <a:lstStyle/>
          <a:p>
            <a:r>
              <a:rPr lang="fr-FR" dirty="0"/>
              <a:t>Régression Logistique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09609"/>
                <a:ext cx="8596668" cy="3368584"/>
              </a:xfrm>
            </p:spPr>
            <p:txBody>
              <a:bodyPr>
                <a:normAutofit/>
              </a:bodyPr>
              <a:lstStyle/>
              <a:p>
                <a:r>
                  <a:rPr lang="es-ES" sz="2400" i="1" dirty="0"/>
                  <a:t>Règle :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sz="24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2400" i="0" dirty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s-ES" sz="2400" dirty="0"/>
              </a:p>
              <a:p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8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8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800" i="0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800" i="0" dirty="0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s-ES" sz="28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2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ES" sz="2800" dirty="0"/>
              </a:p>
              <a:p>
                <a:endParaRPr lang="es-ES" sz="2400" dirty="0"/>
              </a:p>
              <a:p>
                <a:pPr marL="0" indent="0">
                  <a:buNone/>
                </a:pPr>
                <a:endParaRPr lang="es-ES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09609"/>
                <a:ext cx="8596668" cy="3368584"/>
              </a:xfrm>
              <a:blipFill>
                <a:blip r:embed="rId2"/>
                <a:stretch>
                  <a:fillRect l="-567" t="-17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501887" y="2658354"/>
            <a:ext cx="310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7030A0"/>
                </a:solidFill>
              </a:rPr>
              <a:t>Fonction logistique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607254" y="2889187"/>
            <a:ext cx="82296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8222442" y="3000863"/>
            <a:ext cx="233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Classification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25165" y="1539556"/>
            <a:ext cx="582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08080"/>
                </a:solidFill>
              </a:rPr>
              <a:t>Fonction R : </a:t>
            </a:r>
            <a:r>
              <a:rPr lang="fr-FR" sz="1400" dirty="0" err="1">
                <a:solidFill>
                  <a:srgbClr val="808080"/>
                </a:solidFill>
              </a:rPr>
              <a:t>glmnet</a:t>
            </a:r>
            <a:r>
              <a:rPr lang="fr-FR" sz="1400" dirty="0">
                <a:solidFill>
                  <a:srgbClr val="808080"/>
                </a:solidFill>
              </a:rPr>
              <a:t>(x=, y=, </a:t>
            </a:r>
            <a:r>
              <a:rPr lang="fr-FR" sz="1400" dirty="0" err="1">
                <a:solidFill>
                  <a:srgbClr val="808080"/>
                </a:solidFill>
              </a:rPr>
              <a:t>family</a:t>
            </a:r>
            <a:r>
              <a:rPr lang="fr-FR" sz="1400" dirty="0">
                <a:solidFill>
                  <a:srgbClr val="808080"/>
                </a:solidFill>
              </a:rPr>
              <a:t>=‘binomial’, alpha=, lambda=)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648325" y="29765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81200" y="4629150"/>
            <a:ext cx="409575" cy="542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566093" y="6406488"/>
            <a:ext cx="409575" cy="37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962775" y="3750807"/>
            <a:ext cx="2284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</a:rPr>
              <a:t>http://comprendre-machine-learning.fsil.fr/la-regression-logistique-et-algorithmes-de-classification/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75" y="3370195"/>
            <a:ext cx="4714875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747684" y="3816905"/>
                <a:ext cx="112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solidFill>
                            <a:srgbClr val="6262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solidFill>
                                <a:srgbClr val="626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solidFill>
                                <a:srgbClr val="626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262FF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84" y="3816905"/>
                <a:ext cx="112395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771860" y="3816905"/>
            <a:ext cx="1423035" cy="542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8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1208" y="505097"/>
            <a:ext cx="8596668" cy="788126"/>
          </a:xfrm>
        </p:spPr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2" y="2552969"/>
            <a:ext cx="4543300" cy="3881437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517750" y="3836078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Classification et régression.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66944" y="1307543"/>
            <a:ext cx="381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08080"/>
                </a:solidFill>
              </a:rPr>
              <a:t>Fonction R : </a:t>
            </a:r>
            <a:r>
              <a:rPr lang="fr-FR" sz="1400" dirty="0" err="1">
                <a:solidFill>
                  <a:srgbClr val="808080"/>
                </a:solidFill>
              </a:rPr>
              <a:t>knn</a:t>
            </a:r>
            <a:r>
              <a:rPr lang="fr-FR" sz="1400" dirty="0">
                <a:solidFill>
                  <a:srgbClr val="808080"/>
                </a:solidFill>
              </a:rPr>
              <a:t>(train=, cl=, test=, k=) </a:t>
            </a:r>
          </a:p>
          <a:p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2130552" y="1816443"/>
            <a:ext cx="78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K !!</a:t>
            </a:r>
          </a:p>
        </p:txBody>
      </p:sp>
      <p:sp>
        <p:nvSpPr>
          <p:cNvPr id="8" name="Triangle isocèle 7"/>
          <p:cNvSpPr/>
          <p:nvPr/>
        </p:nvSpPr>
        <p:spPr>
          <a:xfrm>
            <a:off x="1472184" y="1726155"/>
            <a:ext cx="649224" cy="52519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45920" y="188201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61303" y="4349511"/>
            <a:ext cx="22217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75000"/>
                  </a:schemeClr>
                </a:solidFill>
              </a:rPr>
              <a:t>https://medium.com/@kenzaharifi/bien-comprendre-lalgorithme-des-k-plus-proches-voisins-fonctionnement-et-impl%C3%A9mentation-sur-r-et-a66d2d372679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8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363928" y="908167"/>
            <a:ext cx="15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Classification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497"/>
          </a:xfrm>
        </p:spPr>
        <p:txBody>
          <a:bodyPr/>
          <a:lstStyle/>
          <a:p>
            <a:r>
              <a:rPr lang="fr-FR" dirty="0"/>
              <a:t>Naïve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2769"/>
            <a:ext cx="8596668" cy="4468594"/>
          </a:xfrm>
        </p:spPr>
        <p:txBody>
          <a:bodyPr/>
          <a:lstStyle/>
          <a:p>
            <a:r>
              <a:rPr lang="fr-FR" dirty="0"/>
              <a:t>Formule de Bayes 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Règle de classification :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15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644902" y="786549"/>
            <a:ext cx="387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08080"/>
                </a:solidFill>
              </a:rPr>
              <a:t>Fonction R : </a:t>
            </a:r>
            <a:r>
              <a:rPr lang="fr-FR" sz="1400" dirty="0" err="1">
                <a:solidFill>
                  <a:srgbClr val="808080"/>
                </a:solidFill>
              </a:rPr>
              <a:t>naiveBayes</a:t>
            </a:r>
            <a:r>
              <a:rPr lang="fr-FR" sz="1400" dirty="0">
                <a:solidFill>
                  <a:srgbClr val="808080"/>
                </a:solidFill>
              </a:rPr>
              <a:t>(x=, y=, </a:t>
            </a:r>
            <a:r>
              <a:rPr lang="fr-FR" sz="1400" dirty="0" err="1">
                <a:solidFill>
                  <a:srgbClr val="808080"/>
                </a:solidFill>
              </a:rPr>
              <a:t>use.kernel</a:t>
            </a:r>
            <a:r>
              <a:rPr lang="fr-FR" sz="1400" dirty="0">
                <a:solidFill>
                  <a:srgbClr val="808080"/>
                </a:solidFill>
              </a:rPr>
              <a:t>=)</a:t>
            </a:r>
          </a:p>
          <a:p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206075" y="5200991"/>
            <a:ext cx="17490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75000"/>
                  </a:schemeClr>
                </a:solidFill>
              </a:rPr>
              <a:t>https://www.analyticsvidhya.com/blog/2022/03/building-naive-bayes-classifier-from-scratch-to-perform-sentiment-analysis/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374442" y="1409983"/>
                <a:ext cx="2666143" cy="6408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000" i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fr-FR" sz="2000" i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42" y="1409983"/>
                <a:ext cx="2666143" cy="640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3720003" y="2172829"/>
                <a:ext cx="593226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𝑐𝑙𝑎𝑠𝑠𝑖𝑓𝑖𝑒𝑢𝑟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003" y="2172829"/>
                <a:ext cx="593226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64" y="2956531"/>
            <a:ext cx="4079920" cy="331870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1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81320"/>
            <a:ext cx="8596668" cy="3880773"/>
          </a:xfrm>
        </p:spPr>
        <p:txBody>
          <a:bodyPr/>
          <a:lstStyle/>
          <a:p>
            <a:r>
              <a:rPr lang="fr-FR" dirty="0"/>
              <a:t>Équation : </a:t>
            </a:r>
          </a:p>
          <a:p>
            <a:pPr marL="3657600" lvl="8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16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245060" y="2410858"/>
            <a:ext cx="378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err="1"/>
              <a:t>Kernel</a:t>
            </a:r>
            <a:r>
              <a:rPr lang="fr-FR" sz="1600" dirty="0"/>
              <a:t> Trick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Linéaire, </a:t>
            </a:r>
            <a:r>
              <a:rPr lang="fr-FR" sz="1600" dirty="0">
                <a:solidFill>
                  <a:srgbClr val="FFC000"/>
                </a:solidFill>
              </a:rPr>
              <a:t>Polynomiale</a:t>
            </a:r>
            <a:r>
              <a:rPr lang="fr-FR" sz="1600" dirty="0"/>
              <a:t>, </a:t>
            </a:r>
            <a:r>
              <a:rPr lang="fr-FR" sz="1600" dirty="0">
                <a:solidFill>
                  <a:srgbClr val="FFC000"/>
                </a:solidFill>
              </a:rPr>
              <a:t>RBF</a:t>
            </a:r>
            <a:r>
              <a:rPr lang="fr-FR" sz="1600" dirty="0"/>
              <a:t>, …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56539" y="4020067"/>
            <a:ext cx="203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Classification et régression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670159" y="746780"/>
            <a:ext cx="355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08080"/>
                </a:solidFill>
              </a:rPr>
              <a:t>Fonction R : </a:t>
            </a:r>
            <a:r>
              <a:rPr lang="fr-FR" sz="1400" dirty="0" err="1">
                <a:solidFill>
                  <a:srgbClr val="808080"/>
                </a:solidFill>
              </a:rPr>
              <a:t>svm</a:t>
            </a:r>
            <a:r>
              <a:rPr lang="fr-FR" sz="1400" dirty="0">
                <a:solidFill>
                  <a:srgbClr val="808080"/>
                </a:solidFill>
              </a:rPr>
              <a:t>(x=, y=, </a:t>
            </a:r>
            <a:r>
              <a:rPr lang="fr-FR" sz="1400" dirty="0" err="1">
                <a:solidFill>
                  <a:srgbClr val="808080"/>
                </a:solidFill>
              </a:rPr>
              <a:t>kernel</a:t>
            </a:r>
            <a:r>
              <a:rPr lang="fr-FR" sz="1400" dirty="0">
                <a:solidFill>
                  <a:srgbClr val="808080"/>
                </a:solidFill>
              </a:rPr>
              <a:t>=, …)</a:t>
            </a:r>
          </a:p>
          <a:p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343863" y="1464405"/>
                <a:ext cx="30510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63" y="1464405"/>
                <a:ext cx="3051097" cy="369332"/>
              </a:xfrm>
              <a:prstGeom prst="rect">
                <a:avLst/>
              </a:prstGeom>
              <a:blipFill>
                <a:blip r:embed="rId3"/>
                <a:stretch>
                  <a:fillRect l="-399" r="-200"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5825768" y="5199470"/>
            <a:ext cx="1977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https://commons.wikimedia.org/wiki/File:Svm_max_sep_hyperplane_with_margin.png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34" y="2145369"/>
            <a:ext cx="4182688" cy="45068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4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6" y="3703657"/>
            <a:ext cx="7724007" cy="29640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7071" y="55946"/>
            <a:ext cx="6637866" cy="683623"/>
          </a:xfrm>
        </p:spPr>
        <p:txBody>
          <a:bodyPr/>
          <a:lstStyle/>
          <a:p>
            <a:r>
              <a:rPr lang="fr-FR" dirty="0"/>
              <a:t>Modèles basées sur les arbres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6" y="739569"/>
            <a:ext cx="7724007" cy="296408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764550" y="4180012"/>
            <a:ext cx="1018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https://blent.ai/blog/a/xgboost-tout-comprendre</a:t>
            </a:r>
          </a:p>
        </p:txBody>
      </p:sp>
      <p:sp>
        <p:nvSpPr>
          <p:cNvPr id="9" name="ZoneTexte 8"/>
          <p:cNvSpPr txBox="1"/>
          <p:nvPr/>
        </p:nvSpPr>
        <p:spPr>
          <a:xfrm rot="16200000">
            <a:off x="-240988" y="1990781"/>
            <a:ext cx="146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FF"/>
                </a:solidFill>
              </a:rPr>
              <a:t>Données</a:t>
            </a: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549535" y="4951336"/>
            <a:ext cx="208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FF"/>
                </a:solidFill>
              </a:rPr>
              <a:t>Entrainement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0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9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/>
          <a:lstStyle/>
          <a:p>
            <a:r>
              <a:rPr lang="fr-FR" dirty="0"/>
              <a:t>CART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r>
              <a:rPr lang="fr-FR" dirty="0"/>
              <a:t>Construction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Tirage aléatoire variable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Seuil coupe (indicateur Gini/entropie/autre)</a:t>
            </a:r>
          </a:p>
          <a:p>
            <a:pPr marL="571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18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633472" y="804916"/>
            <a:ext cx="5550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08080"/>
                </a:solidFill>
              </a:rPr>
              <a:t>Fonction R : </a:t>
            </a:r>
            <a:r>
              <a:rPr lang="fr-FR" sz="1400" dirty="0" err="1">
                <a:solidFill>
                  <a:srgbClr val="808080"/>
                </a:solidFill>
              </a:rPr>
              <a:t>rpart</a:t>
            </a:r>
            <a:r>
              <a:rPr lang="fr-FR" sz="1400" dirty="0">
                <a:solidFill>
                  <a:srgbClr val="808080"/>
                </a:solidFill>
              </a:rPr>
              <a:t>(formule, data, </a:t>
            </a:r>
            <a:r>
              <a:rPr lang="fr-FR" sz="1400" dirty="0" err="1">
                <a:solidFill>
                  <a:srgbClr val="808080"/>
                </a:solidFill>
              </a:rPr>
              <a:t>method</a:t>
            </a:r>
            <a:r>
              <a:rPr lang="fr-FR" sz="1400" dirty="0">
                <a:solidFill>
                  <a:srgbClr val="808080"/>
                </a:solidFill>
              </a:rPr>
              <a:t>=‘class’,</a:t>
            </a:r>
            <a:r>
              <a:rPr lang="fr-FR" sz="1400" dirty="0" err="1">
                <a:solidFill>
                  <a:srgbClr val="808080"/>
                </a:solidFill>
              </a:rPr>
              <a:t>max.depth</a:t>
            </a:r>
            <a:r>
              <a:rPr lang="fr-FR" sz="1400" dirty="0">
                <a:solidFill>
                  <a:srgbClr val="808080"/>
                </a:solidFill>
              </a:rPr>
              <a:t>=)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9" name="Flèche courbée vers le bas 8"/>
          <p:cNvSpPr/>
          <p:nvPr/>
        </p:nvSpPr>
        <p:spPr>
          <a:xfrm rot="14194752">
            <a:off x="746018" y="2528905"/>
            <a:ext cx="748011" cy="497227"/>
          </a:xfrm>
          <a:prstGeom prst="curvedDown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731780" y="5023595"/>
            <a:ext cx="1717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</a:rPr>
              <a:t>https://why-change.com/2021/11/13/how-to-create-decision-trees-for-business-rules-analysis/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37" y="2836318"/>
            <a:ext cx="5720261" cy="36001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71760" y="2328423"/>
            <a:ext cx="203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Classification et régression</a:t>
            </a:r>
          </a:p>
        </p:txBody>
      </p:sp>
    </p:spTree>
    <p:extLst>
      <p:ext uri="{BB962C8B-B14F-4D97-AF65-F5344CB8AC3E}">
        <p14:creationId xmlns:p14="http://schemas.microsoft.com/office/powerpoint/2010/main" val="567174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fr-FR" dirty="0"/>
              <a:t>Random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37353"/>
            <a:ext cx="3280712" cy="1760439"/>
          </a:xfrm>
        </p:spPr>
        <p:txBody>
          <a:bodyPr/>
          <a:lstStyle/>
          <a:p>
            <a:r>
              <a:rPr lang="fr-FR" dirty="0"/>
              <a:t>3 étapes :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19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31270" y="1563707"/>
            <a:ext cx="3373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données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Entrainement CART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428110" y="1651133"/>
            <a:ext cx="29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Classification et régression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219302" y="301573"/>
            <a:ext cx="5369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08080"/>
                </a:solidFill>
              </a:rPr>
              <a:t>Fonction R: </a:t>
            </a:r>
          </a:p>
          <a:p>
            <a:r>
              <a:rPr lang="fr-FR" sz="1400" dirty="0" err="1">
                <a:solidFill>
                  <a:srgbClr val="808080"/>
                </a:solidFill>
              </a:rPr>
              <a:t>randomForest</a:t>
            </a:r>
            <a:r>
              <a:rPr lang="fr-FR" sz="1400" dirty="0">
                <a:solidFill>
                  <a:srgbClr val="808080"/>
                </a:solidFill>
              </a:rPr>
              <a:t>(formule, </a:t>
            </a:r>
            <a:r>
              <a:rPr lang="fr-FR" sz="1400" dirty="0" err="1">
                <a:solidFill>
                  <a:srgbClr val="808080"/>
                </a:solidFill>
              </a:rPr>
              <a:t>ntree</a:t>
            </a:r>
            <a:r>
              <a:rPr lang="fr-FR" sz="1400" dirty="0">
                <a:solidFill>
                  <a:srgbClr val="808080"/>
                </a:solidFill>
              </a:rPr>
              <a:t>=, </a:t>
            </a:r>
            <a:r>
              <a:rPr lang="fr-FR" sz="1400" dirty="0" err="1">
                <a:solidFill>
                  <a:srgbClr val="808080"/>
                </a:solidFill>
              </a:rPr>
              <a:t>mtry</a:t>
            </a:r>
            <a:r>
              <a:rPr lang="fr-FR" sz="1400" dirty="0">
                <a:solidFill>
                  <a:srgbClr val="808080"/>
                </a:solidFill>
              </a:rPr>
              <a:t>=)</a:t>
            </a:r>
          </a:p>
          <a:p>
            <a:endParaRPr lang="fr-FR" sz="1400" dirty="0">
              <a:solidFill>
                <a:srgbClr val="808080"/>
              </a:solidFill>
            </a:endParaRPr>
          </a:p>
          <a:p>
            <a:r>
              <a:rPr lang="fr-FR" sz="1400" dirty="0">
                <a:solidFill>
                  <a:srgbClr val="808080"/>
                </a:solidFill>
              </a:rPr>
              <a:t>Ranger(formule, </a:t>
            </a:r>
            <a:r>
              <a:rPr lang="fr-FR" sz="1400" dirty="0" err="1">
                <a:solidFill>
                  <a:srgbClr val="808080"/>
                </a:solidFill>
              </a:rPr>
              <a:t>num.tree</a:t>
            </a:r>
            <a:r>
              <a:rPr lang="fr-FR" sz="1400" dirty="0">
                <a:solidFill>
                  <a:srgbClr val="808080"/>
                </a:solidFill>
              </a:rPr>
              <a:t>=, </a:t>
            </a:r>
            <a:r>
              <a:rPr lang="fr-FR" sz="1400" dirty="0" err="1">
                <a:solidFill>
                  <a:srgbClr val="808080"/>
                </a:solidFill>
              </a:rPr>
              <a:t>mtry</a:t>
            </a:r>
            <a:r>
              <a:rPr lang="fr-FR" sz="1400" dirty="0">
                <a:solidFill>
                  <a:srgbClr val="808080"/>
                </a:solidFill>
              </a:rPr>
              <a:t>=,</a:t>
            </a:r>
            <a:r>
              <a:rPr lang="fr-FR" sz="1400" dirty="0" err="1">
                <a:solidFill>
                  <a:srgbClr val="808080"/>
                </a:solidFill>
              </a:rPr>
              <a:t>min.node.size</a:t>
            </a:r>
            <a:r>
              <a:rPr lang="fr-FR" sz="1400" dirty="0">
                <a:solidFill>
                  <a:srgbClr val="808080"/>
                </a:solidFill>
              </a:rPr>
              <a:t>=,</a:t>
            </a:r>
            <a:r>
              <a:rPr lang="fr-FR" sz="1400" dirty="0" err="1">
                <a:solidFill>
                  <a:srgbClr val="808080"/>
                </a:solidFill>
              </a:rPr>
              <a:t>splitrule</a:t>
            </a:r>
            <a:r>
              <a:rPr lang="fr-FR" sz="1400" dirty="0">
                <a:solidFill>
                  <a:srgbClr val="808080"/>
                </a:solidFill>
              </a:rPr>
              <a:t>=)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263062" y="2423155"/>
                <a:ext cx="2047875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ponse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062" y="2423155"/>
                <a:ext cx="204787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 courbée vers le bas 12"/>
          <p:cNvSpPr/>
          <p:nvPr/>
        </p:nvSpPr>
        <p:spPr>
          <a:xfrm rot="15126689">
            <a:off x="644208" y="1954675"/>
            <a:ext cx="1027422" cy="678377"/>
          </a:xfrm>
          <a:prstGeom prst="curvedDownArrow">
            <a:avLst>
              <a:gd name="adj1" fmla="val 25000"/>
              <a:gd name="adj2" fmla="val 51833"/>
              <a:gd name="adj3" fmla="val 25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7419975" y="4962525"/>
            <a:ext cx="2867025" cy="189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30392" y="5533530"/>
            <a:ext cx="1112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</a:rPr>
              <a:t>https://serokell.io/blog/random-forest-classification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27" y="2535273"/>
            <a:ext cx="6857715" cy="411583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6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4671" y="2947849"/>
            <a:ext cx="2732072" cy="683623"/>
          </a:xfrm>
        </p:spPr>
        <p:txBody>
          <a:bodyPr>
            <a:noAutofit/>
          </a:bodyPr>
          <a:lstStyle/>
          <a:p>
            <a:r>
              <a:rPr lang="fr-FR" sz="4400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852160"/>
            <a:ext cx="45719" cy="741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2</a:t>
            </a:fld>
            <a:endParaRPr lang="fr-FR"/>
          </a:p>
        </p:txBody>
      </p:sp>
      <p:sp>
        <p:nvSpPr>
          <p:cNvPr id="11" name="Nuage 10"/>
          <p:cNvSpPr/>
          <p:nvPr/>
        </p:nvSpPr>
        <p:spPr>
          <a:xfrm rot="936600">
            <a:off x="3427371" y="2017864"/>
            <a:ext cx="3388721" cy="2816349"/>
          </a:xfrm>
          <a:prstGeom prst="cloud">
            <a:avLst/>
          </a:prstGeom>
          <a:noFill/>
          <a:ln w="38100">
            <a:solidFill>
              <a:srgbClr val="538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573383" y="1613871"/>
            <a:ext cx="744583" cy="972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221939" y="545382"/>
            <a:ext cx="250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Efficience des contrôles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6884126" y="1613871"/>
            <a:ext cx="785955" cy="1155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884126" y="545381"/>
            <a:ext cx="2234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Montée en compétence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2474553" y="4306449"/>
            <a:ext cx="958342" cy="1032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988962" y="5403047"/>
            <a:ext cx="48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R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 flipH="1" flipV="1">
            <a:off x="6596743" y="4306449"/>
            <a:ext cx="786507" cy="878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7037531" y="5184552"/>
            <a:ext cx="1686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Machine Learning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5230707" y="1398093"/>
            <a:ext cx="7499" cy="548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539344" y="760824"/>
            <a:ext cx="131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Fraude</a:t>
            </a:r>
            <a:endParaRPr lang="fr-FR" sz="2400" dirty="0">
              <a:solidFill>
                <a:schemeClr val="accent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5121731" y="4990208"/>
            <a:ext cx="0" cy="825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756730" y="5889213"/>
            <a:ext cx="2608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Automatisation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6978403" y="3532892"/>
            <a:ext cx="702006" cy="3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768910" y="3055838"/>
            <a:ext cx="1748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AUC</a:t>
            </a:r>
          </a:p>
          <a:p>
            <a:r>
              <a:rPr lang="fr-FR" dirty="0"/>
              <a:t>F1-Score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457666" y="3444966"/>
            <a:ext cx="686761" cy="2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46598" y="3082726"/>
            <a:ext cx="270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Données déséquilibrées</a:t>
            </a:r>
          </a:p>
        </p:txBody>
      </p:sp>
    </p:spTree>
    <p:extLst>
      <p:ext uri="{BB962C8B-B14F-4D97-AF65-F5344CB8AC3E}">
        <p14:creationId xmlns:p14="http://schemas.microsoft.com/office/powerpoint/2010/main" val="19863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fr-FR" dirty="0"/>
              <a:t>XGBoost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93669"/>
            <a:ext cx="8596668" cy="4447693"/>
          </a:xfrm>
        </p:spPr>
        <p:txBody>
          <a:bodyPr/>
          <a:lstStyle/>
          <a:p>
            <a:r>
              <a:rPr lang="fr-FR" dirty="0"/>
              <a:t>Méthode d’agrégation d’arbre :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02" y="1665704"/>
            <a:ext cx="2095500" cy="762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53512" y="843242"/>
            <a:ext cx="9987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08080"/>
                </a:solidFill>
              </a:rPr>
              <a:t>Fonction R : </a:t>
            </a:r>
            <a:r>
              <a:rPr lang="fr-FR" sz="1400" dirty="0" err="1">
                <a:solidFill>
                  <a:srgbClr val="808080"/>
                </a:solidFill>
              </a:rPr>
              <a:t>xgboost</a:t>
            </a:r>
            <a:r>
              <a:rPr lang="fr-FR" sz="1400" dirty="0">
                <a:solidFill>
                  <a:srgbClr val="808080"/>
                </a:solidFill>
              </a:rPr>
              <a:t>(data, </a:t>
            </a:r>
            <a:r>
              <a:rPr lang="en-US" sz="1400" dirty="0">
                <a:solidFill>
                  <a:srgbClr val="808080"/>
                </a:solidFill>
              </a:rPr>
              <a:t>eta=, </a:t>
            </a:r>
            <a:r>
              <a:rPr lang="en-US" sz="1400" dirty="0" err="1">
                <a:solidFill>
                  <a:srgbClr val="808080"/>
                </a:solidFill>
              </a:rPr>
              <a:t>max_depth</a:t>
            </a:r>
            <a:r>
              <a:rPr lang="en-US" sz="1400" dirty="0">
                <a:solidFill>
                  <a:srgbClr val="808080"/>
                </a:solidFill>
              </a:rPr>
              <a:t>=, gamma=, </a:t>
            </a:r>
            <a:r>
              <a:rPr lang="en-US" sz="1400" dirty="0" err="1">
                <a:solidFill>
                  <a:srgbClr val="808080"/>
                </a:solidFill>
              </a:rPr>
              <a:t>colsample_bytree</a:t>
            </a:r>
            <a:r>
              <a:rPr lang="en-US" sz="1400" dirty="0">
                <a:solidFill>
                  <a:srgbClr val="808080"/>
                </a:solidFill>
              </a:rPr>
              <a:t>=,</a:t>
            </a:r>
          </a:p>
          <a:p>
            <a:r>
              <a:rPr lang="en-US" sz="1400" dirty="0">
                <a:solidFill>
                  <a:srgbClr val="808080"/>
                </a:solidFill>
              </a:rPr>
              <a:t>				</a:t>
            </a:r>
            <a:r>
              <a:rPr lang="en-US" sz="1400" dirty="0" err="1">
                <a:solidFill>
                  <a:srgbClr val="808080"/>
                </a:solidFill>
              </a:rPr>
              <a:t>min_child_weight</a:t>
            </a:r>
            <a:r>
              <a:rPr lang="en-US" sz="1400" dirty="0">
                <a:solidFill>
                  <a:srgbClr val="808080"/>
                </a:solidFill>
              </a:rPr>
              <a:t>=, subsample=, </a:t>
            </a:r>
            <a:r>
              <a:rPr lang="en-US" sz="1400" dirty="0" err="1">
                <a:solidFill>
                  <a:srgbClr val="808080"/>
                </a:solidFill>
              </a:rPr>
              <a:t>nrounds</a:t>
            </a:r>
            <a:r>
              <a:rPr lang="en-US" sz="1400" dirty="0">
                <a:solidFill>
                  <a:srgbClr val="808080"/>
                </a:solidFill>
              </a:rPr>
              <a:t>=)</a:t>
            </a:r>
            <a:endParaRPr lang="fr-FR" sz="1400" dirty="0">
              <a:solidFill>
                <a:srgbClr val="80808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43064" y="5115929"/>
            <a:ext cx="1573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https://blog.quantinsti.com/xgboost-python/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55710"/>
            <a:ext cx="8255628" cy="399465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481387" y="6041362"/>
                <a:ext cx="202940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ponse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87" y="6041362"/>
                <a:ext cx="2029402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7017051" y="5174827"/>
            <a:ext cx="1573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https://blog.quantinsti.com/xgboost-python/</a:t>
            </a: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7419975" y="4962525"/>
            <a:ext cx="2867025" cy="189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60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498363" y="5925091"/>
            <a:ext cx="296562" cy="481396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588893" y="1971028"/>
            <a:ext cx="168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Classification et régression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86088" y="1416520"/>
            <a:ext cx="497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08080"/>
                </a:solidFill>
              </a:rPr>
              <a:t>Package R : </a:t>
            </a:r>
            <a:r>
              <a:rPr lang="fr-FR" sz="1400" dirty="0" err="1">
                <a:solidFill>
                  <a:srgbClr val="808080"/>
                </a:solidFill>
              </a:rPr>
              <a:t>nnet</a:t>
            </a:r>
            <a:r>
              <a:rPr lang="fr-FR" sz="1400" dirty="0">
                <a:solidFill>
                  <a:srgbClr val="808080"/>
                </a:solidFill>
              </a:rPr>
              <a:t>(</a:t>
            </a:r>
            <a:r>
              <a:rPr lang="fr-FR" sz="1400" dirty="0" err="1">
                <a:solidFill>
                  <a:srgbClr val="808080"/>
                </a:solidFill>
              </a:rPr>
              <a:t>x,y</a:t>
            </a:r>
            <a:r>
              <a:rPr lang="fr-FR" sz="1400" dirty="0">
                <a:solidFill>
                  <a:srgbClr val="808080"/>
                </a:solidFill>
              </a:rPr>
              <a:t>, size=,</a:t>
            </a:r>
            <a:r>
              <a:rPr lang="fr-FR" sz="1400" dirty="0" err="1">
                <a:solidFill>
                  <a:srgbClr val="808080"/>
                </a:solidFill>
              </a:rPr>
              <a:t>decay</a:t>
            </a:r>
            <a:r>
              <a:rPr lang="fr-FR" sz="1400" dirty="0">
                <a:solidFill>
                  <a:srgbClr val="808080"/>
                </a:solidFill>
              </a:rPr>
              <a:t>=)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0260" y="5944822"/>
            <a:ext cx="2791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</a:rPr>
              <a:t>https://fr.wikipedia.org/wiki/R%C3%A9seau_de_neurones_artificiels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5" y="1893684"/>
            <a:ext cx="4552843" cy="30421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29028" y="1965680"/>
            <a:ext cx="693655" cy="29701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102590" y="1319349"/>
            <a:ext cx="115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38DD5"/>
                </a:solidFill>
              </a:rPr>
              <a:t>Couche cachée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3318" y="2747750"/>
            <a:ext cx="452384" cy="147225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813618" y="2294398"/>
            <a:ext cx="90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Entrée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15476" y="3046107"/>
            <a:ext cx="424072" cy="7372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533823" y="2693494"/>
            <a:ext cx="94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Sortie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70" y="3059241"/>
            <a:ext cx="6457950" cy="2847975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5473700" y="5925091"/>
            <a:ext cx="2552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75000"/>
                  </a:schemeClr>
                </a:solidFill>
              </a:rPr>
              <a:t>https://www.researchgate.net/figure/La-structure-dun-neurone-artificiel_fig3_303447451</a:t>
            </a:r>
          </a:p>
        </p:txBody>
      </p:sp>
      <p:cxnSp>
        <p:nvCxnSpPr>
          <p:cNvPr id="52" name="Connecteur droit 51"/>
          <p:cNvCxnSpPr/>
          <p:nvPr/>
        </p:nvCxnSpPr>
        <p:spPr>
          <a:xfrm>
            <a:off x="8331994" y="5186363"/>
            <a:ext cx="200025" cy="1690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  <p:sp>
        <p:nvSpPr>
          <p:cNvPr id="19" name="Flèche courbée vers le bas 18"/>
          <p:cNvSpPr/>
          <p:nvPr/>
        </p:nvSpPr>
        <p:spPr>
          <a:xfrm rot="10800000">
            <a:off x="939800" y="4329703"/>
            <a:ext cx="3209170" cy="1120209"/>
          </a:xfrm>
          <a:prstGeom prst="curvedDownArrow">
            <a:avLst/>
          </a:prstGeom>
          <a:solidFill>
            <a:srgbClr val="FABF8F"/>
          </a:solidFill>
          <a:ln>
            <a:solidFill>
              <a:srgbClr val="FAB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03600" y="5435016"/>
            <a:ext cx="235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ABF8F"/>
                </a:solidFill>
              </a:rPr>
              <a:t>Rétropropogation</a:t>
            </a:r>
          </a:p>
        </p:txBody>
      </p:sp>
    </p:spTree>
    <p:extLst>
      <p:ext uri="{BB962C8B-B14F-4D97-AF65-F5344CB8AC3E}">
        <p14:creationId xmlns:p14="http://schemas.microsoft.com/office/powerpoint/2010/main" val="366721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0801" y="2905400"/>
            <a:ext cx="5697400" cy="1320800"/>
          </a:xfrm>
        </p:spPr>
        <p:txBody>
          <a:bodyPr>
            <a:normAutofit/>
          </a:bodyPr>
          <a:lstStyle/>
          <a:p>
            <a:r>
              <a:rPr lang="fr-FR" dirty="0"/>
              <a:t>Entrainement des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22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1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1489166"/>
            <a:ext cx="6431280" cy="439632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653" y="311437"/>
            <a:ext cx="8596668" cy="1320800"/>
          </a:xfrm>
        </p:spPr>
        <p:txBody>
          <a:bodyPr/>
          <a:lstStyle/>
          <a:p>
            <a:r>
              <a:rPr lang="fr-FR" dirty="0"/>
              <a:t>Sans ré-échantillonnage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981700"/>
            <a:ext cx="45719" cy="596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166"/>
            <a:ext cx="6070600" cy="439632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9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Sans ré-échantillonnage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31707"/>
              </p:ext>
            </p:extLst>
          </p:nvPr>
        </p:nvGraphicFramePr>
        <p:xfrm>
          <a:off x="3317703" y="1450612"/>
          <a:ext cx="595629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33">
                  <a:extLst>
                    <a:ext uri="{9D8B030D-6E8A-4147-A177-3AD203B41FA5}">
                      <a16:colId xmlns:a16="http://schemas.microsoft.com/office/drawing/2014/main" val="2631526612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4290852635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2632404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majoritaire (X1)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minoritaire (X0)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56593"/>
                  </a:ext>
                </a:extLst>
              </a:tr>
              <a:tr h="240541">
                <a:tc>
                  <a:txBody>
                    <a:bodyPr/>
                    <a:lstStyle/>
                    <a:p>
                      <a:r>
                        <a:rPr lang="fr-FR" sz="1200" dirty="0"/>
                        <a:t>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57756"/>
                  </a:ext>
                </a:extLst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64" y="2364377"/>
            <a:ext cx="7094599" cy="36769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44537" y="3670663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3646572" y="4699258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644537" y="5370310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62157" y="5375684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662158" y="3353784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662157" y="5683818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00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76363"/>
            <a:ext cx="6477000" cy="440912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653" y="311437"/>
            <a:ext cx="8596668" cy="1320800"/>
          </a:xfrm>
        </p:spPr>
        <p:txBody>
          <a:bodyPr/>
          <a:lstStyle/>
          <a:p>
            <a:r>
              <a:rPr lang="fr-FR" dirty="0"/>
              <a:t>Poids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981700"/>
            <a:ext cx="45719" cy="596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25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362"/>
            <a:ext cx="6070600" cy="440912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1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892800"/>
            <a:ext cx="45719" cy="1485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26</a:t>
            </a:fld>
            <a:endParaRPr lang="fr-FR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01718"/>
              </p:ext>
            </p:extLst>
          </p:nvPr>
        </p:nvGraphicFramePr>
        <p:xfrm>
          <a:off x="2634364" y="1032418"/>
          <a:ext cx="5956299" cy="64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33">
                  <a:extLst>
                    <a:ext uri="{9D8B030D-6E8A-4147-A177-3AD203B41FA5}">
                      <a16:colId xmlns:a16="http://schemas.microsoft.com/office/drawing/2014/main" val="2631526612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4290852635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2632404532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r>
                        <a:rPr lang="fr-FR" sz="1200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majoritaire (X1)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minoritaire (X0)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56593"/>
                  </a:ext>
                </a:extLst>
              </a:tr>
              <a:tr h="240541">
                <a:tc>
                  <a:txBody>
                    <a:bodyPr/>
                    <a:lstStyle/>
                    <a:p>
                      <a:r>
                        <a:rPr lang="fr-FR" sz="1200" dirty="0"/>
                        <a:t>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57756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95" y="2353218"/>
            <a:ext cx="7192768" cy="375073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29111" y="2652856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629111" y="5711887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629112" y="5036230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646732" y="4361060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46731" y="2652856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46733" y="5699345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12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518"/>
          </a:xfrm>
        </p:spPr>
        <p:txBody>
          <a:bodyPr>
            <a:normAutofit/>
          </a:bodyPr>
          <a:lstStyle/>
          <a:p>
            <a:r>
              <a:rPr lang="fr-FR" dirty="0"/>
              <a:t>Ré-échantillonnage aléatoire :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5" y="1580010"/>
            <a:ext cx="9367474" cy="2752099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27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42830" y="4784328"/>
            <a:ext cx="411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Perte d’info</a:t>
            </a:r>
          </a:p>
          <a:p>
            <a:r>
              <a:rPr lang="fr-FR" dirty="0"/>
              <a:t>+  Temps de calcul, stockage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30952" y="4833257"/>
            <a:ext cx="394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Stockage, temps de calcul</a:t>
            </a:r>
          </a:p>
          <a:p>
            <a:pPr marL="285750" indent="-285750">
              <a:buFontTx/>
              <a:buChar char="-"/>
            </a:pPr>
            <a:r>
              <a:rPr lang="fr-FR" dirty="0"/>
              <a:t>Augmente variance</a:t>
            </a:r>
          </a:p>
          <a:p>
            <a:r>
              <a:rPr lang="fr-FR" dirty="0"/>
              <a:t>+  Pas de perte d’info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938397" y="4160204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Tirage aléatoire avec remise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7334" y="1269117"/>
            <a:ext cx="886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08080"/>
                </a:solidFill>
              </a:rPr>
              <a:t>Fonction R : </a:t>
            </a:r>
            <a:r>
              <a:rPr lang="fr-FR" sz="1400" dirty="0" err="1">
                <a:solidFill>
                  <a:srgbClr val="808080"/>
                </a:solidFill>
              </a:rPr>
              <a:t>downSample</a:t>
            </a:r>
            <a:r>
              <a:rPr lang="fr-FR" sz="1400" dirty="0">
                <a:solidFill>
                  <a:srgbClr val="808080"/>
                </a:solidFill>
              </a:rPr>
              <a:t>(x=,y</a:t>
            </a:r>
            <a:r>
              <a:rPr lang="en-US" sz="1400" dirty="0">
                <a:solidFill>
                  <a:srgbClr val="808080"/>
                </a:solidFill>
              </a:rPr>
              <a:t>=)</a:t>
            </a:r>
            <a:r>
              <a:rPr lang="fr-FR" sz="1400" dirty="0">
                <a:solidFill>
                  <a:srgbClr val="808080"/>
                </a:solidFill>
              </a:rPr>
              <a:t> 							Fonction R : </a:t>
            </a:r>
            <a:r>
              <a:rPr lang="fr-FR" sz="1400" dirty="0" err="1">
                <a:solidFill>
                  <a:srgbClr val="808080"/>
                </a:solidFill>
              </a:rPr>
              <a:t>upSample</a:t>
            </a:r>
            <a:r>
              <a:rPr lang="fr-FR" sz="1400" dirty="0">
                <a:solidFill>
                  <a:srgbClr val="808080"/>
                </a:solidFill>
              </a:rPr>
              <a:t>(x=,y</a:t>
            </a:r>
            <a:r>
              <a:rPr lang="en-US" sz="1400" dirty="0">
                <a:solidFill>
                  <a:srgbClr val="808080"/>
                </a:solidFill>
              </a:rPr>
              <a:t>=)</a:t>
            </a:r>
            <a:endParaRPr lang="fr-FR" sz="1400" dirty="0">
              <a:solidFill>
                <a:srgbClr val="808080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9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320800"/>
          </a:xfrm>
        </p:spPr>
        <p:txBody>
          <a:bodyPr/>
          <a:lstStyle/>
          <a:p>
            <a:r>
              <a:rPr lang="fr-FR" dirty="0"/>
              <a:t>Undersampling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905500"/>
            <a:ext cx="135466" cy="1358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28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49" y="1593669"/>
            <a:ext cx="6300650" cy="4207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606"/>
            <a:ext cx="6165670" cy="422026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43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Undersampling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554566" cy="1181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29</a:t>
            </a:fld>
            <a:endParaRPr lang="fr-FR"/>
          </a:p>
        </p:txBody>
      </p:sp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50987"/>
              </p:ext>
            </p:extLst>
          </p:nvPr>
        </p:nvGraphicFramePr>
        <p:xfrm>
          <a:off x="3317703" y="1281183"/>
          <a:ext cx="5956299" cy="649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33">
                  <a:extLst>
                    <a:ext uri="{9D8B030D-6E8A-4147-A177-3AD203B41FA5}">
                      <a16:colId xmlns:a16="http://schemas.microsoft.com/office/drawing/2014/main" val="2631526612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4290852635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2632404532"/>
                    </a:ext>
                  </a:extLst>
                </a:gridCol>
              </a:tblGrid>
              <a:tr h="371869">
                <a:tc>
                  <a:txBody>
                    <a:bodyPr/>
                    <a:lstStyle/>
                    <a:p>
                      <a:r>
                        <a:rPr lang="fr-FR" sz="1200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majoritaire (X1)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minoritaire (X0)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56593"/>
                  </a:ext>
                </a:extLst>
              </a:tr>
              <a:tr h="277348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57756"/>
                  </a:ext>
                </a:extLst>
              </a:tr>
            </a:tbl>
          </a:graphicData>
        </a:graphic>
      </p:graphicFrame>
      <p:pic>
        <p:nvPicPr>
          <p:cNvPr id="32" name="Imag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14" y="2328423"/>
            <a:ext cx="7178349" cy="371293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617831" y="3628295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617831" y="4994718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617831" y="3948074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635452" y="3941803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635451" y="3628295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35452" y="4998947"/>
            <a:ext cx="627017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0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23875"/>
            <a:ext cx="8596668" cy="1320800"/>
          </a:xfrm>
        </p:spPr>
        <p:txBody>
          <a:bodyPr/>
          <a:lstStyle/>
          <a:p>
            <a:r>
              <a:rPr lang="fr-FR" dirty="0"/>
              <a:t>Sommaire :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5943600"/>
            <a:ext cx="45719" cy="977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99144" y="1366837"/>
            <a:ext cx="8647612" cy="528215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0100" lvl="1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lphaLcPeriod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buFont typeface="+mj-lt"/>
              <a:buAutoNum type="romanUcPeriod"/>
            </a:pPr>
            <a:r>
              <a:rPr lang="fr-FR" dirty="0"/>
              <a:t>Les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Présentation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Préparation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Séparation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Exploration</a:t>
            </a:r>
          </a:p>
          <a:p>
            <a:pPr>
              <a:buAutoNum type="romanUcPeriod"/>
            </a:pPr>
            <a:r>
              <a:rPr lang="fr-FR" dirty="0"/>
              <a:t>Présentation des modèles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Régression Logistique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Neighbour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Naive</a:t>
            </a:r>
            <a:r>
              <a:rPr lang="fr-FR" dirty="0"/>
              <a:t>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SVM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Arbre de </a:t>
            </a:r>
            <a:r>
              <a:rPr lang="fr-FR" dirty="0" err="1"/>
              <a:t>Decision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XGBoost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Réseaux de neurones</a:t>
            </a:r>
          </a:p>
          <a:p>
            <a:pPr>
              <a:buAutoNum type="romanUcPeriod"/>
            </a:pPr>
            <a:r>
              <a:rPr lang="fr-FR" dirty="0"/>
              <a:t>Entrainement des modèles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Sans ré-échantillonnage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Poids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Undersampling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Oversampling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SMOTE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ADASYN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Tomek</a:t>
            </a:r>
            <a:r>
              <a:rPr lang="fr-FR" dirty="0"/>
              <a:t> Links</a:t>
            </a:r>
          </a:p>
          <a:p>
            <a:pPr>
              <a:buAutoNum type="romanUcPeriod"/>
            </a:pPr>
            <a:r>
              <a:rPr lang="fr-FR" dirty="0"/>
              <a:t>Ouverture</a:t>
            </a:r>
          </a:p>
          <a:p>
            <a:pPr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654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83" y="1493232"/>
            <a:ext cx="6418217" cy="433956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320800"/>
          </a:xfrm>
        </p:spPr>
        <p:txBody>
          <a:bodyPr/>
          <a:lstStyle/>
          <a:p>
            <a:r>
              <a:rPr lang="fr-FR" dirty="0"/>
              <a:t>Oversampling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905500"/>
            <a:ext cx="135466" cy="1358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30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93231"/>
            <a:ext cx="6008914" cy="43076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22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Oversampling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554566" cy="1181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41252"/>
              </p:ext>
            </p:extLst>
          </p:nvPr>
        </p:nvGraphicFramePr>
        <p:xfrm>
          <a:off x="3317703" y="1288272"/>
          <a:ext cx="5956299" cy="64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33">
                  <a:extLst>
                    <a:ext uri="{9D8B030D-6E8A-4147-A177-3AD203B41FA5}">
                      <a16:colId xmlns:a16="http://schemas.microsoft.com/office/drawing/2014/main" val="2631526612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4290852635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2632404532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r>
                        <a:rPr lang="fr-FR" sz="1200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majoritaire (X1)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minoritaire (X0)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56593"/>
                  </a:ext>
                </a:extLst>
              </a:tr>
              <a:tr h="240541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57756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28" y="2314609"/>
            <a:ext cx="7528235" cy="384489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317702" y="4744587"/>
            <a:ext cx="784397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317701" y="3651843"/>
            <a:ext cx="784397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317701" y="3985881"/>
            <a:ext cx="784397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434346" y="2605778"/>
            <a:ext cx="784397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434344" y="3651843"/>
            <a:ext cx="784397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434344" y="3991993"/>
            <a:ext cx="784397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4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SMOTE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77334" y="5969726"/>
            <a:ext cx="45719" cy="716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32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5" y="1737360"/>
            <a:ext cx="8176325" cy="36319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74822" y="1270000"/>
            <a:ext cx="500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08080"/>
                </a:solidFill>
              </a:rPr>
              <a:t>Fonction R : </a:t>
            </a:r>
            <a:r>
              <a:rPr lang="en-US" dirty="0">
                <a:solidFill>
                  <a:srgbClr val="808080"/>
                </a:solidFill>
              </a:rPr>
              <a:t>SMOTE(X, target, K =, </a:t>
            </a:r>
            <a:r>
              <a:rPr lang="en-US" dirty="0" err="1">
                <a:solidFill>
                  <a:srgbClr val="808080"/>
                </a:solidFill>
              </a:rPr>
              <a:t>dup_size</a:t>
            </a:r>
            <a:r>
              <a:rPr lang="en-US" dirty="0">
                <a:solidFill>
                  <a:srgbClr val="808080"/>
                </a:solidFill>
              </a:rPr>
              <a:t> =)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23053" y="5405379"/>
            <a:ext cx="210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</a:rPr>
              <a:t>https://medium.com/@parthdholakiya180/smote-synthetic-minority-over-sampling-technique-4d5a5d69d720?source=rss-------1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1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320800"/>
          </a:xfrm>
        </p:spPr>
        <p:txBody>
          <a:bodyPr/>
          <a:lstStyle/>
          <a:p>
            <a:r>
              <a:rPr lang="fr-FR" dirty="0"/>
              <a:t>SMOTE5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905500"/>
            <a:ext cx="135466" cy="1358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33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229"/>
            <a:ext cx="6070600" cy="42986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02229"/>
            <a:ext cx="6324600" cy="42986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43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SMOTE5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554566" cy="1181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34</a:t>
            </a:fld>
            <a:endParaRPr lang="fr-FR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74930"/>
              </p:ext>
            </p:extLst>
          </p:nvPr>
        </p:nvGraphicFramePr>
        <p:xfrm>
          <a:off x="3317703" y="948936"/>
          <a:ext cx="5956299" cy="64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33">
                  <a:extLst>
                    <a:ext uri="{9D8B030D-6E8A-4147-A177-3AD203B41FA5}">
                      <a16:colId xmlns:a16="http://schemas.microsoft.com/office/drawing/2014/main" val="2631526612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4290852635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2632404532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r>
                        <a:rPr lang="fr-FR" sz="1200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majoritaire (X1)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minoritaire (X0)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56593"/>
                  </a:ext>
                </a:extLst>
              </a:tr>
              <a:tr h="240541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57756"/>
                  </a:ext>
                </a:extLst>
              </a:tr>
            </a:tbl>
          </a:graphicData>
        </a:graphic>
      </p:graphicFrame>
      <p:pic>
        <p:nvPicPr>
          <p:cNvPr id="31" name="Imag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7" y="2267613"/>
            <a:ext cx="7385016" cy="389188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17703" y="4693787"/>
            <a:ext cx="6477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317703" y="2572887"/>
            <a:ext cx="6477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3333406" y="5365038"/>
            <a:ext cx="6477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381771" y="3271387"/>
            <a:ext cx="6477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381771" y="4693787"/>
            <a:ext cx="6477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381771" y="2572887"/>
            <a:ext cx="6477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16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fr-FR" dirty="0"/>
              <a:t>ADASYN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45719" cy="1634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35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23" y="1527629"/>
            <a:ext cx="6576489" cy="49788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8822" y="1010194"/>
            <a:ext cx="3740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08080"/>
                </a:solidFill>
              </a:rPr>
              <a:t>Fonction R : </a:t>
            </a:r>
            <a:r>
              <a:rPr lang="en-US" dirty="0">
                <a:solidFill>
                  <a:srgbClr val="808080"/>
                </a:solidFill>
              </a:rPr>
              <a:t>ADAS(X=,target=,K=)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341904" y="5990988"/>
            <a:ext cx="2084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</a:rPr>
              <a:t>https://medium.com/@ruinian/an-introduction-to-adasyn-with-code-1383a5ece7aa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61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320800"/>
          </a:xfrm>
        </p:spPr>
        <p:txBody>
          <a:bodyPr/>
          <a:lstStyle/>
          <a:p>
            <a:r>
              <a:rPr lang="fr-FR" dirty="0"/>
              <a:t>ADASYN5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905500"/>
            <a:ext cx="135466" cy="1358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36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041"/>
            <a:ext cx="6070600" cy="43378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1463041"/>
            <a:ext cx="6350000" cy="43576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49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ADASYN5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554566" cy="1181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37</a:t>
            </a:fld>
            <a:endParaRPr lang="fr-FR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51854"/>
              </p:ext>
            </p:extLst>
          </p:nvPr>
        </p:nvGraphicFramePr>
        <p:xfrm>
          <a:off x="3317703" y="948936"/>
          <a:ext cx="5956299" cy="64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33">
                  <a:extLst>
                    <a:ext uri="{9D8B030D-6E8A-4147-A177-3AD203B41FA5}">
                      <a16:colId xmlns:a16="http://schemas.microsoft.com/office/drawing/2014/main" val="2631526612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4290852635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2632404532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r>
                        <a:rPr lang="fr-FR" sz="1200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majoritaire (X1)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minoritaire (X0)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56593"/>
                  </a:ext>
                </a:extLst>
              </a:tr>
              <a:tr h="240541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57756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55" y="2274397"/>
            <a:ext cx="7366308" cy="382603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454400" y="5364146"/>
            <a:ext cx="6731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454400" y="4686111"/>
            <a:ext cx="6731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454400" y="5020149"/>
            <a:ext cx="6731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533901" y="3276411"/>
            <a:ext cx="6477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533901" y="5354187"/>
            <a:ext cx="6477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533901" y="2589784"/>
            <a:ext cx="6477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53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677334" y="5518847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38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7" y="1801223"/>
            <a:ext cx="8691015" cy="40558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8822" y="1085334"/>
            <a:ext cx="409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08080"/>
                </a:solidFill>
              </a:rPr>
              <a:t>Fonction R : ROSE(formula, data=,N=)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50900" y="5718196"/>
            <a:ext cx="237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</a:rPr>
              <a:t>https://imbalanced-learn.org/stable/over_sampling.html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4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320800"/>
          </a:xfrm>
        </p:spPr>
        <p:txBody>
          <a:bodyPr/>
          <a:lstStyle/>
          <a:p>
            <a:r>
              <a:rPr lang="fr-FR" dirty="0"/>
              <a:t>ROSE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905500"/>
            <a:ext cx="135466" cy="1358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39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481"/>
            <a:ext cx="6070600" cy="42463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54481"/>
            <a:ext cx="6324600" cy="424638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7386" y="3065738"/>
            <a:ext cx="7712213" cy="1320800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Présentation des données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36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554566" cy="1181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40</a:t>
            </a:fld>
            <a:endParaRPr lang="fr-FR"/>
          </a:p>
        </p:txBody>
      </p:sp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26841"/>
              </p:ext>
            </p:extLst>
          </p:nvPr>
        </p:nvGraphicFramePr>
        <p:xfrm>
          <a:off x="3317703" y="948936"/>
          <a:ext cx="5956299" cy="64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33">
                  <a:extLst>
                    <a:ext uri="{9D8B030D-6E8A-4147-A177-3AD203B41FA5}">
                      <a16:colId xmlns:a16="http://schemas.microsoft.com/office/drawing/2014/main" val="2631526612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4290852635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2632404532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r>
                        <a:rPr lang="fr-FR" sz="1200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majoritaire (X1)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minoritaire (X0)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56593"/>
                  </a:ext>
                </a:extLst>
              </a:tr>
              <a:tr h="240541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57756"/>
                  </a:ext>
                </a:extLst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25" y="2269736"/>
            <a:ext cx="7255838" cy="3745454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572000" y="3967146"/>
            <a:ext cx="6731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546857" y="3296517"/>
            <a:ext cx="627017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546857" y="3957079"/>
            <a:ext cx="627017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546857" y="2599570"/>
            <a:ext cx="627017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572000" y="5281918"/>
            <a:ext cx="6731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572000" y="4640520"/>
            <a:ext cx="673100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42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fr-FR" dirty="0" err="1"/>
              <a:t>Tomek</a:t>
            </a:r>
            <a:r>
              <a:rPr lang="fr-FR" dirty="0"/>
              <a:t> Links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37360"/>
            <a:ext cx="8292774" cy="4082597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41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49320" y="1306286"/>
            <a:ext cx="3819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808080"/>
                </a:solidFill>
              </a:rPr>
              <a:t>Fonction R : </a:t>
            </a:r>
            <a:r>
              <a:rPr lang="fr-FR" dirty="0" err="1">
                <a:solidFill>
                  <a:srgbClr val="808080"/>
                </a:solidFill>
              </a:rPr>
              <a:t>knn.index</a:t>
            </a:r>
            <a:r>
              <a:rPr lang="fr-FR" dirty="0">
                <a:solidFill>
                  <a:srgbClr val="808080"/>
                </a:solidFill>
              </a:rPr>
              <a:t>(data=,k=)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77334" y="5718196"/>
            <a:ext cx="27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</a:rPr>
              <a:t>https://larevueia.fr/comment-gerer-le-desequilibre-des-classes-en-machine-learning/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19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320800"/>
          </a:xfrm>
        </p:spPr>
        <p:txBody>
          <a:bodyPr/>
          <a:lstStyle/>
          <a:p>
            <a:r>
              <a:rPr lang="fr-FR" dirty="0" err="1"/>
              <a:t>Tomek</a:t>
            </a:r>
            <a:r>
              <a:rPr lang="fr-FR" dirty="0"/>
              <a:t> Links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905500"/>
            <a:ext cx="135466" cy="1358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42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291"/>
            <a:ext cx="6070600" cy="42855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15291"/>
            <a:ext cx="6324600" cy="42855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16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Tomek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554566" cy="1181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43</a:t>
            </a:fld>
            <a:endParaRPr lang="fr-FR"/>
          </a:p>
        </p:txBody>
      </p:sp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2171"/>
              </p:ext>
            </p:extLst>
          </p:nvPr>
        </p:nvGraphicFramePr>
        <p:xfrm>
          <a:off x="3317703" y="1288272"/>
          <a:ext cx="5956299" cy="64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33">
                  <a:extLst>
                    <a:ext uri="{9D8B030D-6E8A-4147-A177-3AD203B41FA5}">
                      <a16:colId xmlns:a16="http://schemas.microsoft.com/office/drawing/2014/main" val="2631526612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4290852635"/>
                    </a:ext>
                  </a:extLst>
                </a:gridCol>
                <a:gridCol w="1985433">
                  <a:extLst>
                    <a:ext uri="{9D8B030D-6E8A-4147-A177-3AD203B41FA5}">
                      <a16:colId xmlns:a16="http://schemas.microsoft.com/office/drawing/2014/main" val="2632404532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r>
                        <a:rPr lang="fr-FR" sz="1200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majoritaire (X1)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Classe</a:t>
                      </a:r>
                      <a:r>
                        <a:rPr lang="fr-FR" sz="1200" baseline="0" dirty="0"/>
                        <a:t> minoritaire (X0)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56593"/>
                  </a:ext>
                </a:extLst>
              </a:tr>
              <a:tr h="240541">
                <a:tc>
                  <a:txBody>
                    <a:bodyPr/>
                    <a:lstStyle/>
                    <a:p>
                      <a:r>
                        <a:rPr lang="fr-FR" sz="12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57756"/>
                  </a:ext>
                </a:extLst>
              </a:tr>
            </a:tbl>
          </a:graphicData>
        </a:graphic>
      </p:graphicFrame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7" y="2278630"/>
            <a:ext cx="7518171" cy="388087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13898" y="4024364"/>
            <a:ext cx="760009" cy="33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213463" y="3689732"/>
            <a:ext cx="760009" cy="334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213463" y="5100833"/>
            <a:ext cx="760009" cy="334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261517" y="5449789"/>
            <a:ext cx="769685" cy="334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262748" y="3689733"/>
            <a:ext cx="769685" cy="334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261517" y="4038686"/>
            <a:ext cx="769685" cy="334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54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44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769623" y="2892337"/>
            <a:ext cx="2412090" cy="6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Conclusion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57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62307"/>
            <a:ext cx="8596668" cy="1320800"/>
          </a:xfrm>
        </p:spPr>
        <p:txBody>
          <a:bodyPr/>
          <a:lstStyle/>
          <a:p>
            <a:r>
              <a:rPr lang="fr-FR" dirty="0"/>
              <a:t> Conclusion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45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05" y="1685109"/>
            <a:ext cx="8113197" cy="38012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67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74720"/>
            <a:ext cx="8498298" cy="314239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5595"/>
            <a:ext cx="8498298" cy="3037316"/>
          </a:xfrm>
          <a:prstGeom prst="rect">
            <a:avLst/>
          </a:prstGeom>
        </p:spPr>
      </p:pic>
      <p:sp>
        <p:nvSpPr>
          <p:cNvPr id="33" name="Titr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1071034" y="5698462"/>
            <a:ext cx="45719" cy="1308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46</a:t>
            </a:fld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0121139" y="1583997"/>
            <a:ext cx="121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AUC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9953940" y="4820824"/>
            <a:ext cx="1528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F1-Score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11650" y="1211431"/>
            <a:ext cx="488360" cy="214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525589" y="1211431"/>
            <a:ext cx="488360" cy="214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7423312" y="1211431"/>
            <a:ext cx="513144" cy="214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525589" y="1436328"/>
            <a:ext cx="488360" cy="221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8151840" y="2400546"/>
            <a:ext cx="488360" cy="228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5540879" y="4484762"/>
            <a:ext cx="457780" cy="218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542230" y="4484762"/>
            <a:ext cx="457780" cy="218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5540879" y="4703610"/>
            <a:ext cx="457780" cy="218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423312" y="4484762"/>
            <a:ext cx="457780" cy="218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525589" y="6324599"/>
            <a:ext cx="457780" cy="219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ccolade fermante 46"/>
          <p:cNvSpPr/>
          <p:nvPr/>
        </p:nvSpPr>
        <p:spPr>
          <a:xfrm>
            <a:off x="9375326" y="3656050"/>
            <a:ext cx="616158" cy="2791215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  <p:sp>
        <p:nvSpPr>
          <p:cNvPr id="48" name="Accolade fermante 47"/>
          <p:cNvSpPr/>
          <p:nvPr/>
        </p:nvSpPr>
        <p:spPr>
          <a:xfrm>
            <a:off x="9400724" y="419337"/>
            <a:ext cx="616158" cy="2791215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41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144"/>
          </a:xfrm>
        </p:spPr>
        <p:txBody>
          <a:bodyPr/>
          <a:lstStyle/>
          <a:p>
            <a:r>
              <a:rPr lang="fr-FR" dirty="0"/>
              <a:t>Ouverture :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57777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fr-FR" dirty="0"/>
              <a:t>Ratios différents dans ré-échantillonnage</a:t>
            </a:r>
          </a:p>
          <a:p>
            <a:pPr>
              <a:buFont typeface="+mj-lt"/>
              <a:buAutoNum type="arabicParenR"/>
            </a:pPr>
            <a:r>
              <a:rPr lang="fr-FR" dirty="0"/>
              <a:t>Méthodes de ré-échantillonnage mixtes</a:t>
            </a:r>
          </a:p>
          <a:p>
            <a:pPr>
              <a:buFont typeface="+mj-lt"/>
              <a:buAutoNum type="arabicParenR"/>
            </a:pPr>
            <a:r>
              <a:rPr lang="fr-FR" dirty="0"/>
              <a:t>IA Générative (GAN, VAE, …)</a:t>
            </a:r>
          </a:p>
          <a:p>
            <a:pPr>
              <a:buFont typeface="+mj-lt"/>
              <a:buAutoNum type="arabicParenR"/>
            </a:pPr>
            <a:r>
              <a:rPr lang="fr-FR" dirty="0"/>
              <a:t>Constitution de la base de donnée</a:t>
            </a:r>
          </a:p>
          <a:p>
            <a:endParaRPr lang="fr-FR" dirty="0"/>
          </a:p>
          <a:p>
            <a:endParaRPr lang="fr-FR" dirty="0"/>
          </a:p>
          <a:p>
            <a:pPr>
              <a:buFont typeface="+mj-lt"/>
              <a:buAutoNum type="arabicParenR"/>
            </a:pPr>
            <a:r>
              <a:rPr lang="fr-FR" dirty="0"/>
              <a:t>Autres modèles de Machine Learning</a:t>
            </a:r>
          </a:p>
          <a:p>
            <a:pPr>
              <a:buFont typeface="+mj-lt"/>
              <a:buAutoNum type="arabicParenR"/>
            </a:pPr>
            <a:r>
              <a:rPr lang="fr-FR" dirty="0" err="1"/>
              <a:t>Clustering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; CHA; méthodes spectrales,...</a:t>
            </a:r>
          </a:p>
          <a:p>
            <a:pPr>
              <a:buFont typeface="+mj-lt"/>
              <a:buAutoNum type="arabicParenR"/>
            </a:pPr>
            <a:r>
              <a:rPr lang="fr-FR" dirty="0"/>
              <a:t>Détection d’</a:t>
            </a:r>
            <a:r>
              <a:rPr lang="fr-FR" dirty="0" err="1"/>
              <a:t>outlier</a:t>
            </a:r>
            <a:r>
              <a:rPr lang="fr-FR" dirty="0"/>
              <a:t> (ACP, K-NN, Random Forest,…)</a:t>
            </a:r>
          </a:p>
          <a:p>
            <a:pPr>
              <a:buFont typeface="+mj-lt"/>
              <a:buAutoNum type="arabicParenR"/>
            </a:pPr>
            <a:r>
              <a:rPr lang="fr-FR" dirty="0"/>
              <a:t>Apprentissage Semi-supervisé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  <p:sp>
        <p:nvSpPr>
          <p:cNvPr id="6" name="Accolade fermante 5"/>
          <p:cNvSpPr/>
          <p:nvPr/>
        </p:nvSpPr>
        <p:spPr>
          <a:xfrm>
            <a:off x="5486400" y="1930400"/>
            <a:ext cx="469900" cy="16383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08700" y="2426384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 niveau des données</a:t>
            </a:r>
          </a:p>
        </p:txBody>
      </p:sp>
      <p:sp>
        <p:nvSpPr>
          <p:cNvPr id="8" name="Accolade fermante 7"/>
          <p:cNvSpPr/>
          <p:nvPr/>
        </p:nvSpPr>
        <p:spPr>
          <a:xfrm>
            <a:off x="6705600" y="4406900"/>
            <a:ext cx="469900" cy="188127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371463" y="4885873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 niveau des méthodes d’apprentissage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51871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02281"/>
            <a:ext cx="8596668" cy="833438"/>
          </a:xfrm>
        </p:spPr>
        <p:txBody>
          <a:bodyPr/>
          <a:lstStyle/>
          <a:p>
            <a:r>
              <a:rPr lang="fr-FR" dirty="0"/>
              <a:t>Données Pharmacie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5</a:t>
            </a:fld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396418" y="4841033"/>
            <a:ext cx="3599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538DD5"/>
                </a:solidFill>
              </a:rPr>
              <a:t>26</a:t>
            </a:r>
            <a:r>
              <a:rPr lang="fr-FR" sz="2400" dirty="0"/>
              <a:t> + </a:t>
            </a:r>
            <a:r>
              <a:rPr lang="fr-FR" sz="2400" dirty="0">
                <a:solidFill>
                  <a:srgbClr val="FABF8F"/>
                </a:solidFill>
              </a:rPr>
              <a:t>1</a:t>
            </a:r>
            <a:r>
              <a:rPr lang="fr-FR" sz="2400" dirty="0"/>
              <a:t> = 27 variables </a:t>
            </a:r>
          </a:p>
          <a:p>
            <a:pPr algn="ctr"/>
            <a:r>
              <a:rPr lang="fr-FR" sz="2400" dirty="0"/>
              <a:t>1297 individus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168889" y="1785925"/>
            <a:ext cx="382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538DD5"/>
                </a:solidFill>
              </a:rPr>
              <a:t>36</a:t>
            </a:r>
            <a:r>
              <a:rPr lang="fr-FR" sz="2400" dirty="0"/>
              <a:t> + </a:t>
            </a:r>
            <a:r>
              <a:rPr lang="fr-FR" sz="2400" dirty="0">
                <a:solidFill>
                  <a:srgbClr val="FABF8F"/>
                </a:solidFill>
              </a:rPr>
              <a:t>8</a:t>
            </a:r>
            <a:r>
              <a:rPr lang="fr-FR" sz="2400" dirty="0"/>
              <a:t> = 44 variables</a:t>
            </a:r>
          </a:p>
          <a:p>
            <a:pPr algn="ctr"/>
            <a:r>
              <a:rPr lang="fr-FR" sz="2400" dirty="0"/>
              <a:t>23029 individus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677334" y="2616922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38DD5"/>
                </a:solidFill>
              </a:rPr>
              <a:t>Données de</a:t>
            </a:r>
          </a:p>
          <a:p>
            <a:r>
              <a:rPr lang="fr-FR" dirty="0">
                <a:solidFill>
                  <a:srgbClr val="538DD5"/>
                </a:solidFill>
              </a:rPr>
              <a:t>remboursement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677334" y="1603155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ABF8F"/>
                </a:solidFill>
              </a:rPr>
              <a:t>Données de</a:t>
            </a:r>
          </a:p>
          <a:p>
            <a:r>
              <a:rPr lang="fr-FR" dirty="0">
                <a:solidFill>
                  <a:srgbClr val="FABF8F"/>
                </a:solidFill>
              </a:rPr>
              <a:t>contrôle</a:t>
            </a:r>
          </a:p>
        </p:txBody>
      </p:sp>
      <p:cxnSp>
        <p:nvCxnSpPr>
          <p:cNvPr id="48" name="Connecteur en angle 47"/>
          <p:cNvCxnSpPr/>
          <p:nvPr/>
        </p:nvCxnSpPr>
        <p:spPr>
          <a:xfrm>
            <a:off x="1317140" y="1482185"/>
            <a:ext cx="3095897" cy="166241"/>
          </a:xfrm>
          <a:prstGeom prst="bentConnector3">
            <a:avLst>
              <a:gd name="adj1" fmla="val 99943"/>
            </a:avLst>
          </a:prstGeom>
          <a:ln w="28575">
            <a:solidFill>
              <a:srgbClr val="FAB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317140" y="1482185"/>
            <a:ext cx="0" cy="83120"/>
          </a:xfrm>
          <a:prstGeom prst="line">
            <a:avLst/>
          </a:prstGeom>
          <a:ln w="28575">
            <a:solidFill>
              <a:srgbClr val="FAB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2468954" y="2227375"/>
            <a:ext cx="927463" cy="415499"/>
          </a:xfrm>
          <a:prstGeom prst="straightConnector1">
            <a:avLst/>
          </a:prstGeom>
          <a:ln w="28575">
            <a:solidFill>
              <a:srgbClr val="626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082499" y="2751001"/>
            <a:ext cx="0" cy="365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4286209" y="3263253"/>
            <a:ext cx="1592580" cy="683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4286209" y="3403240"/>
            <a:ext cx="15925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Traitement</a:t>
            </a: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5082499" y="4107180"/>
            <a:ext cx="0" cy="632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 courbée vers la gauche 68"/>
          <p:cNvSpPr/>
          <p:nvPr/>
        </p:nvSpPr>
        <p:spPr>
          <a:xfrm>
            <a:off x="6950455" y="2129592"/>
            <a:ext cx="1103310" cy="3542438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 rot="5400000">
            <a:off x="7419089" y="3669978"/>
            <a:ext cx="219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CONTROL</a:t>
            </a:r>
            <a:r>
              <a:rPr lang="fr-FR" sz="2400" dirty="0">
                <a:solidFill>
                  <a:srgbClr val="00B050"/>
                </a:solidFill>
              </a:rPr>
              <a:t>É</a:t>
            </a:r>
            <a:r>
              <a:rPr lang="fr-FR" sz="2400" b="1" dirty="0">
                <a:solidFill>
                  <a:srgbClr val="00B050"/>
                </a:solidFill>
              </a:rPr>
              <a:t>ES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463837" y="1603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77334" y="6201806"/>
            <a:ext cx="479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Taux de fraudeur :   4% (FE) 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65% (contrôlées)</a:t>
            </a:r>
          </a:p>
        </p:txBody>
      </p:sp>
    </p:spTree>
    <p:extLst>
      <p:ext uri="{BB962C8B-B14F-4D97-AF65-F5344CB8AC3E}">
        <p14:creationId xmlns:p14="http://schemas.microsoft.com/office/powerpoint/2010/main" val="72262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122766" cy="215900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594100" y="3628168"/>
            <a:ext cx="223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Données </a:t>
            </a:r>
          </a:p>
          <a:p>
            <a:r>
              <a:rPr lang="fr-FR" sz="2400" dirty="0">
                <a:solidFill>
                  <a:schemeClr val="bg1"/>
                </a:solidFill>
              </a:rPr>
              <a:t>déséquilibrées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3002133" y="3646798"/>
            <a:ext cx="4454082" cy="23945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760710" y="4305471"/>
            <a:ext cx="2936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Données déséquilibrées</a:t>
            </a:r>
          </a:p>
        </p:txBody>
      </p:sp>
      <p:sp>
        <p:nvSpPr>
          <p:cNvPr id="16" name="Éclair 15"/>
          <p:cNvSpPr/>
          <p:nvPr/>
        </p:nvSpPr>
        <p:spPr>
          <a:xfrm>
            <a:off x="2490710" y="2071577"/>
            <a:ext cx="1346200" cy="1435100"/>
          </a:xfrm>
          <a:prstGeom prst="lightningBol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Éclair 17"/>
          <p:cNvSpPr/>
          <p:nvPr/>
        </p:nvSpPr>
        <p:spPr>
          <a:xfrm>
            <a:off x="4115936" y="2071577"/>
            <a:ext cx="1346200" cy="1435100"/>
          </a:xfrm>
          <a:prstGeom prst="lightningBol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clair 18"/>
          <p:cNvSpPr/>
          <p:nvPr/>
        </p:nvSpPr>
        <p:spPr>
          <a:xfrm>
            <a:off x="5741163" y="2071577"/>
            <a:ext cx="1346200" cy="1435100"/>
          </a:xfrm>
          <a:prstGeom prst="lightningBol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830875" y="726576"/>
            <a:ext cx="220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08080"/>
                </a:solidFill>
              </a:rPr>
              <a:t>Méthodes </a:t>
            </a:r>
          </a:p>
          <a:p>
            <a:pPr algn="ctr"/>
            <a:r>
              <a:rPr lang="fr-FR" sz="2400" dirty="0">
                <a:solidFill>
                  <a:srgbClr val="808080"/>
                </a:solidFill>
              </a:rPr>
              <a:t>basées sur</a:t>
            </a:r>
          </a:p>
          <a:p>
            <a:pPr algn="ctr"/>
            <a:r>
              <a:rPr lang="fr-FR" sz="2400" dirty="0">
                <a:solidFill>
                  <a:srgbClr val="808080"/>
                </a:solidFill>
              </a:rPr>
              <a:t>les coûts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221857" y="704850"/>
            <a:ext cx="2784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808080"/>
                </a:solidFill>
              </a:rPr>
              <a:t>Méthodes</a:t>
            </a:r>
          </a:p>
          <a:p>
            <a:pPr algn="ctr"/>
            <a:r>
              <a:rPr lang="fr-FR" sz="2400" dirty="0">
                <a:solidFill>
                  <a:srgbClr val="808080"/>
                </a:solidFill>
              </a:rPr>
              <a:t>de</a:t>
            </a:r>
          </a:p>
          <a:p>
            <a:pPr algn="ctr"/>
            <a:r>
              <a:rPr lang="fr-FR" sz="2400" dirty="0">
                <a:solidFill>
                  <a:srgbClr val="808080"/>
                </a:solidFill>
              </a:rPr>
              <a:t>ré-échantillonnage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034201" y="911243"/>
            <a:ext cx="1987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08080"/>
                </a:solidFill>
              </a:rPr>
              <a:t>Modèles </a:t>
            </a:r>
          </a:p>
          <a:p>
            <a:r>
              <a:rPr lang="fr-FR" sz="2400" dirty="0">
                <a:solidFill>
                  <a:srgbClr val="808080"/>
                </a:solidFill>
              </a:rPr>
              <a:t>ensemblistes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677334" y="5930900"/>
            <a:ext cx="45719" cy="1104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1030838" y="694826"/>
            <a:ext cx="1803400" cy="1345001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3034201" y="911243"/>
            <a:ext cx="1987693" cy="862747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5221857" y="694826"/>
            <a:ext cx="2839406" cy="1232079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76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651000"/>
            <a:ext cx="97366" cy="279400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97366" cy="1181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7</a:t>
            </a:fld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677334" y="345440"/>
            <a:ext cx="8596668" cy="833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Séparation des données : 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7" y="1651000"/>
            <a:ext cx="7532261" cy="378777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408229" y="5339834"/>
            <a:ext cx="658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https://www.sharpsightlabs.com/blog/scikit-train_test_split/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19500" y="3217605"/>
            <a:ext cx="1943100" cy="83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en angle 21"/>
          <p:cNvCxnSpPr>
            <a:stCxn id="18" idx="1"/>
          </p:cNvCxnSpPr>
          <p:nvPr/>
        </p:nvCxnSpPr>
        <p:spPr>
          <a:xfrm rot="10800000" flipH="1">
            <a:off x="3619500" y="3028951"/>
            <a:ext cx="1943100" cy="603915"/>
          </a:xfrm>
          <a:prstGeom prst="bentConnector3">
            <a:avLst>
              <a:gd name="adj1" fmla="val 514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8" idx="1"/>
          </p:cNvCxnSpPr>
          <p:nvPr/>
        </p:nvCxnSpPr>
        <p:spPr>
          <a:xfrm rot="10800000" flipH="1" flipV="1">
            <a:off x="3619500" y="3632864"/>
            <a:ext cx="1943100" cy="1291711"/>
          </a:xfrm>
          <a:prstGeom prst="bentConnector3">
            <a:avLst>
              <a:gd name="adj1" fmla="val 514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699116" y="4578206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38DD5"/>
                </a:solidFill>
              </a:rPr>
              <a:t>20%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730982" y="2701179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38DD5"/>
                </a:solidFill>
              </a:rPr>
              <a:t>80%</a:t>
            </a:r>
          </a:p>
        </p:txBody>
      </p:sp>
      <p:sp>
        <p:nvSpPr>
          <p:cNvPr id="37" name="Accolade fermante 36"/>
          <p:cNvSpPr/>
          <p:nvPr/>
        </p:nvSpPr>
        <p:spPr>
          <a:xfrm>
            <a:off x="8324850" y="2441244"/>
            <a:ext cx="265813" cy="1175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8623341" y="2767341"/>
            <a:ext cx="1210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538DD5"/>
                </a:solidFill>
              </a:rPr>
              <a:t>1039 individus</a:t>
            </a:r>
          </a:p>
        </p:txBody>
      </p:sp>
      <p:sp>
        <p:nvSpPr>
          <p:cNvPr id="39" name="Accolade fermante 38"/>
          <p:cNvSpPr/>
          <p:nvPr/>
        </p:nvSpPr>
        <p:spPr>
          <a:xfrm>
            <a:off x="8249112" y="4657725"/>
            <a:ext cx="265813" cy="547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514925" y="4681901"/>
            <a:ext cx="1210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538DD5"/>
                </a:solidFill>
              </a:rPr>
              <a:t>258 individus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7386" y="3065738"/>
            <a:ext cx="7712213" cy="1320800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Exploration des données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51E0-015A-4EB4-9CC8-E073CE916561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2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75" y="-5067"/>
            <a:ext cx="6873534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2734" y="342900"/>
            <a:ext cx="3005666" cy="1320800"/>
          </a:xfrm>
        </p:spPr>
        <p:txBody>
          <a:bodyPr/>
          <a:lstStyle/>
          <a:p>
            <a:r>
              <a:rPr lang="fr-FR" dirty="0"/>
              <a:t>Corrélation :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702734" y="6041362"/>
            <a:ext cx="683339" cy="365125"/>
          </a:xfrm>
        </p:spPr>
        <p:txBody>
          <a:bodyPr/>
          <a:lstStyle/>
          <a:p>
            <a:fld id="{65B851E0-015A-4EB4-9CC8-E073CE916561}" type="slidenum">
              <a:rPr lang="fr-FR" smtClean="0"/>
              <a:t>9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9" y="-5067"/>
            <a:ext cx="1972491" cy="1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50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6723</TotalTime>
  <Words>1046</Words>
  <Application>Microsoft Office PowerPoint</Application>
  <PresentationFormat>Grand écran</PresentationFormat>
  <Paragraphs>325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Comparaison des différentes méthodes de lutte contre le déséquilibre des classes sur les données d’activité 2018 des pharmacies d’officine.</vt:lpstr>
      <vt:lpstr>Contexte</vt:lpstr>
      <vt:lpstr>Sommaire : </vt:lpstr>
      <vt:lpstr>Présentation des données</vt:lpstr>
      <vt:lpstr>Données Pharmacie :</vt:lpstr>
      <vt:lpstr> </vt:lpstr>
      <vt:lpstr> </vt:lpstr>
      <vt:lpstr>Exploration des données</vt:lpstr>
      <vt:lpstr>Corrélation : </vt:lpstr>
      <vt:lpstr>ACP :</vt:lpstr>
      <vt:lpstr> </vt:lpstr>
      <vt:lpstr>Présentation des modèles</vt:lpstr>
      <vt:lpstr>Régression Logistique </vt:lpstr>
      <vt:lpstr>K-Nearest Neighbors</vt:lpstr>
      <vt:lpstr>Naïve Bayes</vt:lpstr>
      <vt:lpstr>SVM</vt:lpstr>
      <vt:lpstr>Modèles basées sur les arbres :</vt:lpstr>
      <vt:lpstr>CART</vt:lpstr>
      <vt:lpstr>Random Forest</vt:lpstr>
      <vt:lpstr>XGBoost</vt:lpstr>
      <vt:lpstr>Réseaux de neurones</vt:lpstr>
      <vt:lpstr>Entrainement des modèles</vt:lpstr>
      <vt:lpstr>Sans ré-échantillonnage : </vt:lpstr>
      <vt:lpstr>Sans ré-échantillonnage</vt:lpstr>
      <vt:lpstr>Poids : </vt:lpstr>
      <vt:lpstr>Poids</vt:lpstr>
      <vt:lpstr>Ré-échantillonnage aléatoire :</vt:lpstr>
      <vt:lpstr>Undersampling </vt:lpstr>
      <vt:lpstr>Undersampling</vt:lpstr>
      <vt:lpstr>Oversampling </vt:lpstr>
      <vt:lpstr>Oversampling</vt:lpstr>
      <vt:lpstr>SMOTE</vt:lpstr>
      <vt:lpstr>SMOTE5 </vt:lpstr>
      <vt:lpstr>SMOTE5</vt:lpstr>
      <vt:lpstr>ADASYN</vt:lpstr>
      <vt:lpstr>ADASYN5 </vt:lpstr>
      <vt:lpstr>ADASYN5</vt:lpstr>
      <vt:lpstr>ROSE</vt:lpstr>
      <vt:lpstr>ROSE </vt:lpstr>
      <vt:lpstr>ROSE</vt:lpstr>
      <vt:lpstr>Tomek Links</vt:lpstr>
      <vt:lpstr>Tomek Links </vt:lpstr>
      <vt:lpstr>Tomek Links</vt:lpstr>
      <vt:lpstr> </vt:lpstr>
      <vt:lpstr> Conclusion :</vt:lpstr>
      <vt:lpstr> </vt:lpstr>
      <vt:lpstr>Ouverture : </vt:lpstr>
    </vt:vector>
  </TitlesOfParts>
  <Company>Cnam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sujet de Machine Learning sur la table pharmacie</dc:title>
  <dc:creator>LAFFINEUR LOIC (CNAM / Paris)</dc:creator>
  <cp:lastModifiedBy>Loïc Laffineur</cp:lastModifiedBy>
  <cp:revision>521</cp:revision>
  <dcterms:created xsi:type="dcterms:W3CDTF">2023-07-08T23:51:49Z</dcterms:created>
  <dcterms:modified xsi:type="dcterms:W3CDTF">2023-09-27T09:29:06Z</dcterms:modified>
</cp:coreProperties>
</file>