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9"/>
  </p:notesMasterIdLst>
  <p:sldIdLst>
    <p:sldId id="256" r:id="rId2"/>
    <p:sldId id="274" r:id="rId3"/>
    <p:sldId id="268" r:id="rId4"/>
    <p:sldId id="270" r:id="rId5"/>
    <p:sldId id="271" r:id="rId6"/>
    <p:sldId id="273" r:id="rId7"/>
    <p:sldId id="27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Panzoli" initials="DP" lastIdx="0" clrIdx="0">
    <p:extLst>
      <p:ext uri="{19B8F6BF-5375-455C-9EA6-DF929625EA0E}">
        <p15:presenceInfo xmlns:p15="http://schemas.microsoft.com/office/powerpoint/2012/main" userId="David Panzo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01E"/>
    <a:srgbClr val="3399FF"/>
    <a:srgbClr val="66CCFF"/>
    <a:srgbClr val="FFFFFF"/>
    <a:srgbClr val="F8F8F8"/>
    <a:srgbClr val="969696"/>
    <a:srgbClr val="F0F0F0"/>
    <a:srgbClr val="E1007A"/>
    <a:srgbClr val="61D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55728" autoAdjust="0"/>
  </p:normalViewPr>
  <p:slideViewPr>
    <p:cSldViewPr>
      <p:cViewPr>
        <p:scale>
          <a:sx n="100" d="100"/>
          <a:sy n="100" d="100"/>
        </p:scale>
        <p:origin x="396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217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Feuil1!$A$2:$A$6</c:f>
              <c:strCache>
                <c:ptCount val="5"/>
                <c:pt idx="0">
                  <c:v>Interface G.</c:v>
                </c:pt>
                <c:pt idx="1">
                  <c:v>SD</c:v>
                </c:pt>
                <c:pt idx="2">
                  <c:v>Architecture</c:v>
                </c:pt>
                <c:pt idx="3">
                  <c:v>Données</c:v>
                </c:pt>
                <c:pt idx="4">
                  <c:v>Gestion de projet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2.5</c:v>
                </c:pt>
                <c:pt idx="1">
                  <c:v>2</c:v>
                </c:pt>
                <c:pt idx="2">
                  <c:v>2</c:v>
                </c:pt>
                <c:pt idx="3">
                  <c:v>2.5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D3-40D3-A988-C911E00E1F46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Feuil1!$A$2:$A$6</c:f>
              <c:strCache>
                <c:ptCount val="5"/>
                <c:pt idx="0">
                  <c:v>Interface G.</c:v>
                </c:pt>
                <c:pt idx="1">
                  <c:v>SD</c:v>
                </c:pt>
                <c:pt idx="2">
                  <c:v>Architecture</c:v>
                </c:pt>
                <c:pt idx="3">
                  <c:v>Données</c:v>
                </c:pt>
                <c:pt idx="4">
                  <c:v>Gestion de projet</c:v>
                </c:pt>
              </c:strCache>
            </c:strRef>
          </c:cat>
          <c:val>
            <c:numRef>
              <c:f>Feuil1!$C$2:$C$6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D3-40D3-A988-C911E00E1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0532416"/>
        <c:axId val="268348032"/>
      </c:radarChart>
      <c:catAx>
        <c:axId val="27053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8348032"/>
        <c:crosses val="autoZero"/>
        <c:auto val="1"/>
        <c:lblAlgn val="ctr"/>
        <c:lblOffset val="100"/>
        <c:noMultiLvlLbl val="0"/>
      </c:catAx>
      <c:valAx>
        <c:axId val="26834803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8575">
            <a:solidFill>
              <a:srgbClr val="FFC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70532416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CF0AF-0D53-4D60-9DB4-9C129193F887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ECD81-66CA-44AF-840B-0D677454E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ECD81-66CA-44AF-840B-0D677454EC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0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ECD81-66CA-44AF-840B-0D677454EC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35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ECD81-66CA-44AF-840B-0D677454EC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19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1337" y="3096659"/>
            <a:ext cx="5256584" cy="1785872"/>
          </a:xfrm>
        </p:spPr>
        <p:txBody>
          <a:bodyPr anchor="b">
            <a:no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1337" y="4976772"/>
            <a:ext cx="5256584" cy="79208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41914"/>
            <a:ext cx="20445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2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501008"/>
            <a:ext cx="7772400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4941168"/>
            <a:ext cx="7772400" cy="68986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3" y="404664"/>
            <a:ext cx="102225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1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342900" indent="-342900">
              <a:spcBef>
                <a:spcPts val="2400"/>
              </a:spcBef>
              <a:buSzPct val="150000"/>
              <a:buFontTx/>
              <a:buBlip>
                <a:blip r:embed="rId2"/>
              </a:buBlip>
              <a:defRPr/>
            </a:lvl1pPr>
            <a:lvl3pPr marL="806450" indent="0">
              <a:buFontTx/>
              <a:buNone/>
              <a:defRPr b="0" i="0" baseline="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873CED6-CB6E-487D-938B-8DF4B34D67F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Projet Java (mars-mai 2020)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5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>
                <a:solidFill>
                  <a:srgbClr val="E7501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Projet Java (mars-mai 2020)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68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203067"/>
            <a:ext cx="9144000" cy="654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678486" y="0"/>
            <a:ext cx="3465513" cy="142269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8487" y="26064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2622" y="26064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678487" y="142269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Projet Java (mars-mai 2020)</a:t>
            </a: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1137096" y="6347969"/>
            <a:ext cx="0" cy="365126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6" y="6222534"/>
            <a:ext cx="516485" cy="6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77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3211469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478359"/>
            <a:ext cx="998609" cy="1191001"/>
          </a:xfrm>
          <a:prstGeom prst="rect">
            <a:avLst/>
          </a:prstGeom>
        </p:spPr>
      </p:pic>
      <p:sp>
        <p:nvSpPr>
          <p:cNvPr id="2" name="ZoneTexte 1"/>
          <p:cNvSpPr txBox="1"/>
          <p:nvPr userDrawn="1"/>
        </p:nvSpPr>
        <p:spPr>
          <a:xfrm>
            <a:off x="539552" y="2114426"/>
            <a:ext cx="6246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latin typeface="Panzoli" panose="02000603000000000000" pitchFamily="2" charset="0"/>
              </a:rPr>
              <a:t>Synthèse</a:t>
            </a:r>
            <a:endParaRPr lang="fr-FR" sz="6600" dirty="0">
              <a:latin typeface="Panzoli" panose="02000603000000000000" pitchFamily="2" charset="0"/>
            </a:endParaRP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395536" y="3500437"/>
            <a:ext cx="7488832" cy="3168923"/>
          </a:xfrm>
        </p:spPr>
        <p:txBody>
          <a:bodyPr/>
          <a:lstStyle>
            <a:lvl1pPr marL="342900" indent="-342900">
              <a:spcAft>
                <a:spcPts val="1200"/>
              </a:spcAft>
              <a:buSzPct val="150000"/>
              <a:buFont typeface="Panzoli" panose="02000603000000000000" pitchFamily="2" charset="0"/>
              <a:buChar char="¿"/>
              <a:defRPr sz="2400"/>
            </a:lvl1pPr>
            <a:lvl2pPr marL="360362" indent="0">
              <a:spcBef>
                <a:spcPts val="0"/>
              </a:spcBef>
              <a:buSzPct val="70000"/>
              <a:buFontTx/>
              <a:buNone/>
              <a:defRPr sz="800" b="0" i="1" strike="sngStrike" baseline="0">
                <a:solidFill>
                  <a:schemeClr val="tx1"/>
                </a:solidFill>
              </a:defRPr>
            </a:lvl2pPr>
            <a:lvl3pPr marL="809625" indent="0">
              <a:spcBef>
                <a:spcPts val="0"/>
              </a:spcBef>
              <a:buSzPct val="70000"/>
              <a:buFontTx/>
              <a:buNone/>
              <a:defRPr sz="800" b="0" i="1" strike="sngStrike" baseline="0">
                <a:solidFill>
                  <a:schemeClr val="tx1"/>
                </a:solidFill>
              </a:defRPr>
            </a:lvl3pPr>
            <a:lvl4pPr marL="809625" indent="0">
              <a:spcBef>
                <a:spcPts val="0"/>
              </a:spcBef>
              <a:buSzPct val="70000"/>
              <a:buFontTx/>
              <a:buNone/>
              <a:defRPr sz="800" b="0" i="1" strike="sngStrike" baseline="0">
                <a:solidFill>
                  <a:schemeClr val="tx1"/>
                </a:solidFill>
              </a:defRPr>
            </a:lvl4pPr>
            <a:lvl5pPr marL="809625" indent="0">
              <a:spcBef>
                <a:spcPts val="0"/>
              </a:spcBef>
              <a:buSzPct val="70000"/>
              <a:buFontTx/>
              <a:buNone/>
              <a:defRPr sz="800" b="0" i="1" strike="sngStrik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478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03067"/>
            <a:ext cx="9144000" cy="654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6" y="6222534"/>
            <a:ext cx="516485" cy="61599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Projet Java (mars-mai 2020)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73CED6-CB6E-487D-938B-8DF4B34D67F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137096" y="6347969"/>
            <a:ext cx="0" cy="365126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3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03067"/>
            <a:ext cx="9144000" cy="654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6" y="6222534"/>
            <a:ext cx="516485" cy="61599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Projet Java (mars-mai 2020)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73CED6-CB6E-487D-938B-8DF4B34D67F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137096" y="6347969"/>
            <a:ext cx="0" cy="365126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re 3"/>
          <p:cNvSpPr>
            <a:spLocks noGrp="1"/>
          </p:cNvSpPr>
          <p:nvPr>
            <p:ph type="title"/>
          </p:nvPr>
        </p:nvSpPr>
        <p:spPr>
          <a:xfrm>
            <a:off x="457200" y="58221"/>
            <a:ext cx="8229600" cy="418451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221"/>
            <a:ext cx="441771" cy="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 anchor="ctr"/>
          <a:lstStyle>
            <a:lvl1pPr marL="342900" indent="-342900">
              <a:spcBef>
                <a:spcPts val="2400"/>
              </a:spcBef>
              <a:buSzPct val="150000"/>
              <a:buFontTx/>
              <a:buBlip>
                <a:blip r:embed="rId2"/>
              </a:buBlip>
              <a:defRPr/>
            </a:lvl1pPr>
            <a:lvl3pPr marL="806450" indent="0">
              <a:buFontTx/>
              <a:buNone/>
              <a:defRPr b="0" i="0" baseline="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59632" y="6346800"/>
            <a:ext cx="446449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Projet Java (mars-mai 2020)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79512" y="6346800"/>
            <a:ext cx="792088" cy="365125"/>
          </a:xfrm>
        </p:spPr>
        <p:txBody>
          <a:bodyPr/>
          <a:lstStyle>
            <a:lvl1pPr>
              <a:defRPr sz="2400"/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674764" y="18156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Auto-évaluation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618980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3943724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>
          <a:xfrm>
            <a:off x="5268468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6593212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248078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0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3773672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1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10004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2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442961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3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2" name="ZoneTexte 21"/>
          <p:cNvSpPr txBox="1"/>
          <p:nvPr userDrawn="1"/>
        </p:nvSpPr>
        <p:spPr>
          <a:xfrm>
            <a:off x="771930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4</a:t>
            </a: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2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203067"/>
            <a:ext cx="9144000" cy="654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71310" y="6347969"/>
            <a:ext cx="6073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Projet Java (mars-mai 2020)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3" y="6347970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D873CED6-CB6E-487D-938B-8DF4B34D67F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56" y="6222534"/>
            <a:ext cx="516485" cy="61599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>
            <a:off x="1137096" y="6347969"/>
            <a:ext cx="0" cy="365126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50000"/>
        <a:buFontTx/>
        <a:buBlip>
          <a:blip r:embed="rId13"/>
        </a:buBlip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809625" indent="-449263" algn="l" defTabSz="914400" rtl="0" eaLnBrk="1" latinLnBrk="0" hangingPunct="1">
        <a:spcBef>
          <a:spcPct val="20000"/>
        </a:spcBef>
        <a:buFont typeface="Arial" pitchFamily="34" charset="0"/>
        <a:buChar char="—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09625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809625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accent4"/>
          </a:solidFill>
          <a:latin typeface="Cambria" panose="02040503050406030204" pitchFamily="18" charset="0"/>
          <a:ea typeface="+mn-ea"/>
          <a:cs typeface="+mn-cs"/>
        </a:defRPr>
      </a:lvl4pPr>
      <a:lvl5pPr marL="1828800" indent="-1019175" algn="l" defTabSz="914400" rtl="0" eaLnBrk="1" latinLnBrk="0" hangingPunct="1">
        <a:spcBef>
          <a:spcPct val="20000"/>
        </a:spcBef>
        <a:buFontTx/>
        <a:buNone/>
        <a:defRPr lang="fr-FR" sz="1100" i="1" kern="1200" dirty="0" smtClean="0">
          <a:solidFill>
            <a:schemeClr val="accent4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Java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Scrabble </a:t>
            </a:r>
            <a:r>
              <a:rPr lang="fr-FR" dirty="0" smtClean="0"/>
              <a:t>[</a:t>
            </a:r>
            <a:r>
              <a:rPr lang="fr-FR" dirty="0" err="1" smtClean="0"/>
              <a:t>skʁabl</a:t>
            </a:r>
            <a:r>
              <a:rPr lang="fr-FR" dirty="0" smtClean="0"/>
              <a:t>]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3" t="4770" r="254" b="396"/>
          <a:stretch/>
        </p:blipFill>
        <p:spPr>
          <a:xfrm>
            <a:off x="4624388" y="620688"/>
            <a:ext cx="3805237" cy="57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23528" y="1600201"/>
            <a:ext cx="8363272" cy="139675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Une </a:t>
            </a:r>
            <a:r>
              <a:rPr lang="fr-FR" sz="2800" dirty="0" smtClean="0"/>
              <a:t>application du jeu Scrabble jouable à plusieurs ou tour par tour ou seul contre la machine.</a:t>
            </a:r>
            <a:endParaRPr lang="fr-FR" sz="2800" dirty="0" smtClean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smtClean="0"/>
              <a:t>Projet Java (mars-mai 2020)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15137"/>
            <a:ext cx="2803701" cy="29478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757" y="3078768"/>
            <a:ext cx="1166774" cy="278420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233610" y="330504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1 plateau de jeu sous la forme d’un grille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578846" y="4470871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Une liste de tous les mots possibles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riangle isocèle 16"/>
          <p:cNvSpPr/>
          <p:nvPr/>
        </p:nvSpPr>
        <p:spPr>
          <a:xfrm rot="16200000">
            <a:off x="3687306" y="3657675"/>
            <a:ext cx="707062" cy="2180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5400000">
            <a:off x="6283074" y="4823503"/>
            <a:ext cx="707062" cy="2180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6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Fonctionnalités basiques</a:t>
            </a:r>
          </a:p>
          <a:p>
            <a:pPr lvl="1"/>
            <a:r>
              <a:rPr lang="fr-FR" sz="2000" dirty="0" smtClean="0"/>
              <a:t>Tirage de 7 lettres dans un pool de lettres.</a:t>
            </a:r>
          </a:p>
          <a:p>
            <a:pPr lvl="1"/>
            <a:r>
              <a:rPr lang="fr-FR" sz="2000" dirty="0" smtClean="0"/>
              <a:t>Possibilité de positionner un mot dans la grille</a:t>
            </a:r>
          </a:p>
          <a:p>
            <a:pPr lvl="2"/>
            <a:r>
              <a:rPr lang="fr-FR" sz="1000" dirty="0" smtClean="0"/>
              <a:t>Au clavier, par drag &amp; drop, etc.</a:t>
            </a:r>
          </a:p>
          <a:p>
            <a:pPr lvl="1"/>
            <a:r>
              <a:rPr lang="fr-FR" sz="2000" dirty="0" smtClean="0"/>
              <a:t>Vérification orthographique du mot posé</a:t>
            </a:r>
          </a:p>
          <a:p>
            <a:pPr lvl="2"/>
            <a:r>
              <a:rPr lang="fr-FR" sz="1000" dirty="0" smtClean="0"/>
              <a:t>À partir de la liste des mots autorisés fournie</a:t>
            </a:r>
          </a:p>
          <a:p>
            <a:pPr lvl="1"/>
            <a:r>
              <a:rPr lang="fr-FR" sz="2000" dirty="0" smtClean="0"/>
              <a:t>Comptage des points</a:t>
            </a:r>
            <a:endParaRPr lang="fr-FR" sz="2000" dirty="0" smtClean="0"/>
          </a:p>
          <a:p>
            <a:r>
              <a:rPr lang="fr-FR" sz="2400" dirty="0" smtClean="0"/>
              <a:t>Fonctionnalités avancées</a:t>
            </a:r>
          </a:p>
          <a:p>
            <a:pPr lvl="1"/>
            <a:r>
              <a:rPr lang="fr-FR" sz="2000" dirty="0" smtClean="0"/>
              <a:t>Gestion du multijoueur au tour par tour</a:t>
            </a:r>
          </a:p>
          <a:p>
            <a:pPr lvl="1"/>
            <a:r>
              <a:rPr lang="fr-FR" sz="2000" dirty="0" smtClean="0"/>
              <a:t>Suggestion des mots possibles </a:t>
            </a:r>
          </a:p>
          <a:p>
            <a:pPr lvl="2"/>
            <a:r>
              <a:rPr lang="fr-FR" sz="1000" dirty="0" smtClean="0"/>
              <a:t>À partir des lettres du tirage, éventuellement avec les lettres déjà placées sur la grille</a:t>
            </a:r>
          </a:p>
          <a:p>
            <a:pPr lvl="1"/>
            <a:r>
              <a:rPr lang="fr-FR" sz="2000" dirty="0" smtClean="0"/>
              <a:t>I.A. pour le joueur adverse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smtClean="0"/>
              <a:t>Projet Java (mars-mai 2020)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3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 personnes par projet</a:t>
            </a:r>
          </a:p>
          <a:p>
            <a:pPr lvl="1"/>
            <a:r>
              <a:rPr lang="fr-FR" dirty="0" smtClean="0"/>
              <a:t>Répartition équitable des tâches et des efforts.</a:t>
            </a:r>
          </a:p>
          <a:p>
            <a:pPr lvl="1"/>
            <a:r>
              <a:rPr lang="fr-FR" dirty="0" smtClean="0"/>
              <a:t>Collaboration par un outil de </a:t>
            </a:r>
            <a:r>
              <a:rPr lang="en-GB" i="1" dirty="0"/>
              <a:t>versioning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 smtClean="0"/>
              <a:t>Travail régulier</a:t>
            </a:r>
          </a:p>
          <a:p>
            <a:pPr lvl="1"/>
            <a:r>
              <a:rPr lang="fr-FR" dirty="0" smtClean="0"/>
              <a:t>Durant les séances de projet</a:t>
            </a:r>
          </a:p>
          <a:p>
            <a:pPr lvl="2"/>
            <a:r>
              <a:rPr lang="fr-FR" dirty="0" smtClean="0"/>
              <a:t>mercredi </a:t>
            </a:r>
            <a:r>
              <a:rPr lang="fr-FR" dirty="0" smtClean="0"/>
              <a:t>de </a:t>
            </a:r>
            <a:r>
              <a:rPr lang="fr-FR" dirty="0" smtClean="0"/>
              <a:t>10h15 </a:t>
            </a:r>
            <a:r>
              <a:rPr lang="fr-FR" dirty="0" smtClean="0"/>
              <a:t>à </a:t>
            </a:r>
            <a:r>
              <a:rPr lang="fr-FR" dirty="0" smtClean="0"/>
              <a:t>12h15 ou 13h30 à 15h30 </a:t>
            </a:r>
            <a:br>
              <a:rPr lang="fr-FR" dirty="0" smtClean="0"/>
            </a:br>
            <a:r>
              <a:rPr lang="fr-FR" dirty="0" smtClean="0"/>
              <a:t>présence </a:t>
            </a:r>
            <a:r>
              <a:rPr lang="fr-FR" u="sng" dirty="0" smtClean="0"/>
              <a:t>non facultative</a:t>
            </a:r>
            <a:r>
              <a:rPr lang="fr-FR" dirty="0" smtClean="0"/>
              <a:t> </a:t>
            </a:r>
            <a:r>
              <a:rPr lang="fr-FR" dirty="0" smtClean="0"/>
              <a:t>!</a:t>
            </a:r>
            <a:endParaRPr lang="fr-FR" dirty="0" smtClean="0"/>
          </a:p>
          <a:p>
            <a:pPr lvl="1"/>
            <a:r>
              <a:rPr lang="fr-FR" dirty="0" smtClean="0"/>
              <a:t>En autonomie</a:t>
            </a:r>
          </a:p>
          <a:p>
            <a:pPr lvl="2"/>
            <a:r>
              <a:rPr lang="fr-FR" dirty="0" smtClean="0"/>
              <a:t>50% du temps du projet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873CED6-CB6E-487D-938B-8DF4B34D67F5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Projet Java (mars-mai 2020)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4368218" cy="4525963"/>
          </a:xfrm>
        </p:spPr>
        <p:txBody>
          <a:bodyPr>
            <a:normAutofit fontScale="70000" lnSpcReduction="20000"/>
          </a:bodyPr>
          <a:lstStyle/>
          <a:p>
            <a:pPr>
              <a:buSzPct val="100000"/>
              <a:buFont typeface="Wingdings" panose="05000000000000000000" pitchFamily="2" charset="2"/>
              <a:buChar char=""/>
            </a:pPr>
            <a:r>
              <a:rPr lang="fr-FR" dirty="0" smtClean="0"/>
              <a:t>Interface graphique</a:t>
            </a:r>
          </a:p>
          <a:p>
            <a:pPr marL="358775" lvl="2"/>
            <a:r>
              <a:rPr lang="fr-FR" dirty="0" smtClean="0"/>
              <a:t>Intégration </a:t>
            </a:r>
            <a:r>
              <a:rPr lang="fr-FR" dirty="0"/>
              <a:t>des fonctionnalités, </a:t>
            </a:r>
            <a:r>
              <a:rPr lang="fr-FR" dirty="0" smtClean="0"/>
              <a:t>technologie/API utilisée.</a:t>
            </a:r>
            <a:endParaRPr lang="fr-FR" dirty="0"/>
          </a:p>
          <a:p>
            <a:pPr>
              <a:buSzPct val="100000"/>
              <a:buFont typeface="Wingdings" panose="05000000000000000000" pitchFamily="2" charset="2"/>
              <a:buChar char="þ"/>
            </a:pPr>
            <a:r>
              <a:rPr lang="fr-FR" dirty="0" smtClean="0"/>
              <a:t>Structures de données</a:t>
            </a:r>
          </a:p>
          <a:p>
            <a:pPr marL="358775" lvl="2"/>
            <a:r>
              <a:rPr lang="fr-FR" dirty="0" smtClean="0"/>
              <a:t>Utilisation des SD Java pour faciliter la représentation, le tri, la recherche, l’indexation, etc.</a:t>
            </a:r>
          </a:p>
          <a:p>
            <a:pPr>
              <a:buSzPct val="100000"/>
              <a:buFont typeface="Wingdings" panose="05000000000000000000" pitchFamily="2" charset="2"/>
              <a:buChar char="þ"/>
            </a:pPr>
            <a:r>
              <a:rPr lang="fr-FR" dirty="0" smtClean="0"/>
              <a:t>Architecture de l’application</a:t>
            </a:r>
          </a:p>
          <a:p>
            <a:pPr marL="358775" lvl="2"/>
            <a:r>
              <a:rPr lang="fr-FR" dirty="0" smtClean="0"/>
              <a:t>Architecture MVC, 3-tiers, etc. </a:t>
            </a:r>
          </a:p>
          <a:p>
            <a:pPr>
              <a:buSzPct val="100000"/>
              <a:buFont typeface="Wingdings" panose="05000000000000000000" pitchFamily="2" charset="2"/>
              <a:buChar char="þ"/>
            </a:pPr>
            <a:r>
              <a:rPr lang="fr-FR" dirty="0" smtClean="0"/>
              <a:t>Données, jeu de test</a:t>
            </a:r>
          </a:p>
          <a:p>
            <a:pPr marL="358775" lvl="2"/>
            <a:r>
              <a:rPr lang="fr-FR" dirty="0" smtClean="0"/>
              <a:t>Externalisation des données, qualité du jeu de test.</a:t>
            </a:r>
          </a:p>
          <a:p>
            <a:pPr>
              <a:buSzPct val="100000"/>
              <a:buFont typeface="Wingdings" panose="05000000000000000000" pitchFamily="2" charset="2"/>
              <a:buChar char="þ"/>
            </a:pPr>
            <a:r>
              <a:rPr lang="fr-FR" dirty="0" smtClean="0"/>
              <a:t>Gestion du projet</a:t>
            </a:r>
          </a:p>
          <a:p>
            <a:pPr marL="358775" lvl="2"/>
            <a:r>
              <a:rPr lang="fr-FR" dirty="0" smtClean="0"/>
              <a:t>Cahier </a:t>
            </a:r>
            <a:r>
              <a:rPr lang="fr-FR" dirty="0"/>
              <a:t>des charges, </a:t>
            </a:r>
            <a:r>
              <a:rPr lang="fr-FR" dirty="0" smtClean="0"/>
              <a:t>outil de suivi, centralisation, régularité de la progression.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Évaluation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fld id="{D873CED6-CB6E-487D-938B-8DF4B34D67F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mtClean="0"/>
              <a:t>Projet Java (mars-mai 2020)</a:t>
            </a:r>
            <a:endParaRPr lang="fr-FR" dirty="0"/>
          </a:p>
        </p:txBody>
      </p:sp>
      <p:graphicFrame>
        <p:nvGraphicFramePr>
          <p:cNvPr id="6" name="Espace réservé du contenu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498526"/>
              </p:ext>
            </p:extLst>
          </p:nvPr>
        </p:nvGraphicFramePr>
        <p:xfrm>
          <a:off x="4716016" y="1508662"/>
          <a:ext cx="4860032" cy="341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1989"/>
              </p:ext>
            </p:extLst>
          </p:nvPr>
        </p:nvGraphicFramePr>
        <p:xfrm>
          <a:off x="5724569" y="4669398"/>
          <a:ext cx="2952328" cy="1456765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568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35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Non présent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Présent</a:t>
                      </a:r>
                      <a:r>
                        <a:rPr lang="fr-FR" sz="1200" baseline="0" dirty="0" smtClean="0"/>
                        <a:t> et f</a:t>
                      </a:r>
                      <a:r>
                        <a:rPr lang="fr-FR" sz="1200" dirty="0" smtClean="0"/>
                        <a:t>onctionnel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Satisfait</a:t>
                      </a:r>
                      <a:r>
                        <a:rPr lang="fr-FR" sz="1200" baseline="0" dirty="0" smtClean="0"/>
                        <a:t> aux critères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Abouti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53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Remarquable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508104" y="331396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13/20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944289" y="357821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13/20</a:t>
            </a: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708920"/>
            <a:ext cx="4834880" cy="3417243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 slide par tâche (</a:t>
            </a:r>
            <a:r>
              <a:rPr lang="fr-FR" dirty="0" err="1"/>
              <a:t>i.e</a:t>
            </a:r>
            <a:r>
              <a:rPr lang="fr-FR" dirty="0"/>
              <a:t> critère évalué)</a:t>
            </a:r>
          </a:p>
          <a:p>
            <a:r>
              <a:rPr lang="fr-FR" dirty="0" smtClean="0"/>
              <a:t>Décrire en quelques points ce qui justifie votre auto-évaluation.</a:t>
            </a:r>
          </a:p>
          <a:p>
            <a:r>
              <a:rPr lang="fr-FR" dirty="0" smtClean="0"/>
              <a:t>Remplir la répartition des efforts pour cette tâche.</a:t>
            </a:r>
          </a:p>
          <a:p>
            <a:r>
              <a:rPr lang="fr-FR" dirty="0" smtClean="0"/>
              <a:t>...</a:t>
            </a:r>
          </a:p>
          <a:p>
            <a:r>
              <a:rPr lang="fr-FR" dirty="0" smtClean="0"/>
              <a:t>...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Java (mars-mai 2020)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Remise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3384376" cy="288032"/>
          </a:xfrm>
          <a:prstGeom prst="rect">
            <a:avLst/>
          </a:prstGeom>
          <a:solidFill>
            <a:srgbClr val="E7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78888"/>
              </p:ext>
            </p:extLst>
          </p:nvPr>
        </p:nvGraphicFramePr>
        <p:xfrm>
          <a:off x="5436096" y="4149080"/>
          <a:ext cx="3348629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mbria" panose="02040503050406030204" pitchFamily="18" charset="0"/>
                        </a:rPr>
                        <a:t>rôle</a:t>
                      </a:r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mbria" panose="02040503050406030204" pitchFamily="18" charset="0"/>
                        </a:rPr>
                        <a:t>co-équipier</a:t>
                      </a:r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mbria" panose="02040503050406030204" pitchFamily="18" charset="0"/>
                        </a:rPr>
                        <a:t>implication</a:t>
                      </a:r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mbria" panose="02040503050406030204" pitchFamily="18" charset="0"/>
                        </a:rPr>
                        <a:t>leader</a:t>
                      </a:r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mbria" panose="02040503050406030204" pitchFamily="18" charset="0"/>
                        </a:rPr>
                        <a:t>Jean</a:t>
                      </a:r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mbria" panose="02040503050406030204" pitchFamily="18" charset="0"/>
                        </a:rPr>
                        <a:t>60%</a:t>
                      </a:r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mbria" panose="02040503050406030204" pitchFamily="18" charset="0"/>
                        </a:rPr>
                        <a:t>Lucille</a:t>
                      </a:r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mbria" panose="02040503050406030204" pitchFamily="18" charset="0"/>
                        </a:rPr>
                        <a:t>25%</a:t>
                      </a:r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mbria" panose="02040503050406030204" pitchFamily="18" charset="0"/>
                        </a:rPr>
                        <a:t>Marc</a:t>
                      </a:r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latin typeface="Cambria" panose="02040503050406030204" pitchFamily="18" charset="0"/>
                        </a:rPr>
                        <a:t>15%</a:t>
                      </a:r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364088" y="3841303"/>
            <a:ext cx="190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Cambria" panose="02040503050406030204" pitchFamily="18" charset="0"/>
              </a:rPr>
              <a:t>Répartition des efforts</a:t>
            </a:r>
            <a:endParaRPr lang="fr-FR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Semaine du </a:t>
            </a:r>
            <a:r>
              <a:rPr lang="fr-FR" dirty="0" smtClean="0"/>
              <a:t>4 </a:t>
            </a:r>
            <a:r>
              <a:rPr lang="fr-FR" dirty="0" smtClean="0"/>
              <a:t>mai</a:t>
            </a:r>
          </a:p>
          <a:p>
            <a:pPr lvl="2" indent="-627063"/>
            <a:r>
              <a:rPr lang="fr-FR" dirty="0" smtClean="0"/>
              <a:t>Remise du projet</a:t>
            </a:r>
          </a:p>
          <a:p>
            <a:pPr lvl="2" indent="-627063"/>
            <a:r>
              <a:rPr lang="fr-FR" dirty="0" smtClean="0"/>
              <a:t>Soutenance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Calendrier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fld id="{D873CED6-CB6E-487D-938B-8DF4B34D67F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smtClean="0"/>
              <a:t>Projet Java (mars-mai 2020)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25" y="2142440"/>
            <a:ext cx="4672575" cy="39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èle FOAD.potx" id="{81B5EE38-2DE2-4F10-8869-2110E59429F0}" vid="{1282AA69-7DD3-4C1F-B0FD-DBC80DBCD32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FOAD</Template>
  <TotalTime>27905</TotalTime>
  <Words>353</Words>
  <Application>Microsoft Office PowerPoint</Application>
  <PresentationFormat>Affichage à l'écran (4:3)</PresentationFormat>
  <Paragraphs>87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Panzoli</vt:lpstr>
      <vt:lpstr>Wingdings</vt:lpstr>
      <vt:lpstr>1_Thème Office</vt:lpstr>
      <vt:lpstr>Projet Java</vt:lpstr>
      <vt:lpstr>Sujet</vt:lpstr>
      <vt:lpstr>Fonctionnalités</vt:lpstr>
      <vt:lpstr>Organisation</vt:lpstr>
      <vt:lpstr>Évaluation</vt:lpstr>
      <vt:lpstr>Remise</vt:lpstr>
      <vt:lpstr>Calendrier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Panzoli</dc:creator>
  <cp:lastModifiedBy>David Panzoli</cp:lastModifiedBy>
  <cp:revision>446</cp:revision>
  <dcterms:created xsi:type="dcterms:W3CDTF">2017-08-21T12:26:02Z</dcterms:created>
  <dcterms:modified xsi:type="dcterms:W3CDTF">2020-03-04T07:43:00Z</dcterms:modified>
  <cp:category>Cours Linfo</cp:category>
</cp:coreProperties>
</file>