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iIzmp57GgoiBZyuOoB4cWel7Fe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BA667BC-6941-4EA6-8925-D253B7876106}">
  <a:tblStyle styleId="{7BA667BC-6941-4EA6-8925-D253B78761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4" name="Google Shape;31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0c796aa25f_0_4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1" name="Google Shape;331;g10c796aa25f_0_4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1" name="Google Shape;35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9" name="Google Shape;36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0c796aa25f_0_2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5" name="Google Shape;385;g10c796aa25f_0_2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0c796aa25f_0_3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3" name="Google Shape;403;g10c796aa25f_0_3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1c1f36e17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gd1c1f36e17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0c796aa25f_0_3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g10c796aa25f_0_3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4" name="Google Shape;26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0c796aa25f_0_2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5" name="Google Shape;285;g10c796aa25f_0_2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ctrTitle"/>
          </p:nvPr>
        </p:nvSpPr>
        <p:spPr>
          <a:xfrm>
            <a:off x="1524003" y="1122361"/>
            <a:ext cx="9144000" cy="2387598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" type="subTitle"/>
          </p:nvPr>
        </p:nvSpPr>
        <p:spPr>
          <a:xfrm>
            <a:off x="1524003" y="3602041"/>
            <a:ext cx="9144000" cy="1655758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5"/>
          <p:cNvSpPr txBox="1"/>
          <p:nvPr>
            <p:ph idx="10" type="dt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1" type="ftr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2" type="sldNum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/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" type="body"/>
          </p:nvPr>
        </p:nvSpPr>
        <p:spPr>
          <a:xfrm rot="5400000">
            <a:off x="3920335" y="-1256505"/>
            <a:ext cx="4351336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0" type="dt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1" type="ftr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2" type="sldNum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/>
          <p:nvPr>
            <p:ph type="title"/>
          </p:nvPr>
        </p:nvSpPr>
        <p:spPr>
          <a:xfrm rot="5400000">
            <a:off x="7133436" y="1956597"/>
            <a:ext cx="5811834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" type="body"/>
          </p:nvPr>
        </p:nvSpPr>
        <p:spPr>
          <a:xfrm rot="5400000">
            <a:off x="1799434" y="-596102"/>
            <a:ext cx="5811834" cy="7734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0" type="dt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5"/>
          <p:cNvSpPr txBox="1"/>
          <p:nvPr>
            <p:ph idx="11" type="ftr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5"/>
          <p:cNvSpPr txBox="1"/>
          <p:nvPr>
            <p:ph idx="12" type="sldNum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" type="body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0" type="dt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1" type="ftr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2" type="sldNum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/>
          <p:nvPr>
            <p:ph type="title"/>
          </p:nvPr>
        </p:nvSpPr>
        <p:spPr>
          <a:xfrm>
            <a:off x="831847" y="1709735"/>
            <a:ext cx="10515600" cy="28527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" type="body"/>
          </p:nvPr>
        </p:nvSpPr>
        <p:spPr>
          <a:xfrm>
            <a:off x="831847" y="4589465"/>
            <a:ext cx="10515600" cy="15001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98989"/>
              </a:buClr>
              <a:buSzPts val="2400"/>
              <a:buNone/>
              <a:defRPr sz="2400">
                <a:solidFill>
                  <a:srgbClr val="898989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0" type="dt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1" type="ftr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2" type="sldNum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/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" type="body"/>
          </p:nvPr>
        </p:nvSpPr>
        <p:spPr>
          <a:xfrm>
            <a:off x="838203" y="1825627"/>
            <a:ext cx="5181603" cy="4351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2" type="body"/>
          </p:nvPr>
        </p:nvSpPr>
        <p:spPr>
          <a:xfrm>
            <a:off x="6172200" y="1825627"/>
            <a:ext cx="5181603" cy="4351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0" type="dt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1" type="ftr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>
            <a:off x="839784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839784" y="1681160"/>
            <a:ext cx="5157782" cy="8239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b="1" sz="2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839784" y="2505071"/>
            <a:ext cx="5157782" cy="36845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3" type="body"/>
          </p:nvPr>
        </p:nvSpPr>
        <p:spPr>
          <a:xfrm>
            <a:off x="6172200" y="1681160"/>
            <a:ext cx="5183184" cy="8239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b="1" sz="2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4" type="body"/>
          </p:nvPr>
        </p:nvSpPr>
        <p:spPr>
          <a:xfrm>
            <a:off x="6172200" y="2505071"/>
            <a:ext cx="5183184" cy="36845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0" type="dt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1" type="ftr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2" type="sldNum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0" type="dt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idx="10" type="dt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1" type="ftr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2" type="sldNum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/>
          <p:nvPr>
            <p:ph type="title"/>
          </p:nvPr>
        </p:nvSpPr>
        <p:spPr>
          <a:xfrm>
            <a:off x="839784" y="457200"/>
            <a:ext cx="393224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" type="body"/>
          </p:nvPr>
        </p:nvSpPr>
        <p:spPr>
          <a:xfrm>
            <a:off x="5183184" y="987423"/>
            <a:ext cx="6172200" cy="4873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22"/>
          <p:cNvSpPr txBox="1"/>
          <p:nvPr>
            <p:ph idx="2" type="body"/>
          </p:nvPr>
        </p:nvSpPr>
        <p:spPr>
          <a:xfrm>
            <a:off x="839784" y="2057400"/>
            <a:ext cx="3932240" cy="38115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22"/>
          <p:cNvSpPr txBox="1"/>
          <p:nvPr>
            <p:ph idx="10" type="dt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1" type="ftr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2" type="sldNum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/>
          <p:nvPr>
            <p:ph type="title"/>
          </p:nvPr>
        </p:nvSpPr>
        <p:spPr>
          <a:xfrm>
            <a:off x="839784" y="457200"/>
            <a:ext cx="393224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/>
          <p:nvPr>
            <p:ph idx="2" type="pic"/>
          </p:nvPr>
        </p:nvSpPr>
        <p:spPr>
          <a:xfrm>
            <a:off x="5183184" y="987423"/>
            <a:ext cx="6172200" cy="4873623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3"/>
          <p:cNvSpPr txBox="1"/>
          <p:nvPr>
            <p:ph idx="1" type="body"/>
          </p:nvPr>
        </p:nvSpPr>
        <p:spPr>
          <a:xfrm>
            <a:off x="839784" y="2057400"/>
            <a:ext cx="3932240" cy="38115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23"/>
          <p:cNvSpPr txBox="1"/>
          <p:nvPr>
            <p:ph idx="10" type="dt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1" type="ftr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2" type="sldNum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1" Type="http://schemas.openxmlformats.org/officeDocument/2006/relationships/image" Target="../media/image9.png"/><Relationship Id="rId10" Type="http://schemas.openxmlformats.org/officeDocument/2006/relationships/image" Target="../media/image4.jpg"/><Relationship Id="rId9" Type="http://schemas.openxmlformats.org/officeDocument/2006/relationships/image" Target="../media/image8.jpg"/><Relationship Id="rId5" Type="http://schemas.openxmlformats.org/officeDocument/2006/relationships/image" Target="../media/image10.png"/><Relationship Id="rId6" Type="http://schemas.openxmlformats.org/officeDocument/2006/relationships/image" Target="../media/image1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image" Target="../media/image8.jpg"/><Relationship Id="rId5" Type="http://schemas.openxmlformats.org/officeDocument/2006/relationships/image" Target="../media/image10.png"/><Relationship Id="rId6" Type="http://schemas.openxmlformats.org/officeDocument/2006/relationships/image" Target="../media/image1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image" Target="../media/image8.jpg"/><Relationship Id="rId5" Type="http://schemas.openxmlformats.org/officeDocument/2006/relationships/image" Target="../media/image10.png"/><Relationship Id="rId6" Type="http://schemas.openxmlformats.org/officeDocument/2006/relationships/image" Target="../media/image1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31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image" Target="../media/image8.jpg"/><Relationship Id="rId5" Type="http://schemas.openxmlformats.org/officeDocument/2006/relationships/image" Target="../media/image10.png"/><Relationship Id="rId6" Type="http://schemas.openxmlformats.org/officeDocument/2006/relationships/image" Target="../media/image1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image" Target="../media/image8.jpg"/><Relationship Id="rId5" Type="http://schemas.openxmlformats.org/officeDocument/2006/relationships/image" Target="../media/image10.png"/><Relationship Id="rId6" Type="http://schemas.openxmlformats.org/officeDocument/2006/relationships/image" Target="../media/image1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image" Target="../media/image9.png"/><Relationship Id="rId10" Type="http://schemas.openxmlformats.org/officeDocument/2006/relationships/image" Target="../media/image29.png"/><Relationship Id="rId1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image" Target="../media/image8.jpg"/><Relationship Id="rId5" Type="http://schemas.openxmlformats.org/officeDocument/2006/relationships/image" Target="../media/image10.png"/><Relationship Id="rId6" Type="http://schemas.openxmlformats.org/officeDocument/2006/relationships/image" Target="../media/image1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image" Target="../media/image8.jpg"/><Relationship Id="rId5" Type="http://schemas.openxmlformats.org/officeDocument/2006/relationships/image" Target="../media/image10.png"/><Relationship Id="rId6" Type="http://schemas.openxmlformats.org/officeDocument/2006/relationships/image" Target="../media/image1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8.jpg"/><Relationship Id="rId10" Type="http://schemas.openxmlformats.org/officeDocument/2006/relationships/image" Target="../media/image6.png"/><Relationship Id="rId13" Type="http://schemas.openxmlformats.org/officeDocument/2006/relationships/image" Target="../media/image9.png"/><Relationship Id="rId1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26.jpg"/><Relationship Id="rId9" Type="http://schemas.openxmlformats.org/officeDocument/2006/relationships/image" Target="../media/image5.png"/><Relationship Id="rId14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10.png"/><Relationship Id="rId8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23.png"/><Relationship Id="rId10" Type="http://schemas.openxmlformats.org/officeDocument/2006/relationships/image" Target="../media/image9.png"/><Relationship Id="rId1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image" Target="../media/image8.jpg"/><Relationship Id="rId5" Type="http://schemas.openxmlformats.org/officeDocument/2006/relationships/image" Target="../media/image10.png"/><Relationship Id="rId6" Type="http://schemas.openxmlformats.org/officeDocument/2006/relationships/image" Target="../media/image1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9.png"/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image" Target="../media/image8.jpg"/><Relationship Id="rId5" Type="http://schemas.openxmlformats.org/officeDocument/2006/relationships/image" Target="../media/image10.png"/><Relationship Id="rId6" Type="http://schemas.openxmlformats.org/officeDocument/2006/relationships/image" Target="../media/image1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png"/><Relationship Id="rId10" Type="http://schemas.openxmlformats.org/officeDocument/2006/relationships/image" Target="../media/image1.png"/><Relationship Id="rId13" Type="http://schemas.openxmlformats.org/officeDocument/2006/relationships/image" Target="../media/image8.jpg"/><Relationship Id="rId1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jpg"/><Relationship Id="rId4" Type="http://schemas.openxmlformats.org/officeDocument/2006/relationships/image" Target="../media/image23.png"/><Relationship Id="rId9" Type="http://schemas.openxmlformats.org/officeDocument/2006/relationships/image" Target="../media/image10.png"/><Relationship Id="rId15" Type="http://schemas.openxmlformats.org/officeDocument/2006/relationships/image" Target="../media/image13.png"/><Relationship Id="rId14" Type="http://schemas.openxmlformats.org/officeDocument/2006/relationships/image" Target="../media/image24.png"/><Relationship Id="rId17" Type="http://schemas.openxmlformats.org/officeDocument/2006/relationships/image" Target="../media/image21.png"/><Relationship Id="rId16" Type="http://schemas.openxmlformats.org/officeDocument/2006/relationships/image" Target="../media/image17.jpg"/><Relationship Id="rId5" Type="http://schemas.openxmlformats.org/officeDocument/2006/relationships/image" Target="../media/image16.jpg"/><Relationship Id="rId6" Type="http://schemas.openxmlformats.org/officeDocument/2006/relationships/image" Target="../media/image30.png"/><Relationship Id="rId18" Type="http://schemas.openxmlformats.org/officeDocument/2006/relationships/image" Target="../media/image9.png"/><Relationship Id="rId7" Type="http://schemas.openxmlformats.org/officeDocument/2006/relationships/image" Target="../media/image2.png"/><Relationship Id="rId8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9.png"/><Relationship Id="rId10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image" Target="../media/image8.jpg"/><Relationship Id="rId5" Type="http://schemas.openxmlformats.org/officeDocument/2006/relationships/image" Target="../media/image10.png"/><Relationship Id="rId6" Type="http://schemas.openxmlformats.org/officeDocument/2006/relationships/image" Target="../media/image1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jp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image" Target="../media/image8.jpg"/><Relationship Id="rId5" Type="http://schemas.openxmlformats.org/officeDocument/2006/relationships/image" Target="../media/image10.png"/><Relationship Id="rId6" Type="http://schemas.openxmlformats.org/officeDocument/2006/relationships/image" Target="../media/image1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9.png"/><Relationship Id="rId10" Type="http://schemas.openxmlformats.org/officeDocument/2006/relationships/image" Target="../media/image8.jpg"/><Relationship Id="rId12" Type="http://schemas.openxmlformats.org/officeDocument/2006/relationships/image" Target="../media/image2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jp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10.png"/><Relationship Id="rId7" Type="http://schemas.openxmlformats.org/officeDocument/2006/relationships/image" Target="../media/image1.png"/><Relationship Id="rId8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9.png"/><Relationship Id="rId10" Type="http://schemas.openxmlformats.org/officeDocument/2006/relationships/image" Target="../media/image25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image" Target="../media/image8.jpg"/><Relationship Id="rId5" Type="http://schemas.openxmlformats.org/officeDocument/2006/relationships/image" Target="../media/image10.png"/><Relationship Id="rId6" Type="http://schemas.openxmlformats.org/officeDocument/2006/relationships/image" Target="../media/image1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"/>
          <p:cNvGrpSpPr/>
          <p:nvPr/>
        </p:nvGrpSpPr>
        <p:grpSpPr>
          <a:xfrm>
            <a:off x="0" y="4788454"/>
            <a:ext cx="12191996" cy="2069824"/>
            <a:chOff x="0" y="5286695"/>
            <a:chExt cx="12191996" cy="1574130"/>
          </a:xfrm>
        </p:grpSpPr>
        <p:pic>
          <p:nvPicPr>
            <p:cNvPr id="89" name="Google Shape;89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5286695"/>
              <a:ext cx="12191996" cy="15741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OLYTECH_Q" id="90" name="Google Shape;90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03390" y="6270571"/>
              <a:ext cx="685800" cy="3547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ogo_univ_orleans" id="91" name="Google Shape;91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566985" y="6307083"/>
              <a:ext cx="649288" cy="3182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414717" y="6286216"/>
              <a:ext cx="557207" cy="3390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432422" y="6284918"/>
              <a:ext cx="1311277" cy="34039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pic>
        <p:pic>
          <p:nvPicPr>
            <p:cNvPr id="94" name="Google Shape;94;p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108454" y="6284918"/>
              <a:ext cx="1195385" cy="3403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6872292" y="6235842"/>
              <a:ext cx="513325" cy="3894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6" name="Google Shape;96;p1"/>
          <p:cNvSpPr txBox="1"/>
          <p:nvPr/>
        </p:nvSpPr>
        <p:spPr>
          <a:xfrm>
            <a:off x="775073" y="4241190"/>
            <a:ext cx="3033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0" lang="fr-FR" sz="1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Student of Project: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MARCHAND Loïc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2566985" y="2477735"/>
            <a:ext cx="64782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b="1" i="0" lang="fr-FR" sz="4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Project </a:t>
            </a:r>
            <a:r>
              <a:rPr b="1" lang="fr-FR" sz="4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S10</a:t>
            </a:r>
            <a:r>
              <a:rPr b="1" i="0" lang="fr-FR" sz="4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1" lang="fr-FR" sz="4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Tetris</a:t>
            </a:r>
            <a:r>
              <a:rPr b="1" i="0" lang="fr-FR" sz="4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project</a:t>
            </a:r>
            <a:endParaRPr b="1" i="0" sz="44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b="1" i="0" lang="fr-FR" sz="4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fr-FR" sz="4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1" i="0" lang="fr-FR" sz="4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/01/202</a:t>
            </a:r>
            <a:r>
              <a:rPr b="1" lang="fr-FR" sz="4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i="0" sz="44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62052" y="326076"/>
            <a:ext cx="2467600" cy="7275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8248528" y="4210442"/>
            <a:ext cx="3606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Tutor of</a:t>
            </a:r>
            <a:r>
              <a:rPr b="1" lang="fr-FR" sz="1800" u="sng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fr-FR" sz="1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sng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WEBER Rodolphe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342077" y="836725"/>
            <a:ext cx="3181922" cy="109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316;p11"/>
          <p:cNvGrpSpPr/>
          <p:nvPr/>
        </p:nvGrpSpPr>
        <p:grpSpPr>
          <a:xfrm>
            <a:off x="0" y="4788454"/>
            <a:ext cx="12191996" cy="2069824"/>
            <a:chOff x="0" y="5286695"/>
            <a:chExt cx="12191996" cy="1574130"/>
          </a:xfrm>
        </p:grpSpPr>
        <p:pic>
          <p:nvPicPr>
            <p:cNvPr id="317" name="Google Shape;317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5286695"/>
              <a:ext cx="12191996" cy="15741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OLYTECH_Q" id="318" name="Google Shape;318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03390" y="6270571"/>
              <a:ext cx="685800" cy="3547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ogo_univ_orleans" id="319" name="Google Shape;319;p1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566985" y="6307083"/>
              <a:ext cx="649288" cy="3182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0" name="Google Shape;320;p1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414717" y="6286216"/>
              <a:ext cx="557207" cy="3390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1" name="Google Shape;321;p1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432422" y="6284918"/>
              <a:ext cx="1311277" cy="34039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pic>
        <p:pic>
          <p:nvPicPr>
            <p:cNvPr id="322" name="Google Shape;322;p1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108454" y="6284918"/>
              <a:ext cx="1195385" cy="3403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3" name="Google Shape;323;p1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6872292" y="6235842"/>
              <a:ext cx="513325" cy="3894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4" name="Google Shape;324;p11"/>
          <p:cNvSpPr txBox="1"/>
          <p:nvPr>
            <p:ph type="title"/>
          </p:nvPr>
        </p:nvSpPr>
        <p:spPr>
          <a:xfrm>
            <a:off x="466853" y="8254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b="1" lang="fr-FR">
                <a:solidFill>
                  <a:srgbClr val="0070C0"/>
                </a:solidFill>
              </a:rPr>
              <a:t>Skills </a:t>
            </a:r>
            <a:r>
              <a:rPr b="1" lang="fr-FR">
                <a:solidFill>
                  <a:srgbClr val="0070C0"/>
                </a:solidFill>
              </a:rPr>
              <a:t>developed</a:t>
            </a:r>
            <a:endParaRPr/>
          </a:p>
        </p:txBody>
      </p:sp>
      <p:sp>
        <p:nvSpPr>
          <p:cNvPr id="325" name="Google Shape;325;p11"/>
          <p:cNvSpPr txBox="1"/>
          <p:nvPr>
            <p:ph idx="12" type="sldNum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26" name="Google Shape;326;p11"/>
          <p:cNvSpPr txBox="1"/>
          <p:nvPr/>
        </p:nvSpPr>
        <p:spPr>
          <a:xfrm>
            <a:off x="225454" y="6205323"/>
            <a:ext cx="127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Loïc Marchand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5A GPSE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7" name="Google Shape;327;p1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597050" y="6182000"/>
            <a:ext cx="1057553" cy="3651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8" name="Google Shape;328;p11"/>
          <p:cNvGraphicFramePr/>
          <p:nvPr/>
        </p:nvGraphicFramePr>
        <p:xfrm>
          <a:off x="581900" y="1595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{7BA667BC-6941-4EA6-8925-D253B7876106}</a:tableStyleId>
              </a:tblPr>
              <a:tblGrid>
                <a:gridCol w="5509400"/>
                <a:gridCol w="5509400"/>
              </a:tblGrid>
              <a:tr h="580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900"/>
                        <a:t>The controller</a:t>
                      </a:r>
                      <a:endParaRPr b="1" sz="19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900"/>
                        <a:t>The arcade terminal</a:t>
                      </a:r>
                      <a:endParaRPr b="1" sz="19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  <a:tr h="580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SolidWorks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Pygame : the </a:t>
                      </a:r>
                      <a:r>
                        <a:rPr lang="fr-FR">
                          <a:solidFill>
                            <a:schemeClr val="dk1"/>
                          </a:solidFill>
                        </a:rPr>
                        <a:t>Python library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0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The bluetooth of the HC-05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The bluetooth of the Raspberry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0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State machine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Python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0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chemeClr val="dk1"/>
                          </a:solidFill>
                        </a:rPr>
                        <a:t>C language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0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Kicad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" name="Google Shape;333;g10c796aa25f_0_400"/>
          <p:cNvGrpSpPr/>
          <p:nvPr/>
        </p:nvGrpSpPr>
        <p:grpSpPr>
          <a:xfrm>
            <a:off x="0" y="4788454"/>
            <a:ext cx="12191996" cy="2069824"/>
            <a:chOff x="0" y="5286695"/>
            <a:chExt cx="12191996" cy="1574130"/>
          </a:xfrm>
        </p:grpSpPr>
        <p:pic>
          <p:nvPicPr>
            <p:cNvPr id="334" name="Google Shape;334;g10c796aa25f_0_40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5286695"/>
              <a:ext cx="12191996" cy="15741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OLYTECH_Q" id="335" name="Google Shape;335;g10c796aa25f_0_40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03390" y="6270571"/>
              <a:ext cx="685800" cy="3547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ogo_univ_orleans" id="336" name="Google Shape;336;g10c796aa25f_0_40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566985" y="6307083"/>
              <a:ext cx="649288" cy="3182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7" name="Google Shape;337;g10c796aa25f_0_40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414717" y="6286216"/>
              <a:ext cx="557207" cy="3390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" name="Google Shape;338;g10c796aa25f_0_40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432422" y="6284918"/>
              <a:ext cx="1311277" cy="34039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pic>
        <p:pic>
          <p:nvPicPr>
            <p:cNvPr id="339" name="Google Shape;339;g10c796aa25f_0_40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108454" y="6284918"/>
              <a:ext cx="1195385" cy="3403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0" name="Google Shape;340;g10c796aa25f_0_40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6872292" y="6235842"/>
              <a:ext cx="513325" cy="3894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1" name="Google Shape;341;g10c796aa25f_0_400"/>
          <p:cNvSpPr txBox="1"/>
          <p:nvPr>
            <p:ph idx="12" type="sldNum"/>
          </p:nvPr>
        </p:nvSpPr>
        <p:spPr>
          <a:xfrm>
            <a:off x="8610603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42" name="Google Shape;342;g10c796aa25f_0_400"/>
          <p:cNvSpPr txBox="1"/>
          <p:nvPr/>
        </p:nvSpPr>
        <p:spPr>
          <a:xfrm>
            <a:off x="225454" y="6205323"/>
            <a:ext cx="127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Loïc Marchand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5A GPSE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g10c796aa25f_0_400"/>
          <p:cNvSpPr txBox="1"/>
          <p:nvPr>
            <p:ph type="title"/>
          </p:nvPr>
        </p:nvSpPr>
        <p:spPr>
          <a:xfrm>
            <a:off x="380998" y="76200"/>
            <a:ext cx="5538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b="1" lang="fr-FR">
                <a:solidFill>
                  <a:srgbClr val="0070C0"/>
                </a:solidFill>
              </a:rPr>
              <a:t>Budget</a:t>
            </a:r>
            <a:endParaRPr/>
          </a:p>
        </p:txBody>
      </p:sp>
      <p:sp>
        <p:nvSpPr>
          <p:cNvPr id="344" name="Google Shape;344;g10c796aa25f_0_400"/>
          <p:cNvSpPr txBox="1"/>
          <p:nvPr>
            <p:ph idx="12" type="sldNum"/>
          </p:nvPr>
        </p:nvSpPr>
        <p:spPr>
          <a:xfrm>
            <a:off x="8610603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345" name="Google Shape;345;g10c796aa25f_0_40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597050" y="6182000"/>
            <a:ext cx="1057553" cy="3651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6" name="Google Shape;346;g10c796aa25f_0_400"/>
          <p:cNvGraphicFramePr/>
          <p:nvPr/>
        </p:nvGraphicFramePr>
        <p:xfrm>
          <a:off x="2529600" y="796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{7BA667BC-6941-4EA6-8925-D253B7876106}</a:tableStyleId>
              </a:tblPr>
              <a:tblGrid>
                <a:gridCol w="2548000"/>
                <a:gridCol w="2548000"/>
                <a:gridCol w="2053975"/>
                <a:gridCol w="2163750"/>
              </a:tblGrid>
              <a:tr h="39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/>
                        <a:t>Controller</a:t>
                      </a:r>
                      <a:endParaRPr b="1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/>
                        <a:t>Arcade terminal</a:t>
                      </a:r>
                      <a:endParaRPr b="1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Components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Price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Components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Price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Arduino Nano Every</a:t>
                      </a:r>
                      <a:endParaRPr sz="12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11,35 € (RS Component)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Screen (NEC LC17m)</a:t>
                      </a:r>
                      <a:endParaRPr sz="12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89,95 </a:t>
                      </a:r>
                      <a:r>
                        <a:rPr lang="fr-FR" sz="1200">
                          <a:solidFill>
                            <a:schemeClr val="dk1"/>
                          </a:solidFill>
                        </a:rPr>
                        <a:t>€ (Amazon)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HC-05</a:t>
                      </a:r>
                      <a:endParaRPr sz="12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14,50 </a:t>
                      </a:r>
                      <a:r>
                        <a:rPr lang="fr-FR" sz="1200">
                          <a:solidFill>
                            <a:schemeClr val="dk1"/>
                          </a:solidFill>
                        </a:rPr>
                        <a:t>€ (Go Tronic)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Raspberry 3B+</a:t>
                      </a:r>
                      <a:endParaRPr sz="12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28,56 </a:t>
                      </a:r>
                      <a:r>
                        <a:rPr lang="fr-FR" sz="1200">
                          <a:solidFill>
                            <a:schemeClr val="dk1"/>
                          </a:solidFill>
                        </a:rPr>
                        <a:t>€</a:t>
                      </a:r>
                      <a:r>
                        <a:rPr lang="fr-FR" sz="1200">
                          <a:solidFill>
                            <a:schemeClr val="dk1"/>
                          </a:solidFill>
                        </a:rPr>
                        <a:t> (RS Component)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MPU6050</a:t>
                      </a:r>
                      <a:endParaRPr sz="12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10,50 </a:t>
                      </a:r>
                      <a:r>
                        <a:rPr lang="fr-FR" sz="1200">
                          <a:solidFill>
                            <a:schemeClr val="dk1"/>
                          </a:solidFill>
                        </a:rPr>
                        <a:t>€ (Go Tronic)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SD card (16Go)</a:t>
                      </a:r>
                      <a:endParaRPr sz="12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8,44 </a:t>
                      </a:r>
                      <a:r>
                        <a:rPr lang="fr-FR" sz="1200">
                          <a:solidFill>
                            <a:schemeClr val="dk1"/>
                          </a:solidFill>
                        </a:rPr>
                        <a:t>€ </a:t>
                      </a:r>
                      <a:r>
                        <a:rPr lang="fr-FR" sz="1200">
                          <a:solidFill>
                            <a:schemeClr val="dk1"/>
                          </a:solidFill>
                        </a:rPr>
                        <a:t>(RS Component)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Battery 9V / 6LR61</a:t>
                      </a:r>
                      <a:endParaRPr sz="12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3,62 </a:t>
                      </a:r>
                      <a:r>
                        <a:rPr lang="fr-FR" sz="1200">
                          <a:solidFill>
                            <a:schemeClr val="dk1"/>
                          </a:solidFill>
                        </a:rPr>
                        <a:t>€ (Conrad)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3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LED strip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(iPixel </a:t>
                      </a:r>
                      <a:r>
                        <a:rPr lang="fr-FR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SJ-10060-2811)</a:t>
                      </a:r>
                      <a:endParaRPr sz="12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6,25 </a:t>
                      </a:r>
                      <a:r>
                        <a:rPr lang="fr-FR" sz="1200">
                          <a:solidFill>
                            <a:schemeClr val="dk1"/>
                          </a:solidFill>
                        </a:rPr>
                        <a:t>€ /m (60 LEDs/m)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200">
                          <a:solidFill>
                            <a:schemeClr val="dk1"/>
                          </a:solidFill>
                        </a:rPr>
                        <a:t>(Alibaba)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3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PLA (173,09 g)</a:t>
                      </a:r>
                      <a:endParaRPr sz="12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18,20 </a:t>
                      </a:r>
                      <a:r>
                        <a:rPr lang="fr-FR" sz="1200">
                          <a:solidFill>
                            <a:schemeClr val="dk1"/>
                          </a:solidFill>
                        </a:rPr>
                        <a:t>€ (filament bobbin of 750 g)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chemeClr val="dk1"/>
                          </a:solidFill>
                        </a:rPr>
                        <a:t>(Smart Material 3D)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Power switch</a:t>
                      </a:r>
                      <a:endParaRPr sz="12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1,10 </a:t>
                      </a:r>
                      <a:r>
                        <a:rPr lang="fr-FR" sz="1200">
                          <a:solidFill>
                            <a:schemeClr val="dk1"/>
                          </a:solidFill>
                        </a:rPr>
                        <a:t>€ (RS Component)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Resistances (2*330Ω/</a:t>
                      </a:r>
                      <a:r>
                        <a:rPr lang="fr-FR" sz="120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fr-FR" sz="1200">
                          <a:solidFill>
                            <a:schemeClr val="dk1"/>
                          </a:solidFill>
                        </a:rPr>
                        <a:t>0kΩ/220kΩ)</a:t>
                      </a:r>
                      <a:endParaRPr sz="12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4 * 0,038 </a:t>
                      </a:r>
                      <a:r>
                        <a:rPr lang="fr-FR" sz="1200">
                          <a:solidFill>
                            <a:schemeClr val="dk1"/>
                          </a:solidFill>
                        </a:rPr>
                        <a:t>€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200">
                          <a:solidFill>
                            <a:schemeClr val="dk1"/>
                          </a:solidFill>
                        </a:rPr>
                        <a:t>(RS Component)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7" name="Google Shape;347;g10c796aa25f_0_400"/>
          <p:cNvSpPr txBox="1"/>
          <p:nvPr/>
        </p:nvSpPr>
        <p:spPr>
          <a:xfrm>
            <a:off x="288375" y="1676200"/>
            <a:ext cx="182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>
                <a:latin typeface="Calibri"/>
                <a:ea typeface="Calibri"/>
                <a:cs typeface="Calibri"/>
                <a:sym typeface="Calibri"/>
              </a:rPr>
              <a:t>Time spent</a:t>
            </a:r>
            <a:r>
              <a:rPr b="1" lang="fr-FR">
                <a:latin typeface="Calibri"/>
                <a:ea typeface="Calibri"/>
                <a:cs typeface="Calibri"/>
                <a:sym typeface="Calibri"/>
              </a:rPr>
              <a:t> : 336 h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g10c796aa25f_0_400"/>
          <p:cNvSpPr txBox="1"/>
          <p:nvPr/>
        </p:nvSpPr>
        <p:spPr>
          <a:xfrm>
            <a:off x="288375" y="2221825"/>
            <a:ext cx="182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>
                <a:latin typeface="Calibri"/>
                <a:ea typeface="Calibri"/>
                <a:cs typeface="Calibri"/>
                <a:sym typeface="Calibri"/>
              </a:rPr>
              <a:t>Total components : 198,88 €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" name="Google Shape;353;p12"/>
          <p:cNvGrpSpPr/>
          <p:nvPr/>
        </p:nvGrpSpPr>
        <p:grpSpPr>
          <a:xfrm>
            <a:off x="0" y="4788454"/>
            <a:ext cx="12191996" cy="2069824"/>
            <a:chOff x="0" y="5286695"/>
            <a:chExt cx="12191996" cy="1574130"/>
          </a:xfrm>
        </p:grpSpPr>
        <p:pic>
          <p:nvPicPr>
            <p:cNvPr id="354" name="Google Shape;354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5286695"/>
              <a:ext cx="12191996" cy="15741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OLYTECH_Q" id="355" name="Google Shape;355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03390" y="6270571"/>
              <a:ext cx="685800" cy="3547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ogo_univ_orleans" id="356" name="Google Shape;356;p1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566985" y="6307083"/>
              <a:ext cx="649288" cy="3182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7" name="Google Shape;357;p1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414717" y="6286216"/>
              <a:ext cx="557207" cy="3390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" name="Google Shape;358;p1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432422" y="6284918"/>
              <a:ext cx="1311277" cy="34039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pic>
        <p:pic>
          <p:nvPicPr>
            <p:cNvPr id="359" name="Google Shape;359;p1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108454" y="6284918"/>
              <a:ext cx="1195385" cy="3403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0" name="Google Shape;360;p1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6872292" y="6235842"/>
              <a:ext cx="513325" cy="3894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1" name="Google Shape;361;p12"/>
          <p:cNvSpPr txBox="1"/>
          <p:nvPr>
            <p:ph type="title"/>
          </p:nvPr>
        </p:nvSpPr>
        <p:spPr>
          <a:xfrm>
            <a:off x="466853" y="82546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b="1" lang="fr-FR">
                <a:solidFill>
                  <a:srgbClr val="0070C0"/>
                </a:solidFill>
              </a:rPr>
              <a:t>Improvements</a:t>
            </a:r>
            <a:endParaRPr/>
          </a:p>
        </p:txBody>
      </p:sp>
      <p:sp>
        <p:nvSpPr>
          <p:cNvPr id="362" name="Google Shape;362;p12"/>
          <p:cNvSpPr txBox="1"/>
          <p:nvPr>
            <p:ph idx="12" type="sldNum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63" name="Google Shape;363;p12"/>
          <p:cNvSpPr txBox="1"/>
          <p:nvPr/>
        </p:nvSpPr>
        <p:spPr>
          <a:xfrm>
            <a:off x="225454" y="6205323"/>
            <a:ext cx="127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Loïc Marchand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5A GPSE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4" name="Google Shape;364;p1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597050" y="6182000"/>
            <a:ext cx="1057553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12"/>
          <p:cNvSpPr txBox="1"/>
          <p:nvPr/>
        </p:nvSpPr>
        <p:spPr>
          <a:xfrm>
            <a:off x="1033650" y="2035800"/>
            <a:ext cx="88893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lang="fr-FR" sz="1900">
                <a:latin typeface="Calibri"/>
                <a:ea typeface="Calibri"/>
                <a:cs typeface="Calibri"/>
                <a:sym typeface="Calibri"/>
              </a:rPr>
              <a:t>Create two PCBs :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○"/>
            </a:pPr>
            <a:r>
              <a:rPr lang="fr-FR" sz="1900" strike="sngStrike">
                <a:latin typeface="Calibri"/>
                <a:ea typeface="Calibri"/>
                <a:cs typeface="Calibri"/>
                <a:sym typeface="Calibri"/>
              </a:rPr>
              <a:t>LEDs</a:t>
            </a:r>
            <a:endParaRPr sz="1900" strike="sngStrike"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○"/>
            </a:pPr>
            <a:r>
              <a:rPr lang="fr-FR" sz="1900">
                <a:latin typeface="Calibri"/>
                <a:ea typeface="Calibri"/>
                <a:cs typeface="Calibri"/>
                <a:sym typeface="Calibri"/>
              </a:rPr>
              <a:t>Controller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lang="fr-FR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Consolidate the controller to be shock resistant</a:t>
            </a:r>
            <a:r>
              <a:rPr lang="fr-F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waterproof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fr-FR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another game (PacMan) with a menu to choose the game we want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lang="fr-FR" sz="1900">
                <a:latin typeface="Calibri"/>
                <a:ea typeface="Calibri"/>
                <a:cs typeface="Calibri"/>
                <a:sym typeface="Calibri"/>
              </a:rPr>
              <a:t>Create the box of the arcade terminal with interactive light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6" name="Google Shape;366;p12"/>
          <p:cNvPicPr preferRelativeResize="0"/>
          <p:nvPr/>
        </p:nvPicPr>
        <p:blipFill rotWithShape="1">
          <a:blip r:embed="rId11">
            <a:alphaModFix/>
          </a:blip>
          <a:srcRect b="23399" l="25843" r="19908" t="34293"/>
          <a:stretch/>
        </p:blipFill>
        <p:spPr>
          <a:xfrm>
            <a:off x="4461925" y="1505175"/>
            <a:ext cx="4148674" cy="1820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Google Shape;371;p13"/>
          <p:cNvGrpSpPr/>
          <p:nvPr/>
        </p:nvGrpSpPr>
        <p:grpSpPr>
          <a:xfrm>
            <a:off x="0" y="4788454"/>
            <a:ext cx="12191996" cy="2069824"/>
            <a:chOff x="0" y="5286695"/>
            <a:chExt cx="12191996" cy="1574130"/>
          </a:xfrm>
        </p:grpSpPr>
        <p:pic>
          <p:nvPicPr>
            <p:cNvPr id="372" name="Google Shape;372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5286695"/>
              <a:ext cx="12191996" cy="15741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OLYTECH_Q" id="373" name="Google Shape;373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03390" y="6270571"/>
              <a:ext cx="685800" cy="3547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ogo_univ_orleans" id="374" name="Google Shape;374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566985" y="6307083"/>
              <a:ext cx="649288" cy="3182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5" name="Google Shape;375;p1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414717" y="6286216"/>
              <a:ext cx="557207" cy="3390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6" name="Google Shape;376;p1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432422" y="6284918"/>
              <a:ext cx="1311277" cy="34039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pic>
        <p:pic>
          <p:nvPicPr>
            <p:cNvPr id="377" name="Google Shape;377;p1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108454" y="6284918"/>
              <a:ext cx="1195385" cy="3403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8" name="Google Shape;378;p1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6872292" y="6235842"/>
              <a:ext cx="513325" cy="3894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9" name="Google Shape;379;p13"/>
          <p:cNvSpPr txBox="1"/>
          <p:nvPr>
            <p:ph type="title"/>
          </p:nvPr>
        </p:nvSpPr>
        <p:spPr>
          <a:xfrm>
            <a:off x="838198" y="2225988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9600"/>
              <a:buFont typeface="Calibri"/>
              <a:buNone/>
            </a:pPr>
            <a:r>
              <a:rPr b="1" lang="fr-FR" sz="9600">
                <a:solidFill>
                  <a:srgbClr val="0070C0"/>
                </a:solidFill>
              </a:rPr>
              <a:t>Conclusion</a:t>
            </a:r>
            <a:endParaRPr/>
          </a:p>
        </p:txBody>
      </p:sp>
      <p:sp>
        <p:nvSpPr>
          <p:cNvPr id="380" name="Google Shape;380;p13"/>
          <p:cNvSpPr txBox="1"/>
          <p:nvPr>
            <p:ph idx="12" type="sldNum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81" name="Google Shape;381;p13"/>
          <p:cNvSpPr txBox="1"/>
          <p:nvPr/>
        </p:nvSpPr>
        <p:spPr>
          <a:xfrm>
            <a:off x="225454" y="6205323"/>
            <a:ext cx="127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Loïc Marchand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5A GPSE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2" name="Google Shape;382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597050" y="6182000"/>
            <a:ext cx="1057553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7" name="Google Shape;387;g10c796aa25f_0_275"/>
          <p:cNvGrpSpPr/>
          <p:nvPr/>
        </p:nvGrpSpPr>
        <p:grpSpPr>
          <a:xfrm>
            <a:off x="0" y="4788454"/>
            <a:ext cx="12191996" cy="2069824"/>
            <a:chOff x="0" y="5286695"/>
            <a:chExt cx="12191996" cy="1574130"/>
          </a:xfrm>
        </p:grpSpPr>
        <p:pic>
          <p:nvPicPr>
            <p:cNvPr id="388" name="Google Shape;388;g10c796aa25f_0_27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5286695"/>
              <a:ext cx="12191996" cy="15741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OLYTECH_Q" id="389" name="Google Shape;389;g10c796aa25f_0_27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03390" y="6270571"/>
              <a:ext cx="685800" cy="3547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ogo_univ_orleans" id="390" name="Google Shape;390;g10c796aa25f_0_27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566985" y="6307083"/>
              <a:ext cx="649288" cy="3182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1" name="Google Shape;391;g10c796aa25f_0_27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414717" y="6286216"/>
              <a:ext cx="557207" cy="3390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2" name="Google Shape;392;g10c796aa25f_0_27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432422" y="6284918"/>
              <a:ext cx="1311277" cy="34039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pic>
        <p:pic>
          <p:nvPicPr>
            <p:cNvPr id="393" name="Google Shape;393;g10c796aa25f_0_27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108454" y="6284918"/>
              <a:ext cx="1195385" cy="3403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4" name="Google Shape;394;g10c796aa25f_0_275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6872292" y="6235842"/>
              <a:ext cx="513325" cy="3894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5" name="Google Shape;395;g10c796aa25f_0_275"/>
          <p:cNvSpPr txBox="1"/>
          <p:nvPr>
            <p:ph type="title"/>
          </p:nvPr>
        </p:nvSpPr>
        <p:spPr>
          <a:xfrm>
            <a:off x="2744149" y="4167000"/>
            <a:ext cx="7582500" cy="73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9600"/>
              <a:buFont typeface="Calibri"/>
              <a:buNone/>
            </a:pPr>
            <a:r>
              <a:rPr b="1" lang="fr-FR" sz="2600">
                <a:solidFill>
                  <a:schemeClr val="dk1"/>
                </a:solidFill>
              </a:rPr>
              <a:t>https://github.com/LoicM22/Tetris_project.git</a:t>
            </a:r>
            <a:endParaRPr b="1" sz="100">
              <a:solidFill>
                <a:schemeClr val="dk1"/>
              </a:solidFill>
            </a:endParaRPr>
          </a:p>
        </p:txBody>
      </p:sp>
      <p:sp>
        <p:nvSpPr>
          <p:cNvPr id="396" name="Google Shape;396;g10c796aa25f_0_275"/>
          <p:cNvSpPr txBox="1"/>
          <p:nvPr>
            <p:ph idx="12" type="sldNum"/>
          </p:nvPr>
        </p:nvSpPr>
        <p:spPr>
          <a:xfrm>
            <a:off x="8610603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97" name="Google Shape;397;g10c796aa25f_0_275"/>
          <p:cNvSpPr txBox="1"/>
          <p:nvPr/>
        </p:nvSpPr>
        <p:spPr>
          <a:xfrm>
            <a:off x="225454" y="6205323"/>
            <a:ext cx="127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Loïc Marchand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5A GPSE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itHub Logo - Marques et logos: histoire et signification | PNG" id="398" name="Google Shape;398;g10c796aa25f_0_27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865345" y="4099832"/>
            <a:ext cx="1272901" cy="719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g10c796aa25f_0_27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597050" y="6182000"/>
            <a:ext cx="1057553" cy="3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g10c796aa25f_0_27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466626" y="541775"/>
            <a:ext cx="3258752" cy="3258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" name="Google Shape;405;g10c796aa25f_0_361"/>
          <p:cNvGrpSpPr/>
          <p:nvPr/>
        </p:nvGrpSpPr>
        <p:grpSpPr>
          <a:xfrm>
            <a:off x="0" y="4788454"/>
            <a:ext cx="12191996" cy="2069824"/>
            <a:chOff x="0" y="5286695"/>
            <a:chExt cx="12191996" cy="1574130"/>
          </a:xfrm>
        </p:grpSpPr>
        <p:pic>
          <p:nvPicPr>
            <p:cNvPr id="406" name="Google Shape;406;g10c796aa25f_0_36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5286695"/>
              <a:ext cx="12191996" cy="15741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OLYTECH_Q" id="407" name="Google Shape;407;g10c796aa25f_0_36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03390" y="6270571"/>
              <a:ext cx="685800" cy="3547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ogo_univ_orleans" id="408" name="Google Shape;408;g10c796aa25f_0_36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566985" y="6307083"/>
              <a:ext cx="649288" cy="3182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9" name="Google Shape;409;g10c796aa25f_0_36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414717" y="6286216"/>
              <a:ext cx="557207" cy="3390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0" name="Google Shape;410;g10c796aa25f_0_36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432422" y="6284918"/>
              <a:ext cx="1311277" cy="34039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pic>
        <p:pic>
          <p:nvPicPr>
            <p:cNvPr id="411" name="Google Shape;411;g10c796aa25f_0_36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108454" y="6284918"/>
              <a:ext cx="1195385" cy="3403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2" name="Google Shape;412;g10c796aa25f_0_36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6872292" y="6235842"/>
              <a:ext cx="513325" cy="3894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3" name="Google Shape;413;g10c796aa25f_0_361"/>
          <p:cNvSpPr txBox="1"/>
          <p:nvPr>
            <p:ph type="title"/>
          </p:nvPr>
        </p:nvSpPr>
        <p:spPr>
          <a:xfrm>
            <a:off x="838198" y="2225988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9600"/>
              <a:buFont typeface="Calibri"/>
              <a:buNone/>
            </a:pPr>
            <a:r>
              <a:rPr b="1" lang="fr-FR" sz="9600">
                <a:solidFill>
                  <a:srgbClr val="0070C0"/>
                </a:solidFill>
              </a:rPr>
              <a:t>Demonstration</a:t>
            </a:r>
            <a:endParaRPr/>
          </a:p>
        </p:txBody>
      </p:sp>
      <p:sp>
        <p:nvSpPr>
          <p:cNvPr id="414" name="Google Shape;414;g10c796aa25f_0_361"/>
          <p:cNvSpPr txBox="1"/>
          <p:nvPr>
            <p:ph idx="12" type="sldNum"/>
          </p:nvPr>
        </p:nvSpPr>
        <p:spPr>
          <a:xfrm>
            <a:off x="8610603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15" name="Google Shape;415;g10c796aa25f_0_361"/>
          <p:cNvSpPr txBox="1"/>
          <p:nvPr/>
        </p:nvSpPr>
        <p:spPr>
          <a:xfrm>
            <a:off x="225454" y="6205323"/>
            <a:ext cx="127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Loïc Marchand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5A GPSE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6" name="Google Shape;416;g10c796aa25f_0_36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597050" y="6182000"/>
            <a:ext cx="1057553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4413" y="2987898"/>
            <a:ext cx="2391400" cy="2391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rne Arcade Tetris – EZ Borne Arcade – le spécialiste de la borne arcade." id="106" name="Google Shape;10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050" y="1611650"/>
            <a:ext cx="3483200" cy="34832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" name="Google Shape;107;p2"/>
          <p:cNvGrpSpPr/>
          <p:nvPr/>
        </p:nvGrpSpPr>
        <p:grpSpPr>
          <a:xfrm>
            <a:off x="0" y="4788454"/>
            <a:ext cx="12191996" cy="2069824"/>
            <a:chOff x="0" y="5286695"/>
            <a:chExt cx="12191996" cy="1574130"/>
          </a:xfrm>
        </p:grpSpPr>
        <p:pic>
          <p:nvPicPr>
            <p:cNvPr id="108" name="Google Shape;108;p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5286695"/>
              <a:ext cx="12191996" cy="15741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OLYTECH_Q" id="109" name="Google Shape;109;p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703390" y="6270571"/>
              <a:ext cx="685800" cy="3547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ogo_univ_orleans" id="110" name="Google Shape;110;p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566985" y="6307083"/>
              <a:ext cx="649288" cy="3182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414717" y="6286216"/>
              <a:ext cx="557207" cy="3390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Google Shape;112;p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432422" y="6284918"/>
              <a:ext cx="1311277" cy="34039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pic>
        <p:pic>
          <p:nvPicPr>
            <p:cNvPr id="113" name="Google Shape;113;p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108454" y="6284918"/>
              <a:ext cx="1195385" cy="3403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2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6872292" y="6235842"/>
              <a:ext cx="513325" cy="3894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5" name="Google Shape;115;p2"/>
          <p:cNvSpPr txBox="1"/>
          <p:nvPr>
            <p:ph idx="12" type="sldNum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16" name="Google Shape;116;p2"/>
          <p:cNvSpPr txBox="1"/>
          <p:nvPr/>
        </p:nvSpPr>
        <p:spPr>
          <a:xfrm>
            <a:off x="225454" y="6205323"/>
            <a:ext cx="127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Loïc Marchand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5A GPSE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"/>
          <p:cNvSpPr txBox="1"/>
          <p:nvPr>
            <p:ph type="title"/>
          </p:nvPr>
        </p:nvSpPr>
        <p:spPr>
          <a:xfrm>
            <a:off x="623348" y="285950"/>
            <a:ext cx="5538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b="1" lang="fr-FR">
                <a:solidFill>
                  <a:srgbClr val="0070C0"/>
                </a:solidFill>
              </a:rPr>
              <a:t>Context</a:t>
            </a:r>
            <a:endParaRPr/>
          </a:p>
        </p:txBody>
      </p:sp>
      <p:pic>
        <p:nvPicPr>
          <p:cNvPr id="118" name="Google Shape;118;p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778923" y="780300"/>
            <a:ext cx="3242400" cy="182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"/>
          <p:cNvSpPr txBox="1"/>
          <p:nvPr>
            <p:ph idx="12" type="sldNum"/>
          </p:nvPr>
        </p:nvSpPr>
        <p:spPr>
          <a:xfrm>
            <a:off x="8610603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20" name="Google Shape;120;p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597050" y="6182000"/>
            <a:ext cx="1057553" cy="3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8701325" y="2285652"/>
            <a:ext cx="2652475" cy="213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gd1c1f36e17_0_55"/>
          <p:cNvGrpSpPr/>
          <p:nvPr/>
        </p:nvGrpSpPr>
        <p:grpSpPr>
          <a:xfrm>
            <a:off x="0" y="4788454"/>
            <a:ext cx="12191996" cy="2069824"/>
            <a:chOff x="0" y="5286695"/>
            <a:chExt cx="12191996" cy="1574130"/>
          </a:xfrm>
        </p:grpSpPr>
        <p:pic>
          <p:nvPicPr>
            <p:cNvPr id="127" name="Google Shape;127;gd1c1f36e17_0_5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5286695"/>
              <a:ext cx="12191996" cy="15741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OLYTECH_Q" id="128" name="Google Shape;128;gd1c1f36e17_0_5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03390" y="6270571"/>
              <a:ext cx="685800" cy="3547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ogo_univ_orleans" id="129" name="Google Shape;129;gd1c1f36e17_0_5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566985" y="6307083"/>
              <a:ext cx="649288" cy="3182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Google Shape;130;gd1c1f36e17_0_5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414717" y="6286216"/>
              <a:ext cx="557207" cy="3390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" name="Google Shape;131;gd1c1f36e17_0_5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432422" y="6284918"/>
              <a:ext cx="1311277" cy="34039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pic>
        <p:pic>
          <p:nvPicPr>
            <p:cNvPr id="132" name="Google Shape;132;gd1c1f36e17_0_5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108454" y="6284918"/>
              <a:ext cx="1195385" cy="3403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Google Shape;133;gd1c1f36e17_0_55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6872292" y="6235842"/>
              <a:ext cx="513325" cy="3894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4" name="Google Shape;134;gd1c1f36e17_0_55"/>
          <p:cNvSpPr txBox="1"/>
          <p:nvPr>
            <p:ph idx="12" type="sldNum"/>
          </p:nvPr>
        </p:nvSpPr>
        <p:spPr>
          <a:xfrm>
            <a:off x="8610603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35" name="Google Shape;135;gd1c1f36e17_0_55"/>
          <p:cNvSpPr txBox="1"/>
          <p:nvPr/>
        </p:nvSpPr>
        <p:spPr>
          <a:xfrm>
            <a:off x="225454" y="6205323"/>
            <a:ext cx="127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Loïc Marchand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5A GPSE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d1c1f36e17_0_55"/>
          <p:cNvSpPr txBox="1"/>
          <p:nvPr>
            <p:ph type="title"/>
          </p:nvPr>
        </p:nvSpPr>
        <p:spPr>
          <a:xfrm>
            <a:off x="623348" y="285950"/>
            <a:ext cx="5538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b="1" lang="fr-FR">
                <a:solidFill>
                  <a:srgbClr val="0070C0"/>
                </a:solidFill>
              </a:rPr>
              <a:t>Context</a:t>
            </a:r>
            <a:endParaRPr/>
          </a:p>
        </p:txBody>
      </p:sp>
      <p:pic>
        <p:nvPicPr>
          <p:cNvPr id="137" name="Google Shape;137;gd1c1f36e17_0_5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342077" y="836725"/>
            <a:ext cx="3181922" cy="109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d1c1f36e17_0_55"/>
          <p:cNvSpPr txBox="1"/>
          <p:nvPr>
            <p:ph idx="12" type="sldNum"/>
          </p:nvPr>
        </p:nvSpPr>
        <p:spPr>
          <a:xfrm>
            <a:off x="8610603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39" name="Google Shape;139;gd1c1f36e17_0_55"/>
          <p:cNvSpPr/>
          <p:nvPr/>
        </p:nvSpPr>
        <p:spPr>
          <a:xfrm>
            <a:off x="7524000" y="2697100"/>
            <a:ext cx="1936200" cy="19362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gd1c1f36e17_0_5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24700" y="3399641"/>
            <a:ext cx="1272899" cy="951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d1c1f36e17_0_55"/>
          <p:cNvPicPr preferRelativeResize="0"/>
          <p:nvPr/>
        </p:nvPicPr>
        <p:blipFill rotWithShape="1">
          <a:blip r:embed="rId12">
            <a:alphaModFix/>
          </a:blip>
          <a:srcRect b="29191" l="20302" r="43713" t="31188"/>
          <a:stretch/>
        </p:blipFill>
        <p:spPr>
          <a:xfrm>
            <a:off x="2803400" y="2449375"/>
            <a:ext cx="4308426" cy="266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d1c1f36e17_0_5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597050" y="6182000"/>
            <a:ext cx="1057553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3"/>
          <p:cNvGrpSpPr/>
          <p:nvPr/>
        </p:nvGrpSpPr>
        <p:grpSpPr>
          <a:xfrm>
            <a:off x="0" y="4788454"/>
            <a:ext cx="12191996" cy="2069824"/>
            <a:chOff x="0" y="5286695"/>
            <a:chExt cx="12191996" cy="1574130"/>
          </a:xfrm>
        </p:grpSpPr>
        <p:pic>
          <p:nvPicPr>
            <p:cNvPr id="148" name="Google Shape;148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5286695"/>
              <a:ext cx="12191996" cy="15741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OLYTECH_Q" id="149" name="Google Shape;149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03390" y="6270571"/>
              <a:ext cx="685800" cy="3547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ogo_univ_orleans" id="150" name="Google Shape;150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566985" y="6307083"/>
              <a:ext cx="649288" cy="3182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414717" y="6286216"/>
              <a:ext cx="557207" cy="3390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432422" y="6284918"/>
              <a:ext cx="1311277" cy="34039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pic>
        <p:pic>
          <p:nvPicPr>
            <p:cNvPr id="153" name="Google Shape;153;p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108454" y="6284918"/>
              <a:ext cx="1195385" cy="3403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6872292" y="6235842"/>
              <a:ext cx="513325" cy="3894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5" name="Google Shape;155;p3"/>
          <p:cNvSpPr txBox="1"/>
          <p:nvPr>
            <p:ph type="title"/>
          </p:nvPr>
        </p:nvSpPr>
        <p:spPr>
          <a:xfrm>
            <a:off x="623346" y="285942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b="1" lang="fr-FR">
                <a:solidFill>
                  <a:srgbClr val="0070C0"/>
                </a:solidFill>
              </a:rPr>
              <a:t>Objectives</a:t>
            </a:r>
            <a:endParaRPr/>
          </a:p>
        </p:txBody>
      </p:sp>
      <p:sp>
        <p:nvSpPr>
          <p:cNvPr id="156" name="Google Shape;156;p3"/>
          <p:cNvSpPr txBox="1"/>
          <p:nvPr>
            <p:ph idx="12" type="sldNum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57" name="Google Shape;157;p3"/>
          <p:cNvSpPr txBox="1"/>
          <p:nvPr/>
        </p:nvSpPr>
        <p:spPr>
          <a:xfrm>
            <a:off x="225454" y="6205323"/>
            <a:ext cx="127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Loïc Marchand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5A GPSE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EGI" id="158" name="Google Shape;158;p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615016" y="1840100"/>
            <a:ext cx="801834" cy="97689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3"/>
          <p:cNvSpPr txBox="1"/>
          <p:nvPr/>
        </p:nvSpPr>
        <p:spPr>
          <a:xfrm>
            <a:off x="1242973" y="2028250"/>
            <a:ext cx="33855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fr-F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Playable by a child :</a:t>
            </a:r>
            <a:endParaRPr b="1"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fr-F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Operating time :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 1h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fr-F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Operating</a:t>
            </a:r>
            <a:r>
              <a:rPr b="1" lang="fr-F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distance :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~ 2m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fr-F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 time :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 250ms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3"/>
          <p:cNvSpPr txBox="1"/>
          <p:nvPr/>
        </p:nvSpPr>
        <p:spPr>
          <a:xfrm>
            <a:off x="6368825" y="2938950"/>
            <a:ext cx="41295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fr-F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Weight of the controller :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 500g </a:t>
            </a:r>
            <a:endParaRPr b="1"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fr-F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Reload time of the controller : 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 30 min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fr-F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 of the controller : 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7x7x7 cm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fr-F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 Supply</a:t>
            </a:r>
            <a:r>
              <a:rPr b="1" lang="fr-F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arcade terminal :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230V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597050" y="6182000"/>
            <a:ext cx="1057553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ise électrique : images, photos et images vectorielles de stock |  Shutterstock" id="166" name="Google Shape;166;p5"/>
          <p:cNvPicPr preferRelativeResize="0"/>
          <p:nvPr/>
        </p:nvPicPr>
        <p:blipFill rotWithShape="1">
          <a:blip r:embed="rId3">
            <a:alphaModFix/>
          </a:blip>
          <a:srcRect b="8870" l="29902" r="28392" t="9603"/>
          <a:stretch/>
        </p:blipFill>
        <p:spPr>
          <a:xfrm rot="5400000">
            <a:off x="10093120" y="3788837"/>
            <a:ext cx="655000" cy="137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5"/>
          <p:cNvSpPr txBox="1"/>
          <p:nvPr>
            <p:ph idx="12" type="sldNum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68" name="Google Shape;168;p5"/>
          <p:cNvSpPr txBox="1"/>
          <p:nvPr/>
        </p:nvSpPr>
        <p:spPr>
          <a:xfrm>
            <a:off x="225454" y="6205323"/>
            <a:ext cx="127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Loïc Marchand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5A GPSE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5"/>
          <p:cNvSpPr txBox="1"/>
          <p:nvPr>
            <p:ph type="title"/>
          </p:nvPr>
        </p:nvSpPr>
        <p:spPr>
          <a:xfrm>
            <a:off x="619770" y="224350"/>
            <a:ext cx="4384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b="1" lang="fr-FR">
                <a:solidFill>
                  <a:srgbClr val="0070C0"/>
                </a:solidFill>
              </a:rPr>
              <a:t>Global operation</a:t>
            </a:r>
            <a:endParaRPr/>
          </a:p>
        </p:txBody>
      </p:sp>
      <p:sp>
        <p:nvSpPr>
          <p:cNvPr id="170" name="Google Shape;170;p5"/>
          <p:cNvSpPr/>
          <p:nvPr/>
        </p:nvSpPr>
        <p:spPr>
          <a:xfrm>
            <a:off x="3488275" y="3875850"/>
            <a:ext cx="4176900" cy="65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C41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5"/>
          <p:cNvSpPr/>
          <p:nvPr/>
        </p:nvSpPr>
        <p:spPr>
          <a:xfrm>
            <a:off x="7947350" y="3176875"/>
            <a:ext cx="1936200" cy="19362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8050" y="3879416"/>
            <a:ext cx="1272899" cy="9512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chier:Item-Logiciel Arduino logo-arduino.jpg — Wikidebrouillard" id="173" name="Google Shape;173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41900" y="1417738"/>
            <a:ext cx="754200" cy="754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aspberry Pi — Wikipédia" id="174" name="Google Shape;174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34300" y="1284575"/>
            <a:ext cx="646049" cy="816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5" name="Google Shape;175;p5"/>
          <p:cNvGrpSpPr/>
          <p:nvPr/>
        </p:nvGrpSpPr>
        <p:grpSpPr>
          <a:xfrm>
            <a:off x="0" y="4788454"/>
            <a:ext cx="12191996" cy="2069824"/>
            <a:chOff x="0" y="5286695"/>
            <a:chExt cx="12191996" cy="1574130"/>
          </a:xfrm>
        </p:grpSpPr>
        <p:pic>
          <p:nvPicPr>
            <p:cNvPr id="176" name="Google Shape;176;p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0" y="5286695"/>
              <a:ext cx="12191996" cy="15741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OLYTECH_Q" id="177" name="Google Shape;177;p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703390" y="6270571"/>
              <a:ext cx="685800" cy="3547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ogo_univ_orleans" id="178" name="Google Shape;178;p5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566985" y="6307083"/>
              <a:ext cx="649288" cy="3182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" name="Google Shape;179;p5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3414717" y="6286216"/>
              <a:ext cx="557207" cy="3390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0" name="Google Shape;180;p5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5432422" y="6284918"/>
              <a:ext cx="1311277" cy="34039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pic>
        <p:pic>
          <p:nvPicPr>
            <p:cNvPr id="181" name="Google Shape;181;p5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4108454" y="6284918"/>
              <a:ext cx="1195385" cy="3403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p5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872292" y="6235842"/>
              <a:ext cx="513325" cy="38946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Fichier:Bluetooth.svg" id="183" name="Google Shape;183;p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003879" y="3413848"/>
            <a:ext cx="1032782" cy="1574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5"/>
          <p:cNvSpPr txBox="1"/>
          <p:nvPr>
            <p:ph idx="12" type="sldNum"/>
          </p:nvPr>
        </p:nvSpPr>
        <p:spPr>
          <a:xfrm>
            <a:off x="8610603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descr="Fichier:Pygame (2019) Logo.png — Wikipédia" id="185" name="Google Shape;185;p5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0143675" y="1499943"/>
            <a:ext cx="1488998" cy="5897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ygame Logo - LogoDix" id="186" name="Google Shape;186;p5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614550" y="1335513"/>
            <a:ext cx="754200" cy="7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5"/>
          <p:cNvSpPr/>
          <p:nvPr/>
        </p:nvSpPr>
        <p:spPr>
          <a:xfrm>
            <a:off x="9640650" y="1564575"/>
            <a:ext cx="294600" cy="296100"/>
          </a:xfrm>
          <a:prstGeom prst="plus">
            <a:avLst>
              <a:gd fmla="val 3917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5"/>
          <p:cNvSpPr/>
          <p:nvPr/>
        </p:nvSpPr>
        <p:spPr>
          <a:xfrm>
            <a:off x="8048050" y="1599650"/>
            <a:ext cx="294600" cy="296100"/>
          </a:xfrm>
          <a:prstGeom prst="plus">
            <a:avLst>
              <a:gd fmla="val 3917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5"/>
          <p:cNvPicPr preferRelativeResize="0"/>
          <p:nvPr/>
        </p:nvPicPr>
        <p:blipFill rotWithShape="1">
          <a:blip r:embed="rId17">
            <a:alphaModFix/>
          </a:blip>
          <a:srcRect b="37563" l="22284" r="63189" t="40384"/>
          <a:stretch/>
        </p:blipFill>
        <p:spPr>
          <a:xfrm>
            <a:off x="1362675" y="3566250"/>
            <a:ext cx="1843424" cy="157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5"/>
          <p:cNvSpPr txBox="1"/>
          <p:nvPr/>
        </p:nvSpPr>
        <p:spPr>
          <a:xfrm>
            <a:off x="626248" y="2320400"/>
            <a:ext cx="33855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Arduino Nano Every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AVR 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ATMega 4809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5"/>
          <p:cNvSpPr txBox="1"/>
          <p:nvPr/>
        </p:nvSpPr>
        <p:spPr>
          <a:xfrm>
            <a:off x="8048049" y="2351650"/>
            <a:ext cx="177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Raspberry Pi 3B+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5"/>
          <p:cNvSpPr txBox="1"/>
          <p:nvPr/>
        </p:nvSpPr>
        <p:spPr>
          <a:xfrm>
            <a:off x="3883973" y="2572600"/>
            <a:ext cx="338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Serial communication : Rx / Tx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5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7597050" y="6182000"/>
            <a:ext cx="1057553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"/>
          <p:cNvSpPr txBox="1"/>
          <p:nvPr>
            <p:ph idx="12" type="sldNum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99" name="Google Shape;199;p4"/>
          <p:cNvSpPr txBox="1"/>
          <p:nvPr/>
        </p:nvSpPr>
        <p:spPr>
          <a:xfrm>
            <a:off x="225454" y="6205323"/>
            <a:ext cx="127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Loïc Marchand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5A GPSE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0" name="Google Shape;200;p4"/>
          <p:cNvGrpSpPr/>
          <p:nvPr/>
        </p:nvGrpSpPr>
        <p:grpSpPr>
          <a:xfrm>
            <a:off x="0" y="4788454"/>
            <a:ext cx="12191996" cy="2069824"/>
            <a:chOff x="0" y="5286695"/>
            <a:chExt cx="12191996" cy="1574130"/>
          </a:xfrm>
        </p:grpSpPr>
        <p:pic>
          <p:nvPicPr>
            <p:cNvPr id="201" name="Google Shape;201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5286695"/>
              <a:ext cx="12191996" cy="15741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OLYTECH_Q" id="202" name="Google Shape;202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03390" y="6270571"/>
              <a:ext cx="685800" cy="3547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ogo_univ_orleans" id="203" name="Google Shape;203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566985" y="6307083"/>
              <a:ext cx="649288" cy="3182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4" name="Google Shape;204;p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414717" y="6286216"/>
              <a:ext cx="557207" cy="3390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5" name="Google Shape;205;p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432422" y="6284918"/>
              <a:ext cx="1311277" cy="34039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pic>
        <p:pic>
          <p:nvPicPr>
            <p:cNvPr id="206" name="Google Shape;206;p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108454" y="6284918"/>
              <a:ext cx="1195385" cy="3403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" name="Google Shape;207;p4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6872292" y="6235842"/>
              <a:ext cx="513325" cy="3894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8" name="Google Shape;208;p4"/>
          <p:cNvSpPr txBox="1"/>
          <p:nvPr/>
        </p:nvSpPr>
        <p:spPr>
          <a:xfrm>
            <a:off x="1888450" y="2467900"/>
            <a:ext cx="33399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latin typeface="Calibri"/>
                <a:ea typeface="Calibri"/>
                <a:cs typeface="Calibri"/>
                <a:sym typeface="Calibri"/>
              </a:rPr>
              <a:t>Size : 10 x 10 x 10 cm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latin typeface="Calibri"/>
                <a:ea typeface="Calibri"/>
                <a:cs typeface="Calibri"/>
                <a:sym typeface="Calibri"/>
              </a:rPr>
              <a:t>Weight : 373 g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latin typeface="Calibri"/>
                <a:ea typeface="Calibri"/>
                <a:cs typeface="Calibri"/>
                <a:sym typeface="Calibri"/>
              </a:rPr>
              <a:t>Number of LEDs : 61 LEDs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p4"/>
          <p:cNvPicPr preferRelativeResize="0"/>
          <p:nvPr/>
        </p:nvPicPr>
        <p:blipFill rotWithShape="1">
          <a:blip r:embed="rId10">
            <a:alphaModFix/>
          </a:blip>
          <a:srcRect b="20730" l="11693" r="13055" t="17791"/>
          <a:stretch/>
        </p:blipFill>
        <p:spPr>
          <a:xfrm>
            <a:off x="7064975" y="1091275"/>
            <a:ext cx="3471325" cy="3781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597050" y="6182000"/>
            <a:ext cx="1057553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4"/>
          <p:cNvSpPr txBox="1"/>
          <p:nvPr>
            <p:ph type="title"/>
          </p:nvPr>
        </p:nvSpPr>
        <p:spPr>
          <a:xfrm>
            <a:off x="470947" y="57350"/>
            <a:ext cx="3694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b="1" lang="fr-FR">
                <a:solidFill>
                  <a:srgbClr val="0070C0"/>
                </a:solidFill>
              </a:rPr>
              <a:t>The controller </a:t>
            </a:r>
            <a:endParaRPr/>
          </a:p>
        </p:txBody>
      </p:sp>
      <p:sp>
        <p:nvSpPr>
          <p:cNvPr id="212" name="Google Shape;212;p4"/>
          <p:cNvSpPr txBox="1"/>
          <p:nvPr/>
        </p:nvSpPr>
        <p:spPr>
          <a:xfrm>
            <a:off x="1203200" y="1088450"/>
            <a:ext cx="2643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The design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4"/>
          <p:cNvSpPr txBox="1"/>
          <p:nvPr>
            <p:ph idx="12" type="sldNum"/>
          </p:nvPr>
        </p:nvSpPr>
        <p:spPr>
          <a:xfrm>
            <a:off x="8610603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0c796aa25f_0_323"/>
          <p:cNvSpPr/>
          <p:nvPr/>
        </p:nvSpPr>
        <p:spPr>
          <a:xfrm>
            <a:off x="8606850" y="4234350"/>
            <a:ext cx="762000" cy="55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HC-05</a:t>
            </a:r>
            <a:endParaRPr/>
          </a:p>
        </p:txBody>
      </p:sp>
      <p:sp>
        <p:nvSpPr>
          <p:cNvPr id="219" name="Google Shape;219;g10c796aa25f_0_323"/>
          <p:cNvSpPr/>
          <p:nvPr/>
        </p:nvSpPr>
        <p:spPr>
          <a:xfrm>
            <a:off x="8230550" y="3151950"/>
            <a:ext cx="1194900" cy="55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MPU-6050</a:t>
            </a:r>
            <a:endParaRPr/>
          </a:p>
        </p:txBody>
      </p:sp>
      <p:sp>
        <p:nvSpPr>
          <p:cNvPr id="220" name="Google Shape;220;g10c796aa25f_0_323"/>
          <p:cNvSpPr/>
          <p:nvPr/>
        </p:nvSpPr>
        <p:spPr>
          <a:xfrm>
            <a:off x="4636875" y="2897475"/>
            <a:ext cx="2041500" cy="259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AVR ATMega4809</a:t>
            </a:r>
            <a:endParaRPr sz="1100"/>
          </a:p>
        </p:txBody>
      </p:sp>
      <p:sp>
        <p:nvSpPr>
          <p:cNvPr id="221" name="Google Shape;221;g10c796aa25f_0_323"/>
          <p:cNvSpPr/>
          <p:nvPr/>
        </p:nvSpPr>
        <p:spPr>
          <a:xfrm>
            <a:off x="1758200" y="3895800"/>
            <a:ext cx="1326600" cy="7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LED strip iPixel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SJ-10060-2811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10c796aa25f_0_323"/>
          <p:cNvSpPr/>
          <p:nvPr/>
        </p:nvSpPr>
        <p:spPr>
          <a:xfrm>
            <a:off x="4476975" y="1500275"/>
            <a:ext cx="2542800" cy="79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LED power SJ-10060-2811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 switch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0c796aa25f_0_323"/>
          <p:cNvSpPr/>
          <p:nvPr/>
        </p:nvSpPr>
        <p:spPr>
          <a:xfrm>
            <a:off x="5135450" y="498575"/>
            <a:ext cx="1044300" cy="55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Battery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9V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0c796aa25f_0_323"/>
          <p:cNvSpPr/>
          <p:nvPr/>
        </p:nvSpPr>
        <p:spPr>
          <a:xfrm>
            <a:off x="5521250" y="1140125"/>
            <a:ext cx="272700" cy="272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10c796aa25f_0_323"/>
          <p:cNvSpPr/>
          <p:nvPr/>
        </p:nvSpPr>
        <p:spPr>
          <a:xfrm rot="10800000">
            <a:off x="6359450" y="2365375"/>
            <a:ext cx="272700" cy="461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10c796aa25f_0_323"/>
          <p:cNvSpPr txBox="1"/>
          <p:nvPr/>
        </p:nvSpPr>
        <p:spPr>
          <a:xfrm>
            <a:off x="3837600" y="2335375"/>
            <a:ext cx="104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Analogic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g10c796aa25f_0_323"/>
          <p:cNvSpPr/>
          <p:nvPr/>
        </p:nvSpPr>
        <p:spPr>
          <a:xfrm rot="5400000">
            <a:off x="7260775" y="2785500"/>
            <a:ext cx="272700" cy="1287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10c796aa25f_0_323"/>
          <p:cNvSpPr/>
          <p:nvPr/>
        </p:nvSpPr>
        <p:spPr>
          <a:xfrm rot="-5400000">
            <a:off x="7529825" y="3681425"/>
            <a:ext cx="272700" cy="1674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10c796aa25f_0_323"/>
          <p:cNvSpPr txBox="1"/>
          <p:nvPr/>
        </p:nvSpPr>
        <p:spPr>
          <a:xfrm>
            <a:off x="7020049" y="4062600"/>
            <a:ext cx="127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Rx/Tx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10c796aa25f_0_323"/>
          <p:cNvSpPr/>
          <p:nvPr/>
        </p:nvSpPr>
        <p:spPr>
          <a:xfrm rot="5400000">
            <a:off x="3727300" y="3499275"/>
            <a:ext cx="272700" cy="1388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10c796aa25f_0_323"/>
          <p:cNvSpPr/>
          <p:nvPr/>
        </p:nvSpPr>
        <p:spPr>
          <a:xfrm rot="-5400000">
            <a:off x="9962050" y="3932400"/>
            <a:ext cx="272700" cy="1158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10c796aa25f_0_323"/>
          <p:cNvSpPr txBox="1"/>
          <p:nvPr/>
        </p:nvSpPr>
        <p:spPr>
          <a:xfrm>
            <a:off x="9464349" y="4062600"/>
            <a:ext cx="127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Serial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10c796aa25f_0_323"/>
          <p:cNvSpPr txBox="1"/>
          <p:nvPr/>
        </p:nvSpPr>
        <p:spPr>
          <a:xfrm>
            <a:off x="6689900" y="2411575"/>
            <a:ext cx="171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FastLED / leds[i]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10c796aa25f_0_323"/>
          <p:cNvSpPr txBox="1"/>
          <p:nvPr/>
        </p:nvSpPr>
        <p:spPr>
          <a:xfrm>
            <a:off x="3000250" y="3641538"/>
            <a:ext cx="171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FastLED / leds[i]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g10c796aa25f_0_323"/>
          <p:cNvSpPr/>
          <p:nvPr/>
        </p:nvSpPr>
        <p:spPr>
          <a:xfrm>
            <a:off x="4719550" y="2365375"/>
            <a:ext cx="272700" cy="461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6" name="Google Shape;236;g10c796aa25f_0_323"/>
          <p:cNvGrpSpPr/>
          <p:nvPr/>
        </p:nvGrpSpPr>
        <p:grpSpPr>
          <a:xfrm>
            <a:off x="0" y="4788454"/>
            <a:ext cx="12191996" cy="2069824"/>
            <a:chOff x="0" y="5286695"/>
            <a:chExt cx="12191996" cy="1574130"/>
          </a:xfrm>
        </p:grpSpPr>
        <p:pic>
          <p:nvPicPr>
            <p:cNvPr id="237" name="Google Shape;237;g10c796aa25f_0_3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5286695"/>
              <a:ext cx="12191996" cy="15741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OLYTECH_Q" id="238" name="Google Shape;238;g10c796aa25f_0_3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03390" y="6270571"/>
              <a:ext cx="685800" cy="3547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ogo_univ_orleans" id="239" name="Google Shape;239;g10c796aa25f_0_32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566985" y="6307083"/>
              <a:ext cx="649288" cy="3182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0" name="Google Shape;240;g10c796aa25f_0_32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414717" y="6286216"/>
              <a:ext cx="557207" cy="3390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1" name="Google Shape;241;g10c796aa25f_0_32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432422" y="6284918"/>
              <a:ext cx="1311277" cy="34039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pic>
        <p:pic>
          <p:nvPicPr>
            <p:cNvPr id="242" name="Google Shape;242;g10c796aa25f_0_32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108454" y="6284918"/>
              <a:ext cx="1195385" cy="3403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3" name="Google Shape;243;g10c796aa25f_0_32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6872292" y="6235842"/>
              <a:ext cx="513325" cy="3894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4" name="Google Shape;244;g10c796aa25f_0_323"/>
          <p:cNvSpPr txBox="1"/>
          <p:nvPr>
            <p:ph type="title"/>
          </p:nvPr>
        </p:nvSpPr>
        <p:spPr>
          <a:xfrm>
            <a:off x="470947" y="57350"/>
            <a:ext cx="3694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b="1" lang="fr-FR">
                <a:solidFill>
                  <a:srgbClr val="0070C0"/>
                </a:solidFill>
              </a:rPr>
              <a:t>The controller </a:t>
            </a:r>
            <a:endParaRPr/>
          </a:p>
        </p:txBody>
      </p:sp>
      <p:sp>
        <p:nvSpPr>
          <p:cNvPr id="245" name="Google Shape;245;g10c796aa25f_0_323"/>
          <p:cNvSpPr txBox="1"/>
          <p:nvPr>
            <p:ph idx="12" type="sldNum"/>
          </p:nvPr>
        </p:nvSpPr>
        <p:spPr>
          <a:xfrm>
            <a:off x="8610603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46" name="Google Shape;246;g10c796aa25f_0_323"/>
          <p:cNvSpPr txBox="1"/>
          <p:nvPr/>
        </p:nvSpPr>
        <p:spPr>
          <a:xfrm>
            <a:off x="225454" y="6205323"/>
            <a:ext cx="127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Loïc Marchand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5A GPSE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10c796aa25f_0_323"/>
          <p:cNvSpPr txBox="1"/>
          <p:nvPr/>
        </p:nvSpPr>
        <p:spPr>
          <a:xfrm>
            <a:off x="1203200" y="1088450"/>
            <a:ext cx="2643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The electronic part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Google Shape;248;g10c796aa25f_0_32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597050" y="6182000"/>
            <a:ext cx="1057553" cy="3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g10c796aa25f_0_32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654600" y="458838"/>
            <a:ext cx="3175951" cy="2381964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g10c796aa25f_0_323"/>
          <p:cNvSpPr/>
          <p:nvPr/>
        </p:nvSpPr>
        <p:spPr>
          <a:xfrm>
            <a:off x="1342750" y="3005025"/>
            <a:ext cx="3541800" cy="2140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10c796aa25f_0_323"/>
          <p:cNvSpPr/>
          <p:nvPr/>
        </p:nvSpPr>
        <p:spPr>
          <a:xfrm>
            <a:off x="3885250" y="334825"/>
            <a:ext cx="4482600" cy="2872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10c796aa25f_0_323"/>
          <p:cNvSpPr/>
          <p:nvPr/>
        </p:nvSpPr>
        <p:spPr>
          <a:xfrm>
            <a:off x="6516725" y="2897475"/>
            <a:ext cx="3176100" cy="998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10c796aa25f_0_323"/>
          <p:cNvSpPr/>
          <p:nvPr/>
        </p:nvSpPr>
        <p:spPr>
          <a:xfrm>
            <a:off x="6281250" y="585775"/>
            <a:ext cx="154500" cy="154500"/>
          </a:xfrm>
          <a:prstGeom prst="rect">
            <a:avLst/>
          </a:prstGeom>
          <a:solidFill>
            <a:srgbClr val="48BAE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10c796aa25f_0_323"/>
          <p:cNvSpPr/>
          <p:nvPr/>
        </p:nvSpPr>
        <p:spPr>
          <a:xfrm>
            <a:off x="6509850" y="585775"/>
            <a:ext cx="154500" cy="154500"/>
          </a:xfrm>
          <a:prstGeom prst="rect">
            <a:avLst/>
          </a:prstGeom>
          <a:solidFill>
            <a:srgbClr val="8EDA5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10c796aa25f_0_323"/>
          <p:cNvSpPr/>
          <p:nvPr/>
        </p:nvSpPr>
        <p:spPr>
          <a:xfrm>
            <a:off x="6738450" y="585775"/>
            <a:ext cx="154500" cy="154500"/>
          </a:xfrm>
          <a:prstGeom prst="rect">
            <a:avLst/>
          </a:prstGeom>
          <a:solidFill>
            <a:srgbClr val="F5E65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10c796aa25f_0_323"/>
          <p:cNvSpPr/>
          <p:nvPr/>
        </p:nvSpPr>
        <p:spPr>
          <a:xfrm>
            <a:off x="6967050" y="585775"/>
            <a:ext cx="154500" cy="154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10c796aa25f_0_323"/>
          <p:cNvSpPr/>
          <p:nvPr/>
        </p:nvSpPr>
        <p:spPr>
          <a:xfrm>
            <a:off x="7195650" y="585775"/>
            <a:ext cx="154500" cy="1545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10c796aa25f_0_323"/>
          <p:cNvSpPr txBox="1"/>
          <p:nvPr/>
        </p:nvSpPr>
        <p:spPr>
          <a:xfrm>
            <a:off x="9202650" y="4562450"/>
            <a:ext cx="1674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300">
                <a:latin typeface="Calibri"/>
                <a:ea typeface="Calibri"/>
                <a:cs typeface="Calibri"/>
                <a:sym typeface="Calibri"/>
              </a:rPr>
              <a:t>(10 meters of 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300">
                <a:latin typeface="Calibri"/>
                <a:ea typeface="Calibri"/>
                <a:cs typeface="Calibri"/>
                <a:sym typeface="Calibri"/>
              </a:rPr>
              <a:t>operating 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300">
                <a:latin typeface="Calibri"/>
                <a:ea typeface="Calibri"/>
                <a:cs typeface="Calibri"/>
                <a:sym typeface="Calibri"/>
              </a:rPr>
              <a:t>distance)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g10c796aa25f_0_323"/>
          <p:cNvSpPr txBox="1"/>
          <p:nvPr/>
        </p:nvSpPr>
        <p:spPr>
          <a:xfrm>
            <a:off x="6170325" y="722500"/>
            <a:ext cx="148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300">
                <a:latin typeface="Calibri"/>
                <a:ea typeface="Calibri"/>
                <a:cs typeface="Calibri"/>
                <a:sym typeface="Calibri"/>
              </a:rPr>
              <a:t>(3h of autonomy)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g10c796aa25f_0_323"/>
          <p:cNvSpPr/>
          <p:nvPr/>
        </p:nvSpPr>
        <p:spPr>
          <a:xfrm>
            <a:off x="6669125" y="4057375"/>
            <a:ext cx="4283100" cy="1325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10c796aa25f_0_323"/>
          <p:cNvSpPr txBox="1"/>
          <p:nvPr/>
        </p:nvSpPr>
        <p:spPr>
          <a:xfrm>
            <a:off x="6791449" y="3453000"/>
            <a:ext cx="127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I2C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ec Ecran LC17M 17&amp;quot; 700P - LaptopService" id="266" name="Google Shape;266;p6"/>
          <p:cNvPicPr preferRelativeResize="0"/>
          <p:nvPr/>
        </p:nvPicPr>
        <p:blipFill rotWithShape="1">
          <a:blip r:embed="rId3">
            <a:alphaModFix/>
          </a:blip>
          <a:srcRect b="22039" l="23823" r="23907" t="21463"/>
          <a:stretch/>
        </p:blipFill>
        <p:spPr>
          <a:xfrm>
            <a:off x="1734538" y="1548625"/>
            <a:ext cx="2543026" cy="2748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7" name="Google Shape;267;p6"/>
          <p:cNvGrpSpPr/>
          <p:nvPr/>
        </p:nvGrpSpPr>
        <p:grpSpPr>
          <a:xfrm>
            <a:off x="0" y="4788179"/>
            <a:ext cx="12191996" cy="2069824"/>
            <a:chOff x="0" y="5286695"/>
            <a:chExt cx="12191996" cy="1574130"/>
          </a:xfrm>
        </p:grpSpPr>
        <p:pic>
          <p:nvPicPr>
            <p:cNvPr id="268" name="Google Shape;268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5286695"/>
              <a:ext cx="12191996" cy="15741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OLYTECH_Q" id="269" name="Google Shape;269;p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703390" y="6270571"/>
              <a:ext cx="685800" cy="3547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ogo_univ_orleans" id="270" name="Google Shape;270;p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566985" y="6307083"/>
              <a:ext cx="649288" cy="3182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1" name="Google Shape;271;p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414717" y="6286216"/>
              <a:ext cx="557207" cy="3390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2" name="Google Shape;272;p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432422" y="6284918"/>
              <a:ext cx="1311277" cy="34039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pic>
        <p:pic>
          <p:nvPicPr>
            <p:cNvPr id="273" name="Google Shape;273;p6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108454" y="6284918"/>
              <a:ext cx="1195385" cy="3403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4" name="Google Shape;274;p6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872292" y="6235842"/>
              <a:ext cx="513325" cy="3894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5" name="Google Shape;275;p6"/>
          <p:cNvSpPr txBox="1"/>
          <p:nvPr>
            <p:ph idx="12" type="sldNum"/>
          </p:nvPr>
        </p:nvSpPr>
        <p:spPr>
          <a:xfrm>
            <a:off x="8610603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76" name="Google Shape;276;p6"/>
          <p:cNvSpPr txBox="1"/>
          <p:nvPr/>
        </p:nvSpPr>
        <p:spPr>
          <a:xfrm>
            <a:off x="225454" y="6205323"/>
            <a:ext cx="127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Loïc Marchand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5A GPSE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7" name="Google Shape;277;p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597050" y="6182000"/>
            <a:ext cx="1057553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6"/>
          <p:cNvSpPr/>
          <p:nvPr/>
        </p:nvSpPr>
        <p:spPr>
          <a:xfrm>
            <a:off x="5782925" y="2546720"/>
            <a:ext cx="826200" cy="830400"/>
          </a:xfrm>
          <a:prstGeom prst="plus">
            <a:avLst>
              <a:gd fmla="val 3917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p6"/>
          <p:cNvPicPr preferRelativeResize="0"/>
          <p:nvPr/>
        </p:nvPicPr>
        <p:blipFill rotWithShape="1">
          <a:blip r:embed="rId12">
            <a:alphaModFix/>
          </a:blip>
          <a:srcRect b="16573" l="4975" r="3231" t="20434"/>
          <a:stretch/>
        </p:blipFill>
        <p:spPr>
          <a:xfrm>
            <a:off x="8290450" y="1831550"/>
            <a:ext cx="2300099" cy="2104627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6"/>
          <p:cNvSpPr txBox="1"/>
          <p:nvPr/>
        </p:nvSpPr>
        <p:spPr>
          <a:xfrm>
            <a:off x="1168875" y="4410725"/>
            <a:ext cx="3510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latin typeface="Calibri"/>
                <a:ea typeface="Calibri"/>
                <a:cs typeface="Calibri"/>
                <a:sym typeface="Calibri"/>
              </a:rPr>
              <a:t>Screen NEC lc17m (17 inches)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6"/>
          <p:cNvSpPr txBox="1"/>
          <p:nvPr/>
        </p:nvSpPr>
        <p:spPr>
          <a:xfrm>
            <a:off x="8442700" y="4175875"/>
            <a:ext cx="1995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latin typeface="Calibri"/>
                <a:ea typeface="Calibri"/>
                <a:cs typeface="Calibri"/>
                <a:sym typeface="Calibri"/>
              </a:rPr>
              <a:t>Raspberry Pi 3B+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6"/>
          <p:cNvSpPr txBox="1"/>
          <p:nvPr/>
        </p:nvSpPr>
        <p:spPr>
          <a:xfrm>
            <a:off x="383750" y="395125"/>
            <a:ext cx="4939800" cy="62010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</a:pPr>
            <a:r>
              <a:rPr b="1" lang="fr-FR" sz="4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The arcade terminal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oogle Shape;287;g10c796aa25f_0_258"/>
          <p:cNvGrpSpPr/>
          <p:nvPr/>
        </p:nvGrpSpPr>
        <p:grpSpPr>
          <a:xfrm>
            <a:off x="0" y="4788179"/>
            <a:ext cx="12191996" cy="2069824"/>
            <a:chOff x="0" y="5286695"/>
            <a:chExt cx="12191996" cy="1574130"/>
          </a:xfrm>
        </p:grpSpPr>
        <p:pic>
          <p:nvPicPr>
            <p:cNvPr id="288" name="Google Shape;288;g10c796aa25f_0_25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5286695"/>
              <a:ext cx="12191996" cy="15741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OLYTECH_Q" id="289" name="Google Shape;289;g10c796aa25f_0_25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03390" y="6270571"/>
              <a:ext cx="685800" cy="3547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ogo_univ_orleans" id="290" name="Google Shape;290;g10c796aa25f_0_25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566985" y="6307083"/>
              <a:ext cx="649288" cy="3182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Google Shape;291;g10c796aa25f_0_25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414717" y="6286216"/>
              <a:ext cx="557207" cy="3390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2" name="Google Shape;292;g10c796aa25f_0_25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432422" y="6284918"/>
              <a:ext cx="1311277" cy="34039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pic>
        <p:pic>
          <p:nvPicPr>
            <p:cNvPr id="293" name="Google Shape;293;g10c796aa25f_0_25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108454" y="6284918"/>
              <a:ext cx="1195385" cy="3403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4" name="Google Shape;294;g10c796aa25f_0_25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6872292" y="6235842"/>
              <a:ext cx="513325" cy="3894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5" name="Google Shape;295;g10c796aa25f_0_258"/>
          <p:cNvSpPr txBox="1"/>
          <p:nvPr/>
        </p:nvSpPr>
        <p:spPr>
          <a:xfrm>
            <a:off x="4248146" y="3705221"/>
            <a:ext cx="254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g10c796aa25f_0_258"/>
          <p:cNvSpPr txBox="1"/>
          <p:nvPr/>
        </p:nvSpPr>
        <p:spPr>
          <a:xfrm>
            <a:off x="383750" y="395125"/>
            <a:ext cx="4939800" cy="62010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</a:pPr>
            <a:r>
              <a:rPr b="1" lang="fr-FR" sz="4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The arcade terminal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g10c796aa25f_0_258"/>
          <p:cNvSpPr txBox="1"/>
          <p:nvPr>
            <p:ph idx="12" type="sldNum"/>
          </p:nvPr>
        </p:nvSpPr>
        <p:spPr>
          <a:xfrm>
            <a:off x="8610603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98" name="Google Shape;298;g10c796aa25f_0_258"/>
          <p:cNvSpPr txBox="1"/>
          <p:nvPr/>
        </p:nvSpPr>
        <p:spPr>
          <a:xfrm>
            <a:off x="225454" y="6205323"/>
            <a:ext cx="127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Loïc Marchand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5A GPSE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g10c796aa25f_0_258"/>
          <p:cNvSpPr txBox="1"/>
          <p:nvPr/>
        </p:nvSpPr>
        <p:spPr>
          <a:xfrm>
            <a:off x="1127000" y="1012250"/>
            <a:ext cx="2643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fr-FR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aspberry part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0" name="Google Shape;300;g10c796aa25f_0_258"/>
          <p:cNvPicPr preferRelativeResize="0"/>
          <p:nvPr/>
        </p:nvPicPr>
        <p:blipFill rotWithShape="1">
          <a:blip r:embed="rId10">
            <a:alphaModFix/>
          </a:blip>
          <a:srcRect b="19355" l="64614" r="14642" t="22451"/>
          <a:stretch/>
        </p:blipFill>
        <p:spPr>
          <a:xfrm>
            <a:off x="1629675" y="1899500"/>
            <a:ext cx="3527777" cy="278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g10c796aa25f_0_25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597050" y="6182000"/>
            <a:ext cx="1057553" cy="3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g10c796aa25f_0_258"/>
          <p:cNvPicPr preferRelativeResize="0"/>
          <p:nvPr/>
        </p:nvPicPr>
        <p:blipFill rotWithShape="1">
          <a:blip r:embed="rId12">
            <a:alphaModFix/>
          </a:blip>
          <a:srcRect b="37563" l="22284" r="63189" t="40384"/>
          <a:stretch/>
        </p:blipFill>
        <p:spPr>
          <a:xfrm>
            <a:off x="8820788" y="909775"/>
            <a:ext cx="1872925" cy="159932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g10c796aa25f_0_258"/>
          <p:cNvSpPr/>
          <p:nvPr/>
        </p:nvSpPr>
        <p:spPr>
          <a:xfrm>
            <a:off x="6493900" y="3013795"/>
            <a:ext cx="826200" cy="830400"/>
          </a:xfrm>
          <a:prstGeom prst="plus">
            <a:avLst>
              <a:gd fmla="val 3917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10c796aa25f_0_258"/>
          <p:cNvSpPr txBox="1"/>
          <p:nvPr/>
        </p:nvSpPr>
        <p:spPr>
          <a:xfrm>
            <a:off x="8419075" y="1344850"/>
            <a:ext cx="471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‘g’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g10c796aa25f_0_258"/>
          <p:cNvSpPr txBox="1"/>
          <p:nvPr/>
        </p:nvSpPr>
        <p:spPr>
          <a:xfrm>
            <a:off x="10569250" y="1344850"/>
            <a:ext cx="471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‘j’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g10c796aa25f_0_258"/>
          <p:cNvSpPr txBox="1"/>
          <p:nvPr/>
        </p:nvSpPr>
        <p:spPr>
          <a:xfrm>
            <a:off x="9521463" y="2509100"/>
            <a:ext cx="471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‘h’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g10c796aa25f_0_258"/>
          <p:cNvSpPr txBox="1"/>
          <p:nvPr/>
        </p:nvSpPr>
        <p:spPr>
          <a:xfrm>
            <a:off x="8211000" y="3285950"/>
            <a:ext cx="2829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g = b’left\r</a:t>
            </a: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\n’</a:t>
            </a:r>
            <a:r>
              <a:rPr lang="fr-FR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j = </a:t>
            </a: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b’right\r\n’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h = </a:t>
            </a: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b’down\r\n’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b’rotleft\r\n’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 = b’rotright\r\n’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0c796aa25f_0_258"/>
          <p:cNvSpPr txBox="1"/>
          <p:nvPr/>
        </p:nvSpPr>
        <p:spPr>
          <a:xfrm>
            <a:off x="9049875" y="666025"/>
            <a:ext cx="471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‘s’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10c796aa25f_0_258"/>
          <p:cNvSpPr txBox="1"/>
          <p:nvPr/>
        </p:nvSpPr>
        <p:spPr>
          <a:xfrm>
            <a:off x="10150975" y="666025"/>
            <a:ext cx="471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‘w’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g10c796aa25f_0_258"/>
          <p:cNvSpPr txBox="1"/>
          <p:nvPr/>
        </p:nvSpPr>
        <p:spPr>
          <a:xfrm>
            <a:off x="1892213" y="4682900"/>
            <a:ext cx="300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(Inspired by “farhan” Tetris program)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g10c796aa25f_0_258"/>
          <p:cNvSpPr txBox="1"/>
          <p:nvPr/>
        </p:nvSpPr>
        <p:spPr>
          <a:xfrm>
            <a:off x="8064413" y="2930300"/>
            <a:ext cx="300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Received</a:t>
            </a:r>
            <a:r>
              <a:rPr lang="fr-FR">
                <a:latin typeface="Calibri"/>
                <a:ea typeface="Calibri"/>
                <a:cs typeface="Calibri"/>
                <a:sym typeface="Calibri"/>
              </a:rPr>
              <a:t> by the Raspberry 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2021-01-08T13:05:44Z</dcterms:created>
  <dc:creator>Armand LOUYOT</dc:creator>
</cp:coreProperties>
</file>