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x="18288000" cy="10287000"/>
  <p:notesSz cx="6858000" cy="9144000"/>
  <p:embeddedFontLst>
    <p:embeddedFont>
      <p:font typeface="Rubik Semi-Bold" charset="1" panose="00000000000000000000"/>
      <p:regular r:id="rId14"/>
    </p:embeddedFont>
    <p:embeddedFont>
      <p:font typeface="Rubik Medium" charset="1" panose="00000000000000000000"/>
      <p:regular r:id="rId15"/>
    </p:embeddedFont>
    <p:embeddedFont>
      <p:font typeface="Rubik Italics" charset="1" panose="00000000000000000000"/>
      <p:regular r:id="rId16"/>
    </p:embeddedFont>
    <p:embeddedFont>
      <p:font typeface="JetBrains Mono Italics" charset="1" panose="02010509020102050004"/>
      <p:regular r:id="rId17"/>
    </p:embeddedFont>
    <p:embeddedFont>
      <p:font typeface="Rubik Bold" charset="1" panose="00000000000000000000"/>
      <p:regular r:id="rId18"/>
    </p:embeddedFont>
    <p:embeddedFont>
      <p:font typeface="Rubik" charset="1" panose="00000000000000000000"/>
      <p:regular r:id="rId1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fonts/font14.fntdata" Type="http://schemas.openxmlformats.org/officeDocument/2006/relationships/font"/><Relationship Id="rId15" Target="fonts/font15.fntdata" Type="http://schemas.openxmlformats.org/officeDocument/2006/relationships/font"/><Relationship Id="rId16" Target="fonts/font16.fntdata" Type="http://schemas.openxmlformats.org/officeDocument/2006/relationships/font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15" Target="../media/image16.png" Type="http://schemas.openxmlformats.org/officeDocument/2006/relationships/image"/><Relationship Id="rId16" Target="../media/image17.svg" Type="http://schemas.openxmlformats.org/officeDocument/2006/relationships/image"/><Relationship Id="rId17" Target="../media/image18.png" Type="http://schemas.openxmlformats.org/officeDocument/2006/relationships/image"/><Relationship Id="rId18" Target="../media/image19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14.png" Type="http://schemas.openxmlformats.org/officeDocument/2006/relationships/image"/><Relationship Id="rId14" Target="../media/image15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5.png" Type="http://schemas.openxmlformats.org/officeDocument/2006/relationships/image"/><Relationship Id="rId11" Target="../media/image6.svg" Type="http://schemas.openxmlformats.org/officeDocument/2006/relationships/image"/><Relationship Id="rId12" Target="../media/image13.png" Type="http://schemas.openxmlformats.org/officeDocument/2006/relationships/image"/><Relationship Id="rId13" Target="../media/image20.png" Type="http://schemas.openxmlformats.org/officeDocument/2006/relationships/image"/><Relationship Id="rId14" Target="../media/image21.svg" Type="http://schemas.openxmlformats.org/officeDocument/2006/relationships/image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.png" Type="http://schemas.openxmlformats.org/officeDocument/2006/relationships/image"/><Relationship Id="rId9" Target="../media/image2.jpe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875231" y="-763774"/>
            <a:ext cx="20872126" cy="10852515"/>
            <a:chOff x="0" y="0"/>
            <a:chExt cx="5497185" cy="28582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497185" cy="2858276"/>
            </a:xfrm>
            <a:custGeom>
              <a:avLst/>
              <a:gdLst/>
              <a:ahLst/>
              <a:cxnLst/>
              <a:rect r="r" b="b" t="t" l="l"/>
              <a:pathLst>
                <a:path h="2858276" w="5497185">
                  <a:moveTo>
                    <a:pt x="0" y="0"/>
                  </a:moveTo>
                  <a:lnTo>
                    <a:pt x="5497185" y="0"/>
                  </a:lnTo>
                  <a:lnTo>
                    <a:pt x="5497185" y="2858276"/>
                  </a:lnTo>
                  <a:lnTo>
                    <a:pt x="0" y="2858276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47625"/>
              <a:ext cx="5497185" cy="290590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l="0" t="-8649" r="0" b="-8657"/>
              </a:stretch>
            </a:blipFill>
          </p:spPr>
        </p:sp>
      </p:grpSp>
      <p:grpSp>
        <p:nvGrpSpPr>
          <p:cNvPr name="Group 10" id="10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l="-4242" t="0" r="-4234" b="-2"/>
              </a:stretch>
            </a:blipFill>
          </p:spPr>
        </p:sp>
      </p:grpSp>
      <p:sp>
        <p:nvSpPr>
          <p:cNvPr name="Freeform 12" id="12"/>
          <p:cNvSpPr/>
          <p:nvPr/>
        </p:nvSpPr>
        <p:spPr>
          <a:xfrm flipH="false" flipV="false" rot="0">
            <a:off x="16822525" y="268584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315" r="0" b="-315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4" id="14"/>
          <p:cNvGrpSpPr/>
          <p:nvPr/>
        </p:nvGrpSpPr>
        <p:grpSpPr>
          <a:xfrm rot="0">
            <a:off x="984554" y="4200525"/>
            <a:ext cx="108585" cy="1455420"/>
            <a:chOff x="0" y="0"/>
            <a:chExt cx="28599" cy="383320"/>
          </a:xfrm>
        </p:grpSpPr>
        <p:sp>
          <p:nvSpPr>
            <p:cNvPr name="Freeform 15" id="15"/>
            <p:cNvSpPr/>
            <p:nvPr/>
          </p:nvSpPr>
          <p:spPr>
            <a:xfrm flipH="false" flipV="false" rot="0">
              <a:off x="0" y="0"/>
              <a:ext cx="28599" cy="383320"/>
            </a:xfrm>
            <a:custGeom>
              <a:avLst/>
              <a:gdLst/>
              <a:ahLst/>
              <a:cxnLst/>
              <a:rect r="r" b="b" t="t" l="l"/>
              <a:pathLst>
                <a:path h="383320" w="28599">
                  <a:moveTo>
                    <a:pt x="0" y="0"/>
                  </a:moveTo>
                  <a:lnTo>
                    <a:pt x="28599" y="0"/>
                  </a:lnTo>
                  <a:lnTo>
                    <a:pt x="28599" y="383320"/>
                  </a:lnTo>
                  <a:lnTo>
                    <a:pt x="0" y="383320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16" id="16"/>
            <p:cNvSpPr txBox="true"/>
            <p:nvPr/>
          </p:nvSpPr>
          <p:spPr>
            <a:xfrm>
              <a:off x="0" y="-47625"/>
              <a:ext cx="28599" cy="4309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17" id="17"/>
          <p:cNvSpPr txBox="true"/>
          <p:nvPr/>
        </p:nvSpPr>
        <p:spPr>
          <a:xfrm rot="0">
            <a:off x="1319795" y="4191000"/>
            <a:ext cx="16414241" cy="8001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40"/>
              </a:lnSpc>
            </a:pPr>
            <a:r>
              <a:rPr lang="en-US" sz="5200" b="true">
                <a:solidFill>
                  <a:srgbClr val="FFFFFF"/>
                </a:solidFill>
                <a:latin typeface="Rubik Semi-Bold"/>
                <a:ea typeface="Rubik Semi-Bold"/>
                <a:cs typeface="Rubik Semi-Bold"/>
                <a:sym typeface="Rubik Semi-Bold"/>
              </a:rPr>
              <a:t>La structure des transactions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1319795" y="5229225"/>
            <a:ext cx="14475936" cy="42672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30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Par Loïc Morel - Chapitre 2.2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2.2 - La structure des transactions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inputs et les outputs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827240" y="3134699"/>
            <a:ext cx="6758408" cy="5686912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845795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425598" y="4281389"/>
            <a:ext cx="2164049" cy="673889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1636" y="0"/>
                  </a:moveTo>
                  <a:lnTo>
                    <a:pt x="789591" y="0"/>
                  </a:lnTo>
                  <a:cubicBezTo>
                    <a:pt x="821851" y="0"/>
                    <a:pt x="852789" y="12815"/>
                    <a:pt x="875600" y="35626"/>
                  </a:cubicBezTo>
                  <a:cubicBezTo>
                    <a:pt x="898411" y="58437"/>
                    <a:pt x="911226" y="89376"/>
                    <a:pt x="911226" y="121636"/>
                  </a:cubicBezTo>
                  <a:lnTo>
                    <a:pt x="911226" y="162122"/>
                  </a:lnTo>
                  <a:cubicBezTo>
                    <a:pt x="911226" y="194382"/>
                    <a:pt x="898411" y="225320"/>
                    <a:pt x="875600" y="248131"/>
                  </a:cubicBezTo>
                  <a:cubicBezTo>
                    <a:pt x="852789" y="270942"/>
                    <a:pt x="821851" y="283758"/>
                    <a:pt x="789591" y="283758"/>
                  </a:cubicBezTo>
                  <a:lnTo>
                    <a:pt x="121636" y="283758"/>
                  </a:lnTo>
                  <a:cubicBezTo>
                    <a:pt x="89376" y="283758"/>
                    <a:pt x="58437" y="270942"/>
                    <a:pt x="35626" y="248131"/>
                  </a:cubicBezTo>
                  <a:cubicBezTo>
                    <a:pt x="12815" y="225320"/>
                    <a:pt x="0" y="194382"/>
                    <a:pt x="0" y="162122"/>
                  </a:cubicBezTo>
                  <a:lnTo>
                    <a:pt x="0" y="121636"/>
                  </a:lnTo>
                  <a:cubicBezTo>
                    <a:pt x="0" y="89376"/>
                    <a:pt x="12815" y="58437"/>
                    <a:pt x="35626" y="35626"/>
                  </a:cubicBezTo>
                  <a:cubicBezTo>
                    <a:pt x="58437" y="12815"/>
                    <a:pt x="89376" y="0"/>
                    <a:pt x="121636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210 000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300486" y="3189189"/>
            <a:ext cx="5811917" cy="424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5"/>
              </a:lnSpc>
            </a:pPr>
            <a:r>
              <a:rPr lang="en-US" b="true" sz="2439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Transaction Bitcoin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464364" y="3642754"/>
            <a:ext cx="2086517" cy="424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5"/>
              </a:lnSpc>
            </a:pPr>
            <a:r>
              <a:rPr lang="en-US" sz="2439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206444" y="3713834"/>
            <a:ext cx="0" cy="4866402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5" id="35"/>
          <p:cNvSpPr txBox="true"/>
          <p:nvPr/>
        </p:nvSpPr>
        <p:spPr>
          <a:xfrm rot="0">
            <a:off x="7861833" y="3642754"/>
            <a:ext cx="2086517" cy="424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5"/>
              </a:lnSpc>
            </a:pPr>
            <a:r>
              <a:rPr lang="en-US" sz="2439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7823067" y="4281389"/>
            <a:ext cx="2164049" cy="673889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1636" y="0"/>
                  </a:moveTo>
                  <a:lnTo>
                    <a:pt x="789591" y="0"/>
                  </a:lnTo>
                  <a:cubicBezTo>
                    <a:pt x="821851" y="0"/>
                    <a:pt x="852789" y="12815"/>
                    <a:pt x="875600" y="35626"/>
                  </a:cubicBezTo>
                  <a:cubicBezTo>
                    <a:pt x="898411" y="58437"/>
                    <a:pt x="911226" y="89376"/>
                    <a:pt x="911226" y="121636"/>
                  </a:cubicBezTo>
                  <a:lnTo>
                    <a:pt x="911226" y="162122"/>
                  </a:lnTo>
                  <a:cubicBezTo>
                    <a:pt x="911226" y="194382"/>
                    <a:pt x="898411" y="225320"/>
                    <a:pt x="875600" y="248131"/>
                  </a:cubicBezTo>
                  <a:cubicBezTo>
                    <a:pt x="852789" y="270942"/>
                    <a:pt x="821851" y="283758"/>
                    <a:pt x="789591" y="283758"/>
                  </a:cubicBezTo>
                  <a:lnTo>
                    <a:pt x="121636" y="283758"/>
                  </a:lnTo>
                  <a:cubicBezTo>
                    <a:pt x="89376" y="283758"/>
                    <a:pt x="58437" y="270942"/>
                    <a:pt x="35626" y="248131"/>
                  </a:cubicBezTo>
                  <a:cubicBezTo>
                    <a:pt x="12815" y="225320"/>
                    <a:pt x="0" y="194382"/>
                    <a:pt x="0" y="162122"/>
                  </a:cubicBezTo>
                  <a:lnTo>
                    <a:pt x="0" y="121636"/>
                  </a:lnTo>
                  <a:cubicBezTo>
                    <a:pt x="0" y="89376"/>
                    <a:pt x="12815" y="58437"/>
                    <a:pt x="35626" y="35626"/>
                  </a:cubicBezTo>
                  <a:cubicBezTo>
                    <a:pt x="58437" y="12815"/>
                    <a:pt x="89376" y="0"/>
                    <a:pt x="12163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7823067" y="5169755"/>
            <a:ext cx="2164049" cy="673889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1636" y="0"/>
                  </a:moveTo>
                  <a:lnTo>
                    <a:pt x="789591" y="0"/>
                  </a:lnTo>
                  <a:cubicBezTo>
                    <a:pt x="821851" y="0"/>
                    <a:pt x="852789" y="12815"/>
                    <a:pt x="875600" y="35626"/>
                  </a:cubicBezTo>
                  <a:cubicBezTo>
                    <a:pt x="898411" y="58437"/>
                    <a:pt x="911226" y="89376"/>
                    <a:pt x="911226" y="121636"/>
                  </a:cubicBezTo>
                  <a:lnTo>
                    <a:pt x="911226" y="162122"/>
                  </a:lnTo>
                  <a:cubicBezTo>
                    <a:pt x="911226" y="194382"/>
                    <a:pt x="898411" y="225320"/>
                    <a:pt x="875600" y="248131"/>
                  </a:cubicBezTo>
                  <a:cubicBezTo>
                    <a:pt x="852789" y="270942"/>
                    <a:pt x="821851" y="283758"/>
                    <a:pt x="789591" y="283758"/>
                  </a:cubicBezTo>
                  <a:lnTo>
                    <a:pt x="121636" y="283758"/>
                  </a:lnTo>
                  <a:cubicBezTo>
                    <a:pt x="89376" y="283758"/>
                    <a:pt x="58437" y="270942"/>
                    <a:pt x="35626" y="248131"/>
                  </a:cubicBezTo>
                  <a:cubicBezTo>
                    <a:pt x="12815" y="225320"/>
                    <a:pt x="0" y="194382"/>
                    <a:pt x="0" y="162122"/>
                  </a:cubicBezTo>
                  <a:lnTo>
                    <a:pt x="0" y="121636"/>
                  </a:lnTo>
                  <a:cubicBezTo>
                    <a:pt x="0" y="89376"/>
                    <a:pt x="12815" y="58437"/>
                    <a:pt x="35626" y="35626"/>
                  </a:cubicBezTo>
                  <a:cubicBezTo>
                    <a:pt x="58437" y="12815"/>
                    <a:pt x="89376" y="0"/>
                    <a:pt x="12163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110 000 sats</a:t>
              </a: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791650" y="5459075"/>
            <a:ext cx="1802375" cy="1391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8"/>
              </a:lnSpc>
            </a:pPr>
            <a:r>
              <a:rPr lang="en-US" sz="197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Script satisfait pour pouvoir consommer l’UTXO</a:t>
            </a:r>
          </a:p>
        </p:txBody>
      </p:sp>
      <p:sp>
        <p:nvSpPr>
          <p:cNvPr name="Freeform 43" id="43"/>
          <p:cNvSpPr/>
          <p:nvPr/>
        </p:nvSpPr>
        <p:spPr>
          <a:xfrm flipH="true" flipV="false" rot="9078732">
            <a:off x="2452462" y="4668350"/>
            <a:ext cx="1259442" cy="355792"/>
          </a:xfrm>
          <a:custGeom>
            <a:avLst/>
            <a:gdLst/>
            <a:ahLst/>
            <a:cxnLst/>
            <a:rect r="r" b="b" t="t" l="l"/>
            <a:pathLst>
              <a:path h="355792" w="1259442">
                <a:moveTo>
                  <a:pt x="1259442" y="0"/>
                </a:moveTo>
                <a:lnTo>
                  <a:pt x="0" y="0"/>
                </a:lnTo>
                <a:lnTo>
                  <a:pt x="0" y="355792"/>
                </a:lnTo>
                <a:lnTo>
                  <a:pt x="1259442" y="355792"/>
                </a:lnTo>
                <a:lnTo>
                  <a:pt x="1259442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10759325" y="6198685"/>
            <a:ext cx="1914667" cy="17402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58"/>
              </a:lnSpc>
            </a:pPr>
            <a:r>
              <a:rPr lang="en-US" sz="1970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Nouveaux UTXOs créés et bloqués à l’aide de nouveaux scripts</a:t>
            </a:r>
          </a:p>
        </p:txBody>
      </p:sp>
      <p:sp>
        <p:nvSpPr>
          <p:cNvPr name="Freeform 45" id="45"/>
          <p:cNvSpPr/>
          <p:nvPr/>
        </p:nvSpPr>
        <p:spPr>
          <a:xfrm flipH="false" flipV="false" rot="-7785274">
            <a:off x="10984002" y="5328804"/>
            <a:ext cx="1259442" cy="355792"/>
          </a:xfrm>
          <a:custGeom>
            <a:avLst/>
            <a:gdLst/>
            <a:ahLst/>
            <a:cxnLst/>
            <a:rect r="r" b="b" t="t" l="l"/>
            <a:pathLst>
              <a:path h="355792" w="1259442">
                <a:moveTo>
                  <a:pt x="0" y="0"/>
                </a:moveTo>
                <a:lnTo>
                  <a:pt x="1259442" y="0"/>
                </a:lnTo>
                <a:lnTo>
                  <a:pt x="1259442" y="355792"/>
                </a:lnTo>
                <a:lnTo>
                  <a:pt x="0" y="355792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false" flipV="false" rot="0">
            <a:off x="9777983" y="4022937"/>
            <a:ext cx="418266" cy="595396"/>
          </a:xfrm>
          <a:custGeom>
            <a:avLst/>
            <a:gdLst/>
            <a:ahLst/>
            <a:cxnLst/>
            <a:rect r="r" b="b" t="t" l="l"/>
            <a:pathLst>
              <a:path h="595396" w="418266">
                <a:moveTo>
                  <a:pt x="0" y="0"/>
                </a:moveTo>
                <a:lnTo>
                  <a:pt x="418266" y="0"/>
                </a:lnTo>
                <a:lnTo>
                  <a:pt x="418266" y="595396"/>
                </a:lnTo>
                <a:lnTo>
                  <a:pt x="0" y="595396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7" id="47"/>
          <p:cNvSpPr/>
          <p:nvPr/>
        </p:nvSpPr>
        <p:spPr>
          <a:xfrm flipH="false" flipV="false" rot="0">
            <a:off x="6380514" y="3960941"/>
            <a:ext cx="418266" cy="657392"/>
          </a:xfrm>
          <a:custGeom>
            <a:avLst/>
            <a:gdLst/>
            <a:ahLst/>
            <a:cxnLst/>
            <a:rect r="r" b="b" t="t" l="l"/>
            <a:pathLst>
              <a:path h="657392" w="418266">
                <a:moveTo>
                  <a:pt x="0" y="0"/>
                </a:moveTo>
                <a:lnTo>
                  <a:pt x="418265" y="0"/>
                </a:lnTo>
                <a:lnTo>
                  <a:pt x="418265" y="657392"/>
                </a:lnTo>
                <a:lnTo>
                  <a:pt x="0" y="657392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8" id="48"/>
          <p:cNvSpPr/>
          <p:nvPr/>
        </p:nvSpPr>
        <p:spPr>
          <a:xfrm flipH="false" flipV="false" rot="0">
            <a:off x="9777983" y="4911303"/>
            <a:ext cx="418266" cy="595396"/>
          </a:xfrm>
          <a:custGeom>
            <a:avLst/>
            <a:gdLst/>
            <a:ahLst/>
            <a:cxnLst/>
            <a:rect r="r" b="b" t="t" l="l"/>
            <a:pathLst>
              <a:path h="595396" w="418266">
                <a:moveTo>
                  <a:pt x="0" y="0"/>
                </a:moveTo>
                <a:lnTo>
                  <a:pt x="418266" y="0"/>
                </a:lnTo>
                <a:lnTo>
                  <a:pt x="418266" y="595397"/>
                </a:lnTo>
                <a:lnTo>
                  <a:pt x="0" y="595397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2.2 - La structure des transactions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inputs et les outputs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2125232" y="3386204"/>
            <a:ext cx="4658778" cy="5183902"/>
            <a:chOff x="0" y="0"/>
            <a:chExt cx="2152043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52043" cy="2394615"/>
            </a:xfrm>
            <a:custGeom>
              <a:avLst/>
              <a:gdLst/>
              <a:ahLst/>
              <a:cxnLst/>
              <a:rect r="r" b="b" t="t" l="l"/>
              <a:pathLst>
                <a:path h="2394615" w="2152043">
                  <a:moveTo>
                    <a:pt x="0" y="0"/>
                  </a:moveTo>
                  <a:lnTo>
                    <a:pt x="2152043" y="0"/>
                  </a:lnTo>
                  <a:lnTo>
                    <a:pt x="2152043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152043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280348" y="4431469"/>
            <a:ext cx="1972638" cy="614283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33438" y="0"/>
                  </a:moveTo>
                  <a:lnTo>
                    <a:pt x="777788" y="0"/>
                  </a:lnTo>
                  <a:cubicBezTo>
                    <a:pt x="813178" y="0"/>
                    <a:pt x="847119" y="14059"/>
                    <a:pt x="872143" y="39083"/>
                  </a:cubicBezTo>
                  <a:cubicBezTo>
                    <a:pt x="897168" y="64108"/>
                    <a:pt x="911226" y="98048"/>
                    <a:pt x="911226" y="133438"/>
                  </a:cubicBezTo>
                  <a:lnTo>
                    <a:pt x="911226" y="150319"/>
                  </a:lnTo>
                  <a:cubicBezTo>
                    <a:pt x="911226" y="224015"/>
                    <a:pt x="851484" y="283758"/>
                    <a:pt x="777788" y="283758"/>
                  </a:cubicBezTo>
                  <a:lnTo>
                    <a:pt x="133438" y="283758"/>
                  </a:lnTo>
                  <a:cubicBezTo>
                    <a:pt x="98048" y="283758"/>
                    <a:pt x="64108" y="269699"/>
                    <a:pt x="39083" y="244674"/>
                  </a:cubicBezTo>
                  <a:cubicBezTo>
                    <a:pt x="14059" y="219650"/>
                    <a:pt x="0" y="185709"/>
                    <a:pt x="0" y="150319"/>
                  </a:cubicBezTo>
                  <a:lnTo>
                    <a:pt x="0" y="133438"/>
                  </a:lnTo>
                  <a:cubicBezTo>
                    <a:pt x="0" y="98048"/>
                    <a:pt x="14059" y="64108"/>
                    <a:pt x="39083" y="39083"/>
                  </a:cubicBezTo>
                  <a:cubicBezTo>
                    <a:pt x="64108" y="14059"/>
                    <a:pt x="98048" y="0"/>
                    <a:pt x="133438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210 000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2125232" y="3430820"/>
            <a:ext cx="4658778" cy="391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3"/>
              </a:lnSpc>
            </a:pPr>
            <a:r>
              <a:rPr lang="en-US" b="true" sz="2223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 #1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315685" y="3844266"/>
            <a:ext cx="1901964" cy="391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3"/>
              </a:lnSpc>
            </a:pPr>
            <a:r>
              <a:rPr lang="en-US" sz="2223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4440346" y="3914114"/>
            <a:ext cx="0" cy="4435967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5" id="35"/>
          <p:cNvSpPr txBox="true"/>
          <p:nvPr/>
        </p:nvSpPr>
        <p:spPr>
          <a:xfrm rot="0">
            <a:off x="4695629" y="3844266"/>
            <a:ext cx="1901964" cy="391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3"/>
              </a:lnSpc>
            </a:pPr>
            <a:r>
              <a:rPr lang="en-US" sz="2223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4660292" y="4431469"/>
            <a:ext cx="1972638" cy="614283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33438" y="0"/>
                  </a:moveTo>
                  <a:lnTo>
                    <a:pt x="777788" y="0"/>
                  </a:lnTo>
                  <a:cubicBezTo>
                    <a:pt x="813178" y="0"/>
                    <a:pt x="847119" y="14059"/>
                    <a:pt x="872143" y="39083"/>
                  </a:cubicBezTo>
                  <a:cubicBezTo>
                    <a:pt x="897168" y="64108"/>
                    <a:pt x="911226" y="98048"/>
                    <a:pt x="911226" y="133438"/>
                  </a:cubicBezTo>
                  <a:lnTo>
                    <a:pt x="911226" y="150319"/>
                  </a:lnTo>
                  <a:cubicBezTo>
                    <a:pt x="911226" y="224015"/>
                    <a:pt x="851484" y="283758"/>
                    <a:pt x="777788" y="283758"/>
                  </a:cubicBezTo>
                  <a:lnTo>
                    <a:pt x="133438" y="283758"/>
                  </a:lnTo>
                  <a:cubicBezTo>
                    <a:pt x="98048" y="283758"/>
                    <a:pt x="64108" y="269699"/>
                    <a:pt x="39083" y="244674"/>
                  </a:cubicBezTo>
                  <a:cubicBezTo>
                    <a:pt x="14059" y="219650"/>
                    <a:pt x="0" y="185709"/>
                    <a:pt x="0" y="150319"/>
                  </a:cubicBezTo>
                  <a:lnTo>
                    <a:pt x="0" y="133438"/>
                  </a:lnTo>
                  <a:cubicBezTo>
                    <a:pt x="0" y="98048"/>
                    <a:pt x="14059" y="64108"/>
                    <a:pt x="39083" y="39083"/>
                  </a:cubicBezTo>
                  <a:cubicBezTo>
                    <a:pt x="64108" y="14059"/>
                    <a:pt x="98048" y="0"/>
                    <a:pt x="13343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4660292" y="5241259"/>
            <a:ext cx="1972638" cy="614283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33438" y="0"/>
                  </a:moveTo>
                  <a:lnTo>
                    <a:pt x="777788" y="0"/>
                  </a:lnTo>
                  <a:cubicBezTo>
                    <a:pt x="813178" y="0"/>
                    <a:pt x="847119" y="14059"/>
                    <a:pt x="872143" y="39083"/>
                  </a:cubicBezTo>
                  <a:cubicBezTo>
                    <a:pt x="897168" y="64108"/>
                    <a:pt x="911226" y="98048"/>
                    <a:pt x="911226" y="133438"/>
                  </a:cubicBezTo>
                  <a:lnTo>
                    <a:pt x="911226" y="150319"/>
                  </a:lnTo>
                  <a:cubicBezTo>
                    <a:pt x="911226" y="224015"/>
                    <a:pt x="851484" y="283758"/>
                    <a:pt x="777788" y="283758"/>
                  </a:cubicBezTo>
                  <a:lnTo>
                    <a:pt x="133438" y="283758"/>
                  </a:lnTo>
                  <a:cubicBezTo>
                    <a:pt x="98048" y="283758"/>
                    <a:pt x="64108" y="269699"/>
                    <a:pt x="39083" y="244674"/>
                  </a:cubicBezTo>
                  <a:cubicBezTo>
                    <a:pt x="14059" y="219650"/>
                    <a:pt x="0" y="185709"/>
                    <a:pt x="0" y="150319"/>
                  </a:cubicBezTo>
                  <a:lnTo>
                    <a:pt x="0" y="133438"/>
                  </a:lnTo>
                  <a:cubicBezTo>
                    <a:pt x="0" y="98048"/>
                    <a:pt x="14059" y="64108"/>
                    <a:pt x="39083" y="39083"/>
                  </a:cubicBezTo>
                  <a:cubicBezTo>
                    <a:pt x="64108" y="14059"/>
                    <a:pt x="98048" y="0"/>
                    <a:pt x="13343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110 000 sats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7681633" y="3386204"/>
            <a:ext cx="4658778" cy="5183902"/>
            <a:chOff x="0" y="0"/>
            <a:chExt cx="2152043" cy="23946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2152043" cy="2394615"/>
            </a:xfrm>
            <a:custGeom>
              <a:avLst/>
              <a:gdLst/>
              <a:ahLst/>
              <a:cxnLst/>
              <a:rect r="r" b="b" t="t" l="l"/>
              <a:pathLst>
                <a:path h="2394615" w="2152043">
                  <a:moveTo>
                    <a:pt x="0" y="0"/>
                  </a:moveTo>
                  <a:lnTo>
                    <a:pt x="2152043" y="0"/>
                  </a:lnTo>
                  <a:lnTo>
                    <a:pt x="2152043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2152043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7836749" y="4431469"/>
            <a:ext cx="1972638" cy="614283"/>
            <a:chOff x="0" y="0"/>
            <a:chExt cx="911226" cy="2837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33438" y="0"/>
                  </a:moveTo>
                  <a:lnTo>
                    <a:pt x="777788" y="0"/>
                  </a:lnTo>
                  <a:cubicBezTo>
                    <a:pt x="813178" y="0"/>
                    <a:pt x="847119" y="14059"/>
                    <a:pt x="872143" y="39083"/>
                  </a:cubicBezTo>
                  <a:cubicBezTo>
                    <a:pt x="897168" y="64108"/>
                    <a:pt x="911226" y="98048"/>
                    <a:pt x="911226" y="133438"/>
                  </a:cubicBezTo>
                  <a:lnTo>
                    <a:pt x="911226" y="150319"/>
                  </a:lnTo>
                  <a:cubicBezTo>
                    <a:pt x="911226" y="224015"/>
                    <a:pt x="851484" y="283758"/>
                    <a:pt x="777788" y="283758"/>
                  </a:cubicBezTo>
                  <a:lnTo>
                    <a:pt x="133438" y="283758"/>
                  </a:lnTo>
                  <a:cubicBezTo>
                    <a:pt x="98048" y="283758"/>
                    <a:pt x="64108" y="269699"/>
                    <a:pt x="39083" y="244674"/>
                  </a:cubicBezTo>
                  <a:cubicBezTo>
                    <a:pt x="14059" y="219650"/>
                    <a:pt x="0" y="185709"/>
                    <a:pt x="0" y="150319"/>
                  </a:cubicBezTo>
                  <a:lnTo>
                    <a:pt x="0" y="133438"/>
                  </a:lnTo>
                  <a:cubicBezTo>
                    <a:pt x="0" y="98048"/>
                    <a:pt x="14059" y="64108"/>
                    <a:pt x="39083" y="39083"/>
                  </a:cubicBezTo>
                  <a:cubicBezTo>
                    <a:pt x="64108" y="14059"/>
                    <a:pt x="98048" y="0"/>
                    <a:pt x="133438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110 000 sats</a:t>
              </a: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7681633" y="3430820"/>
            <a:ext cx="4658778" cy="391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3"/>
              </a:lnSpc>
            </a:pPr>
            <a:r>
              <a:rPr lang="en-US" b="true" sz="2223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 #2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7872086" y="3844266"/>
            <a:ext cx="1901964" cy="391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3"/>
              </a:lnSpc>
            </a:pPr>
            <a:r>
              <a:rPr lang="en-US" sz="2223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50" id="50"/>
          <p:cNvSpPr/>
          <p:nvPr/>
        </p:nvSpPr>
        <p:spPr>
          <a:xfrm>
            <a:off x="9996747" y="3914114"/>
            <a:ext cx="0" cy="4435967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1" id="51"/>
          <p:cNvSpPr txBox="true"/>
          <p:nvPr/>
        </p:nvSpPr>
        <p:spPr>
          <a:xfrm rot="0">
            <a:off x="10252029" y="3844266"/>
            <a:ext cx="1901964" cy="391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13"/>
              </a:lnSpc>
            </a:pPr>
            <a:r>
              <a:rPr lang="en-US" sz="2223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10216692" y="4431469"/>
            <a:ext cx="1972638" cy="614283"/>
            <a:chOff x="0" y="0"/>
            <a:chExt cx="911226" cy="283758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33438" y="0"/>
                  </a:moveTo>
                  <a:lnTo>
                    <a:pt x="777788" y="0"/>
                  </a:lnTo>
                  <a:cubicBezTo>
                    <a:pt x="813178" y="0"/>
                    <a:pt x="847119" y="14059"/>
                    <a:pt x="872143" y="39083"/>
                  </a:cubicBezTo>
                  <a:cubicBezTo>
                    <a:pt x="897168" y="64108"/>
                    <a:pt x="911226" y="98048"/>
                    <a:pt x="911226" y="133438"/>
                  </a:cubicBezTo>
                  <a:lnTo>
                    <a:pt x="911226" y="150319"/>
                  </a:lnTo>
                  <a:cubicBezTo>
                    <a:pt x="911226" y="224015"/>
                    <a:pt x="851484" y="283758"/>
                    <a:pt x="777788" y="283758"/>
                  </a:cubicBezTo>
                  <a:lnTo>
                    <a:pt x="133438" y="283758"/>
                  </a:lnTo>
                  <a:cubicBezTo>
                    <a:pt x="98048" y="283758"/>
                    <a:pt x="64108" y="269699"/>
                    <a:pt x="39083" y="244674"/>
                  </a:cubicBezTo>
                  <a:cubicBezTo>
                    <a:pt x="14059" y="219650"/>
                    <a:pt x="0" y="185709"/>
                    <a:pt x="0" y="150319"/>
                  </a:cubicBezTo>
                  <a:lnTo>
                    <a:pt x="0" y="133438"/>
                  </a:lnTo>
                  <a:cubicBezTo>
                    <a:pt x="0" y="98048"/>
                    <a:pt x="14059" y="64108"/>
                    <a:pt x="39083" y="39083"/>
                  </a:cubicBezTo>
                  <a:cubicBezTo>
                    <a:pt x="64108" y="14059"/>
                    <a:pt x="98048" y="0"/>
                    <a:pt x="13343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65 000 sats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0216692" y="5241259"/>
            <a:ext cx="1972638" cy="614283"/>
            <a:chOff x="0" y="0"/>
            <a:chExt cx="911226" cy="283758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33438" y="0"/>
                  </a:moveTo>
                  <a:lnTo>
                    <a:pt x="777788" y="0"/>
                  </a:lnTo>
                  <a:cubicBezTo>
                    <a:pt x="813178" y="0"/>
                    <a:pt x="847119" y="14059"/>
                    <a:pt x="872143" y="39083"/>
                  </a:cubicBezTo>
                  <a:cubicBezTo>
                    <a:pt x="897168" y="64108"/>
                    <a:pt x="911226" y="98048"/>
                    <a:pt x="911226" y="133438"/>
                  </a:cubicBezTo>
                  <a:lnTo>
                    <a:pt x="911226" y="150319"/>
                  </a:lnTo>
                  <a:cubicBezTo>
                    <a:pt x="911226" y="224015"/>
                    <a:pt x="851484" y="283758"/>
                    <a:pt x="777788" y="283758"/>
                  </a:cubicBezTo>
                  <a:lnTo>
                    <a:pt x="133438" y="283758"/>
                  </a:lnTo>
                  <a:cubicBezTo>
                    <a:pt x="98048" y="283758"/>
                    <a:pt x="64108" y="269699"/>
                    <a:pt x="39083" y="244674"/>
                  </a:cubicBezTo>
                  <a:cubicBezTo>
                    <a:pt x="14059" y="219650"/>
                    <a:pt x="0" y="185709"/>
                    <a:pt x="0" y="150319"/>
                  </a:cubicBezTo>
                  <a:lnTo>
                    <a:pt x="0" y="133438"/>
                  </a:lnTo>
                  <a:cubicBezTo>
                    <a:pt x="0" y="98048"/>
                    <a:pt x="14059" y="64108"/>
                    <a:pt x="39083" y="39083"/>
                  </a:cubicBezTo>
                  <a:cubicBezTo>
                    <a:pt x="64108" y="14059"/>
                    <a:pt x="98048" y="0"/>
                    <a:pt x="13343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300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45 000 sats</a:t>
              </a:r>
            </a:p>
          </p:txBody>
        </p:sp>
      </p:grpSp>
      <p:sp>
        <p:nvSpPr>
          <p:cNvPr name="AutoShape 58" id="58"/>
          <p:cNvSpPr/>
          <p:nvPr/>
        </p:nvSpPr>
        <p:spPr>
          <a:xfrm flipV="true">
            <a:off x="6632929" y="4738610"/>
            <a:ext cx="1203819" cy="80979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2.2 - La structure des transactions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inputs et les outputs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2106338" y="3376615"/>
            <a:ext cx="4676012" cy="5203078"/>
            <a:chOff x="0" y="0"/>
            <a:chExt cx="2152043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152043" cy="2394615"/>
            </a:xfrm>
            <a:custGeom>
              <a:avLst/>
              <a:gdLst/>
              <a:ahLst/>
              <a:cxnLst/>
              <a:rect r="r" b="b" t="t" l="l"/>
              <a:pathLst>
                <a:path h="2394615" w="2152043">
                  <a:moveTo>
                    <a:pt x="0" y="0"/>
                  </a:moveTo>
                  <a:lnTo>
                    <a:pt x="2152043" y="0"/>
                  </a:lnTo>
                  <a:lnTo>
                    <a:pt x="2152043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152043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2262027" y="4425747"/>
            <a:ext cx="1979935" cy="616555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32946" y="0"/>
                  </a:moveTo>
                  <a:lnTo>
                    <a:pt x="778280" y="0"/>
                  </a:lnTo>
                  <a:cubicBezTo>
                    <a:pt x="851704" y="0"/>
                    <a:pt x="911226" y="59522"/>
                    <a:pt x="911226" y="132946"/>
                  </a:cubicBezTo>
                  <a:lnTo>
                    <a:pt x="911226" y="150811"/>
                  </a:lnTo>
                  <a:cubicBezTo>
                    <a:pt x="911226" y="224235"/>
                    <a:pt x="851704" y="283758"/>
                    <a:pt x="778280" y="283758"/>
                  </a:cubicBezTo>
                  <a:lnTo>
                    <a:pt x="132946" y="283758"/>
                  </a:lnTo>
                  <a:cubicBezTo>
                    <a:pt x="59522" y="283758"/>
                    <a:pt x="0" y="224235"/>
                    <a:pt x="0" y="150811"/>
                  </a:cubicBezTo>
                  <a:lnTo>
                    <a:pt x="0" y="132946"/>
                  </a:lnTo>
                  <a:cubicBezTo>
                    <a:pt x="0" y="59522"/>
                    <a:pt x="59522" y="0"/>
                    <a:pt x="132946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2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274 000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2106338" y="3421608"/>
            <a:ext cx="4676012" cy="392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4"/>
              </a:lnSpc>
            </a:pPr>
            <a:r>
              <a:rPr lang="en-US" b="true" sz="223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 #0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2297495" y="3836584"/>
            <a:ext cx="1909000" cy="392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4"/>
              </a:lnSpc>
            </a:pPr>
            <a:r>
              <a:rPr lang="en-US" sz="223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4430016" y="3906479"/>
            <a:ext cx="0" cy="4452377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5" id="35"/>
          <p:cNvSpPr txBox="true"/>
          <p:nvPr/>
        </p:nvSpPr>
        <p:spPr>
          <a:xfrm rot="0">
            <a:off x="4686243" y="3836584"/>
            <a:ext cx="1909000" cy="392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4"/>
              </a:lnSpc>
            </a:pPr>
            <a:r>
              <a:rPr lang="en-US" sz="223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4650775" y="4425747"/>
            <a:ext cx="1979935" cy="616555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32946" y="0"/>
                  </a:moveTo>
                  <a:lnTo>
                    <a:pt x="778280" y="0"/>
                  </a:lnTo>
                  <a:cubicBezTo>
                    <a:pt x="851704" y="0"/>
                    <a:pt x="911226" y="59522"/>
                    <a:pt x="911226" y="132946"/>
                  </a:cubicBezTo>
                  <a:lnTo>
                    <a:pt x="911226" y="150811"/>
                  </a:lnTo>
                  <a:cubicBezTo>
                    <a:pt x="911226" y="224235"/>
                    <a:pt x="851704" y="283758"/>
                    <a:pt x="778280" y="283758"/>
                  </a:cubicBezTo>
                  <a:lnTo>
                    <a:pt x="132946" y="283758"/>
                  </a:lnTo>
                  <a:cubicBezTo>
                    <a:pt x="59522" y="283758"/>
                    <a:pt x="0" y="224235"/>
                    <a:pt x="0" y="150811"/>
                  </a:cubicBezTo>
                  <a:lnTo>
                    <a:pt x="0" y="132946"/>
                  </a:lnTo>
                  <a:cubicBezTo>
                    <a:pt x="0" y="59522"/>
                    <a:pt x="59522" y="0"/>
                    <a:pt x="13294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2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210 000 sats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4650775" y="5238533"/>
            <a:ext cx="1979935" cy="616555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32946" y="0"/>
                  </a:moveTo>
                  <a:lnTo>
                    <a:pt x="778280" y="0"/>
                  </a:lnTo>
                  <a:cubicBezTo>
                    <a:pt x="851704" y="0"/>
                    <a:pt x="911226" y="59522"/>
                    <a:pt x="911226" y="132946"/>
                  </a:cubicBezTo>
                  <a:lnTo>
                    <a:pt x="911226" y="150811"/>
                  </a:lnTo>
                  <a:cubicBezTo>
                    <a:pt x="911226" y="224235"/>
                    <a:pt x="851704" y="283758"/>
                    <a:pt x="778280" y="283758"/>
                  </a:cubicBezTo>
                  <a:lnTo>
                    <a:pt x="132946" y="283758"/>
                  </a:lnTo>
                  <a:cubicBezTo>
                    <a:pt x="59522" y="283758"/>
                    <a:pt x="0" y="224235"/>
                    <a:pt x="0" y="150811"/>
                  </a:cubicBezTo>
                  <a:lnTo>
                    <a:pt x="0" y="132946"/>
                  </a:lnTo>
                  <a:cubicBezTo>
                    <a:pt x="0" y="59522"/>
                    <a:pt x="59522" y="0"/>
                    <a:pt x="13294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2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64 000 sats</a:t>
              </a:r>
            </a:p>
          </p:txBody>
        </p:sp>
      </p:grpSp>
      <p:grpSp>
        <p:nvGrpSpPr>
          <p:cNvPr name="Group 42" id="42"/>
          <p:cNvGrpSpPr/>
          <p:nvPr/>
        </p:nvGrpSpPr>
        <p:grpSpPr>
          <a:xfrm rot="0">
            <a:off x="7683293" y="3376615"/>
            <a:ext cx="4676012" cy="5203078"/>
            <a:chOff x="0" y="0"/>
            <a:chExt cx="2152043" cy="2394615"/>
          </a:xfrm>
        </p:grpSpPr>
        <p:sp>
          <p:nvSpPr>
            <p:cNvPr name="Freeform 43" id="43"/>
            <p:cNvSpPr/>
            <p:nvPr/>
          </p:nvSpPr>
          <p:spPr>
            <a:xfrm flipH="false" flipV="false" rot="0">
              <a:off x="0" y="0"/>
              <a:ext cx="2152043" cy="2394615"/>
            </a:xfrm>
            <a:custGeom>
              <a:avLst/>
              <a:gdLst/>
              <a:ahLst/>
              <a:cxnLst/>
              <a:rect r="r" b="b" t="t" l="l"/>
              <a:pathLst>
                <a:path h="2394615" w="2152043">
                  <a:moveTo>
                    <a:pt x="0" y="0"/>
                  </a:moveTo>
                  <a:lnTo>
                    <a:pt x="2152043" y="0"/>
                  </a:lnTo>
                  <a:lnTo>
                    <a:pt x="2152043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44" id="44"/>
            <p:cNvSpPr txBox="true"/>
            <p:nvPr/>
          </p:nvSpPr>
          <p:spPr>
            <a:xfrm>
              <a:off x="0" y="-47625"/>
              <a:ext cx="2152043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45" id="45"/>
          <p:cNvGrpSpPr/>
          <p:nvPr/>
        </p:nvGrpSpPr>
        <p:grpSpPr>
          <a:xfrm rot="0">
            <a:off x="7838983" y="4425747"/>
            <a:ext cx="1979935" cy="616555"/>
            <a:chOff x="0" y="0"/>
            <a:chExt cx="911226" cy="283758"/>
          </a:xfrm>
        </p:grpSpPr>
        <p:sp>
          <p:nvSpPr>
            <p:cNvPr name="Freeform 46" id="4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32946" y="0"/>
                  </a:moveTo>
                  <a:lnTo>
                    <a:pt x="778280" y="0"/>
                  </a:lnTo>
                  <a:cubicBezTo>
                    <a:pt x="851704" y="0"/>
                    <a:pt x="911226" y="59522"/>
                    <a:pt x="911226" y="132946"/>
                  </a:cubicBezTo>
                  <a:lnTo>
                    <a:pt x="911226" y="150811"/>
                  </a:lnTo>
                  <a:cubicBezTo>
                    <a:pt x="911226" y="224235"/>
                    <a:pt x="851704" y="283758"/>
                    <a:pt x="778280" y="283758"/>
                  </a:cubicBezTo>
                  <a:lnTo>
                    <a:pt x="132946" y="283758"/>
                  </a:lnTo>
                  <a:cubicBezTo>
                    <a:pt x="59522" y="283758"/>
                    <a:pt x="0" y="224235"/>
                    <a:pt x="0" y="150811"/>
                  </a:cubicBezTo>
                  <a:lnTo>
                    <a:pt x="0" y="132946"/>
                  </a:lnTo>
                  <a:cubicBezTo>
                    <a:pt x="0" y="59522"/>
                    <a:pt x="59522" y="0"/>
                    <a:pt x="132946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7" id="4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2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210 000 sats</a:t>
              </a:r>
            </a:p>
          </p:txBody>
        </p:sp>
      </p:grpSp>
      <p:sp>
        <p:nvSpPr>
          <p:cNvPr name="TextBox 48" id="48"/>
          <p:cNvSpPr txBox="true"/>
          <p:nvPr/>
        </p:nvSpPr>
        <p:spPr>
          <a:xfrm rot="0">
            <a:off x="7683293" y="3421608"/>
            <a:ext cx="4676012" cy="392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4"/>
              </a:lnSpc>
            </a:pPr>
            <a:r>
              <a:rPr lang="en-US" b="true" sz="2231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 #1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7874450" y="3836584"/>
            <a:ext cx="1909000" cy="392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4"/>
              </a:lnSpc>
            </a:pPr>
            <a:r>
              <a:rPr lang="en-US" sz="223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50" id="50"/>
          <p:cNvSpPr/>
          <p:nvPr/>
        </p:nvSpPr>
        <p:spPr>
          <a:xfrm>
            <a:off x="10006972" y="3906479"/>
            <a:ext cx="0" cy="4452377"/>
          </a:xfrm>
          <a:prstGeom prst="line">
            <a:avLst/>
          </a:prstGeom>
          <a:ln cap="flat" w="28575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51" id="51"/>
          <p:cNvSpPr txBox="true"/>
          <p:nvPr/>
        </p:nvSpPr>
        <p:spPr>
          <a:xfrm rot="0">
            <a:off x="10263198" y="3836584"/>
            <a:ext cx="1909000" cy="39292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24"/>
              </a:lnSpc>
            </a:pPr>
            <a:r>
              <a:rPr lang="en-US" sz="2231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52" id="52"/>
          <p:cNvGrpSpPr/>
          <p:nvPr/>
        </p:nvGrpSpPr>
        <p:grpSpPr>
          <a:xfrm rot="0">
            <a:off x="10227731" y="4425747"/>
            <a:ext cx="1979935" cy="616555"/>
            <a:chOff x="0" y="0"/>
            <a:chExt cx="911226" cy="283758"/>
          </a:xfrm>
        </p:grpSpPr>
        <p:sp>
          <p:nvSpPr>
            <p:cNvPr name="Freeform 53" id="53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32946" y="0"/>
                  </a:moveTo>
                  <a:lnTo>
                    <a:pt x="778280" y="0"/>
                  </a:lnTo>
                  <a:cubicBezTo>
                    <a:pt x="851704" y="0"/>
                    <a:pt x="911226" y="59522"/>
                    <a:pt x="911226" y="132946"/>
                  </a:cubicBezTo>
                  <a:lnTo>
                    <a:pt x="911226" y="150811"/>
                  </a:lnTo>
                  <a:cubicBezTo>
                    <a:pt x="911226" y="224235"/>
                    <a:pt x="851704" y="283758"/>
                    <a:pt x="778280" y="283758"/>
                  </a:cubicBezTo>
                  <a:lnTo>
                    <a:pt x="132946" y="283758"/>
                  </a:lnTo>
                  <a:cubicBezTo>
                    <a:pt x="59522" y="283758"/>
                    <a:pt x="0" y="224235"/>
                    <a:pt x="0" y="150811"/>
                  </a:cubicBezTo>
                  <a:lnTo>
                    <a:pt x="0" y="132946"/>
                  </a:lnTo>
                  <a:cubicBezTo>
                    <a:pt x="0" y="59522"/>
                    <a:pt x="59522" y="0"/>
                    <a:pt x="13294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4" id="54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2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100 000 sats</a:t>
              </a:r>
            </a:p>
          </p:txBody>
        </p:sp>
      </p:grpSp>
      <p:grpSp>
        <p:nvGrpSpPr>
          <p:cNvPr name="Group 55" id="55"/>
          <p:cNvGrpSpPr/>
          <p:nvPr/>
        </p:nvGrpSpPr>
        <p:grpSpPr>
          <a:xfrm rot="0">
            <a:off x="10227731" y="5238533"/>
            <a:ext cx="1979935" cy="616555"/>
            <a:chOff x="0" y="0"/>
            <a:chExt cx="911226" cy="283758"/>
          </a:xfrm>
        </p:grpSpPr>
        <p:sp>
          <p:nvSpPr>
            <p:cNvPr name="Freeform 56" id="56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32946" y="0"/>
                  </a:moveTo>
                  <a:lnTo>
                    <a:pt x="778280" y="0"/>
                  </a:lnTo>
                  <a:cubicBezTo>
                    <a:pt x="851704" y="0"/>
                    <a:pt x="911226" y="59522"/>
                    <a:pt x="911226" y="132946"/>
                  </a:cubicBezTo>
                  <a:lnTo>
                    <a:pt x="911226" y="150811"/>
                  </a:lnTo>
                  <a:cubicBezTo>
                    <a:pt x="911226" y="224235"/>
                    <a:pt x="851704" y="283758"/>
                    <a:pt x="778280" y="283758"/>
                  </a:cubicBezTo>
                  <a:lnTo>
                    <a:pt x="132946" y="283758"/>
                  </a:lnTo>
                  <a:cubicBezTo>
                    <a:pt x="59522" y="283758"/>
                    <a:pt x="0" y="224235"/>
                    <a:pt x="0" y="150811"/>
                  </a:cubicBezTo>
                  <a:lnTo>
                    <a:pt x="0" y="132946"/>
                  </a:lnTo>
                  <a:cubicBezTo>
                    <a:pt x="0" y="59522"/>
                    <a:pt x="59522" y="0"/>
                    <a:pt x="132946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7" id="57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2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110 000 sats</a:t>
              </a:r>
            </a:p>
          </p:txBody>
        </p:sp>
      </p:grpSp>
      <p:sp>
        <p:nvSpPr>
          <p:cNvPr name="AutoShape 58" id="58"/>
          <p:cNvSpPr/>
          <p:nvPr/>
        </p:nvSpPr>
        <p:spPr>
          <a:xfrm flipV="true">
            <a:off x="6630710" y="4734025"/>
            <a:ext cx="1208272" cy="0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2.2 - La structure des transactions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 change de transaction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543660" y="3080235"/>
            <a:ext cx="6887859" cy="5795839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845795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153478" y="4248889"/>
            <a:ext cx="2205499" cy="686797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9350" y="0"/>
                  </a:moveTo>
                  <a:lnTo>
                    <a:pt x="791877" y="0"/>
                  </a:lnTo>
                  <a:cubicBezTo>
                    <a:pt x="823530" y="0"/>
                    <a:pt x="853887" y="12574"/>
                    <a:pt x="876270" y="34957"/>
                  </a:cubicBezTo>
                  <a:cubicBezTo>
                    <a:pt x="898652" y="57339"/>
                    <a:pt x="911226" y="87696"/>
                    <a:pt x="911226" y="119350"/>
                  </a:cubicBezTo>
                  <a:lnTo>
                    <a:pt x="911226" y="164408"/>
                  </a:lnTo>
                  <a:cubicBezTo>
                    <a:pt x="911226" y="230323"/>
                    <a:pt x="857792" y="283758"/>
                    <a:pt x="791877" y="283758"/>
                  </a:cubicBezTo>
                  <a:lnTo>
                    <a:pt x="119350" y="283758"/>
                  </a:lnTo>
                  <a:cubicBezTo>
                    <a:pt x="87696" y="283758"/>
                    <a:pt x="57339" y="271183"/>
                    <a:pt x="34957" y="248801"/>
                  </a:cubicBezTo>
                  <a:cubicBezTo>
                    <a:pt x="12574" y="226419"/>
                    <a:pt x="0" y="196062"/>
                    <a:pt x="0" y="164408"/>
                  </a:cubicBezTo>
                  <a:lnTo>
                    <a:pt x="0" y="119350"/>
                  </a:lnTo>
                  <a:cubicBezTo>
                    <a:pt x="0" y="87696"/>
                    <a:pt x="12574" y="57339"/>
                    <a:pt x="34957" y="34957"/>
                  </a:cubicBezTo>
                  <a:cubicBezTo>
                    <a:pt x="57339" y="12574"/>
                    <a:pt x="87696" y="0"/>
                    <a:pt x="1193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2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025970" y="3146389"/>
            <a:ext cx="5923239" cy="421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0"/>
              </a:lnSpc>
            </a:pPr>
            <a:r>
              <a:rPr lang="en-US" b="true" sz="2486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192987" y="3608641"/>
            <a:ext cx="2126482" cy="421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0"/>
              </a:lnSpc>
            </a:pPr>
            <a:r>
              <a:rPr lang="en-US" sz="2486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6987590" y="3670463"/>
            <a:ext cx="0" cy="4959614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5" id="35"/>
          <p:cNvSpPr txBox="true"/>
          <p:nvPr/>
        </p:nvSpPr>
        <p:spPr>
          <a:xfrm rot="0">
            <a:off x="7655532" y="3608641"/>
            <a:ext cx="2126482" cy="4216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80"/>
              </a:lnSpc>
            </a:pPr>
            <a:r>
              <a:rPr lang="en-US" sz="2486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7616023" y="4248889"/>
            <a:ext cx="2205499" cy="686797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9350" y="0"/>
                  </a:moveTo>
                  <a:lnTo>
                    <a:pt x="791877" y="0"/>
                  </a:lnTo>
                  <a:cubicBezTo>
                    <a:pt x="823530" y="0"/>
                    <a:pt x="853887" y="12574"/>
                    <a:pt x="876270" y="34957"/>
                  </a:cubicBezTo>
                  <a:cubicBezTo>
                    <a:pt x="898652" y="57339"/>
                    <a:pt x="911226" y="87696"/>
                    <a:pt x="911226" y="119350"/>
                  </a:cubicBezTo>
                  <a:lnTo>
                    <a:pt x="911226" y="164408"/>
                  </a:lnTo>
                  <a:cubicBezTo>
                    <a:pt x="911226" y="230323"/>
                    <a:pt x="857792" y="283758"/>
                    <a:pt x="791877" y="283758"/>
                  </a:cubicBezTo>
                  <a:lnTo>
                    <a:pt x="119350" y="283758"/>
                  </a:lnTo>
                  <a:cubicBezTo>
                    <a:pt x="87696" y="283758"/>
                    <a:pt x="57339" y="271183"/>
                    <a:pt x="34957" y="248801"/>
                  </a:cubicBezTo>
                  <a:cubicBezTo>
                    <a:pt x="12574" y="226419"/>
                    <a:pt x="0" y="196062"/>
                    <a:pt x="0" y="164408"/>
                  </a:cubicBezTo>
                  <a:lnTo>
                    <a:pt x="0" y="119350"/>
                  </a:lnTo>
                  <a:cubicBezTo>
                    <a:pt x="0" y="87696"/>
                    <a:pt x="12574" y="57339"/>
                    <a:pt x="34957" y="34957"/>
                  </a:cubicBezTo>
                  <a:cubicBezTo>
                    <a:pt x="57339" y="12574"/>
                    <a:pt x="87696" y="0"/>
                    <a:pt x="119350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2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4 000 sats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7616023" y="5154271"/>
            <a:ext cx="2205499" cy="686797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9350" y="0"/>
                  </a:moveTo>
                  <a:lnTo>
                    <a:pt x="791877" y="0"/>
                  </a:lnTo>
                  <a:cubicBezTo>
                    <a:pt x="823530" y="0"/>
                    <a:pt x="853887" y="12574"/>
                    <a:pt x="876270" y="34957"/>
                  </a:cubicBezTo>
                  <a:cubicBezTo>
                    <a:pt x="898652" y="57339"/>
                    <a:pt x="911226" y="87696"/>
                    <a:pt x="911226" y="119350"/>
                  </a:cubicBezTo>
                  <a:lnTo>
                    <a:pt x="911226" y="164408"/>
                  </a:lnTo>
                  <a:cubicBezTo>
                    <a:pt x="911226" y="230323"/>
                    <a:pt x="857792" y="283758"/>
                    <a:pt x="791877" y="283758"/>
                  </a:cubicBezTo>
                  <a:lnTo>
                    <a:pt x="119350" y="283758"/>
                  </a:lnTo>
                  <a:cubicBezTo>
                    <a:pt x="87696" y="283758"/>
                    <a:pt x="57339" y="271183"/>
                    <a:pt x="34957" y="248801"/>
                  </a:cubicBezTo>
                  <a:cubicBezTo>
                    <a:pt x="12574" y="226419"/>
                    <a:pt x="0" y="196062"/>
                    <a:pt x="0" y="164408"/>
                  </a:cubicBezTo>
                  <a:lnTo>
                    <a:pt x="0" y="119350"/>
                  </a:lnTo>
                  <a:cubicBezTo>
                    <a:pt x="0" y="87696"/>
                    <a:pt x="12574" y="57339"/>
                    <a:pt x="34957" y="34957"/>
                  </a:cubicBezTo>
                  <a:cubicBezTo>
                    <a:pt x="57339" y="12574"/>
                    <a:pt x="87696" y="0"/>
                    <a:pt x="119350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2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6 000 sats</a:t>
              </a: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469080" y="5450044"/>
            <a:ext cx="1836898" cy="1417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1"/>
              </a:lnSpc>
            </a:pPr>
            <a:r>
              <a:rPr lang="en-US" sz="2008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d’Alice consommé pour satisfaire le paiement</a:t>
            </a:r>
          </a:p>
        </p:txBody>
      </p:sp>
      <p:sp>
        <p:nvSpPr>
          <p:cNvPr name="Freeform 43" id="43"/>
          <p:cNvSpPr/>
          <p:nvPr/>
        </p:nvSpPr>
        <p:spPr>
          <a:xfrm flipH="true" flipV="false" rot="9078732">
            <a:off x="2142549" y="4643262"/>
            <a:ext cx="1283565" cy="362607"/>
          </a:xfrm>
          <a:custGeom>
            <a:avLst/>
            <a:gdLst/>
            <a:ahLst/>
            <a:cxnLst/>
            <a:rect r="r" b="b" t="t" l="l"/>
            <a:pathLst>
              <a:path h="362607" w="1283565">
                <a:moveTo>
                  <a:pt x="1283566" y="0"/>
                </a:moveTo>
                <a:lnTo>
                  <a:pt x="0" y="0"/>
                </a:lnTo>
                <a:lnTo>
                  <a:pt x="0" y="362607"/>
                </a:lnTo>
                <a:lnTo>
                  <a:pt x="1283566" y="362607"/>
                </a:lnTo>
                <a:lnTo>
                  <a:pt x="1283566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10628212" y="3032610"/>
            <a:ext cx="2004448" cy="1417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1"/>
              </a:lnSpc>
            </a:pPr>
            <a:r>
              <a:rPr lang="en-US" sz="2008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créé pour le boulanger afin de payer la baguette</a:t>
            </a:r>
          </a:p>
        </p:txBody>
      </p:sp>
      <p:sp>
        <p:nvSpPr>
          <p:cNvPr name="Freeform 45" id="45"/>
          <p:cNvSpPr/>
          <p:nvPr/>
        </p:nvSpPr>
        <p:spPr>
          <a:xfrm flipH="false" flipV="false" rot="-8762221">
            <a:off x="10528932" y="5659764"/>
            <a:ext cx="1283565" cy="362607"/>
          </a:xfrm>
          <a:custGeom>
            <a:avLst/>
            <a:gdLst/>
            <a:ahLst/>
            <a:cxnLst/>
            <a:rect r="r" b="b" t="t" l="l"/>
            <a:pathLst>
              <a:path h="362607" w="1283565">
                <a:moveTo>
                  <a:pt x="0" y="0"/>
                </a:moveTo>
                <a:lnTo>
                  <a:pt x="1283566" y="0"/>
                </a:lnTo>
                <a:lnTo>
                  <a:pt x="1283566" y="362607"/>
                </a:lnTo>
                <a:lnTo>
                  <a:pt x="0" y="362607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true" flipV="false" rot="0">
            <a:off x="10520730" y="4643262"/>
            <a:ext cx="1283565" cy="362607"/>
          </a:xfrm>
          <a:custGeom>
            <a:avLst/>
            <a:gdLst/>
            <a:ahLst/>
            <a:cxnLst/>
            <a:rect r="r" b="b" t="t" l="l"/>
            <a:pathLst>
              <a:path h="362607" w="1283565">
                <a:moveTo>
                  <a:pt x="1283565" y="0"/>
                </a:moveTo>
                <a:lnTo>
                  <a:pt x="0" y="0"/>
                </a:lnTo>
                <a:lnTo>
                  <a:pt x="0" y="362607"/>
                </a:lnTo>
                <a:lnTo>
                  <a:pt x="1283565" y="362607"/>
                </a:lnTo>
                <a:lnTo>
                  <a:pt x="1283565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10628212" y="6493615"/>
            <a:ext cx="2004448" cy="14174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811"/>
              </a:lnSpc>
            </a:pPr>
            <a:r>
              <a:rPr lang="en-US" sz="2008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de change qui revient vers le portefeuille d’Alice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2.2 - La structure des transactions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fusion des inputs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520618" y="3091887"/>
            <a:ext cx="6860163" cy="5772534"/>
            <a:chOff x="0" y="0"/>
            <a:chExt cx="2845795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2394615"/>
            </a:xfrm>
            <a:custGeom>
              <a:avLst/>
              <a:gdLst/>
              <a:ahLst/>
              <a:cxnLst/>
              <a:rect r="r" b="b" t="t" l="l"/>
              <a:pathLst>
                <a:path h="2394615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845795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127984" y="4255842"/>
            <a:ext cx="2196631" cy="684035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9831" y="0"/>
                  </a:moveTo>
                  <a:lnTo>
                    <a:pt x="791395" y="0"/>
                  </a:lnTo>
                  <a:cubicBezTo>
                    <a:pt x="857576" y="0"/>
                    <a:pt x="911226" y="53650"/>
                    <a:pt x="911226" y="119831"/>
                  </a:cubicBezTo>
                  <a:lnTo>
                    <a:pt x="911226" y="163926"/>
                  </a:lnTo>
                  <a:cubicBezTo>
                    <a:pt x="911226" y="230107"/>
                    <a:pt x="857576" y="283758"/>
                    <a:pt x="791395" y="283758"/>
                  </a:cubicBezTo>
                  <a:lnTo>
                    <a:pt x="119831" y="283758"/>
                  </a:lnTo>
                  <a:cubicBezTo>
                    <a:pt x="53650" y="283758"/>
                    <a:pt x="0" y="230107"/>
                    <a:pt x="0" y="163926"/>
                  </a:cubicBezTo>
                  <a:lnTo>
                    <a:pt x="0" y="119831"/>
                  </a:lnTo>
                  <a:cubicBezTo>
                    <a:pt x="0" y="53650"/>
                    <a:pt x="53650" y="0"/>
                    <a:pt x="11983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2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3 000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000989" y="3157584"/>
            <a:ext cx="5899422" cy="420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6"/>
              </a:lnSpc>
            </a:pPr>
            <a:r>
              <a:rPr lang="en-US" b="true" sz="2476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167334" y="3617977"/>
            <a:ext cx="2117932" cy="420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6"/>
              </a:lnSpc>
            </a:pPr>
            <a:r>
              <a:rPr lang="en-US" sz="2476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6950700" y="3679742"/>
            <a:ext cx="0" cy="493967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5" id="35"/>
          <p:cNvSpPr txBox="true"/>
          <p:nvPr/>
        </p:nvSpPr>
        <p:spPr>
          <a:xfrm rot="0">
            <a:off x="7615956" y="3617977"/>
            <a:ext cx="2117932" cy="4201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66"/>
              </a:lnSpc>
            </a:pPr>
            <a:r>
              <a:rPr lang="en-US" sz="2476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7576607" y="4255842"/>
            <a:ext cx="2196631" cy="684035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9831" y="0"/>
                  </a:moveTo>
                  <a:lnTo>
                    <a:pt x="791395" y="0"/>
                  </a:lnTo>
                  <a:cubicBezTo>
                    <a:pt x="857576" y="0"/>
                    <a:pt x="911226" y="53650"/>
                    <a:pt x="911226" y="119831"/>
                  </a:cubicBezTo>
                  <a:lnTo>
                    <a:pt x="911226" y="163926"/>
                  </a:lnTo>
                  <a:cubicBezTo>
                    <a:pt x="911226" y="230107"/>
                    <a:pt x="857576" y="283758"/>
                    <a:pt x="791395" y="283758"/>
                  </a:cubicBezTo>
                  <a:lnTo>
                    <a:pt x="119831" y="283758"/>
                  </a:lnTo>
                  <a:cubicBezTo>
                    <a:pt x="53650" y="283758"/>
                    <a:pt x="0" y="230107"/>
                    <a:pt x="0" y="163926"/>
                  </a:cubicBezTo>
                  <a:lnTo>
                    <a:pt x="0" y="119831"/>
                  </a:lnTo>
                  <a:cubicBezTo>
                    <a:pt x="0" y="53650"/>
                    <a:pt x="53650" y="0"/>
                    <a:pt x="119831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2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4 000 sats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7576607" y="5157584"/>
            <a:ext cx="2196631" cy="684035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9831" y="0"/>
                  </a:moveTo>
                  <a:lnTo>
                    <a:pt x="791395" y="0"/>
                  </a:lnTo>
                  <a:cubicBezTo>
                    <a:pt x="857576" y="0"/>
                    <a:pt x="911226" y="53650"/>
                    <a:pt x="911226" y="119831"/>
                  </a:cubicBezTo>
                  <a:lnTo>
                    <a:pt x="911226" y="163926"/>
                  </a:lnTo>
                  <a:cubicBezTo>
                    <a:pt x="911226" y="230107"/>
                    <a:pt x="857576" y="283758"/>
                    <a:pt x="791395" y="283758"/>
                  </a:cubicBezTo>
                  <a:lnTo>
                    <a:pt x="119831" y="283758"/>
                  </a:lnTo>
                  <a:cubicBezTo>
                    <a:pt x="53650" y="283758"/>
                    <a:pt x="0" y="230107"/>
                    <a:pt x="0" y="163926"/>
                  </a:cubicBezTo>
                  <a:lnTo>
                    <a:pt x="0" y="119831"/>
                  </a:lnTo>
                  <a:cubicBezTo>
                    <a:pt x="0" y="53650"/>
                    <a:pt x="53650" y="0"/>
                    <a:pt x="11983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2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2 000 sats</a:t>
              </a: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454380" y="5872718"/>
            <a:ext cx="1829512" cy="17656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Alice fusionne 2 UTXOs en inputs afin de satisfaire le paiement</a:t>
            </a:r>
          </a:p>
        </p:txBody>
      </p:sp>
      <p:sp>
        <p:nvSpPr>
          <p:cNvPr name="Freeform 43" id="43"/>
          <p:cNvSpPr/>
          <p:nvPr/>
        </p:nvSpPr>
        <p:spPr>
          <a:xfrm flipH="true" flipV="false" rot="9078732">
            <a:off x="2125141" y="5069370"/>
            <a:ext cx="1278404" cy="361149"/>
          </a:xfrm>
          <a:custGeom>
            <a:avLst/>
            <a:gdLst/>
            <a:ahLst/>
            <a:cxnLst/>
            <a:rect r="r" b="b" t="t" l="l"/>
            <a:pathLst>
              <a:path h="361149" w="1278404">
                <a:moveTo>
                  <a:pt x="1278404" y="0"/>
                </a:moveTo>
                <a:lnTo>
                  <a:pt x="0" y="0"/>
                </a:lnTo>
                <a:lnTo>
                  <a:pt x="0" y="361150"/>
                </a:lnTo>
                <a:lnTo>
                  <a:pt x="1278404" y="361150"/>
                </a:lnTo>
                <a:lnTo>
                  <a:pt x="1278404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10634707" y="3044262"/>
            <a:ext cx="2012653" cy="1411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créé pour le boulanger afin de payer la baguette</a:t>
            </a:r>
          </a:p>
        </p:txBody>
      </p:sp>
      <p:sp>
        <p:nvSpPr>
          <p:cNvPr name="Freeform 45" id="45"/>
          <p:cNvSpPr/>
          <p:nvPr/>
        </p:nvSpPr>
        <p:spPr>
          <a:xfrm flipH="false" flipV="false" rot="-8762221">
            <a:off x="10477803" y="5661044"/>
            <a:ext cx="1278404" cy="361149"/>
          </a:xfrm>
          <a:custGeom>
            <a:avLst/>
            <a:gdLst/>
            <a:ahLst/>
            <a:cxnLst/>
            <a:rect r="r" b="b" t="t" l="l"/>
            <a:pathLst>
              <a:path h="361149" w="1278404">
                <a:moveTo>
                  <a:pt x="0" y="0"/>
                </a:moveTo>
                <a:lnTo>
                  <a:pt x="1278404" y="0"/>
                </a:lnTo>
                <a:lnTo>
                  <a:pt x="1278404" y="361150"/>
                </a:lnTo>
                <a:lnTo>
                  <a:pt x="0" y="361150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true" flipV="false" rot="0">
            <a:off x="10469633" y="4648629"/>
            <a:ext cx="1278404" cy="361149"/>
          </a:xfrm>
          <a:custGeom>
            <a:avLst/>
            <a:gdLst/>
            <a:ahLst/>
            <a:cxnLst/>
            <a:rect r="r" b="b" t="t" l="l"/>
            <a:pathLst>
              <a:path h="361149" w="1278404">
                <a:moveTo>
                  <a:pt x="1278405" y="0"/>
                </a:moveTo>
                <a:lnTo>
                  <a:pt x="0" y="0"/>
                </a:lnTo>
                <a:lnTo>
                  <a:pt x="0" y="361149"/>
                </a:lnTo>
                <a:lnTo>
                  <a:pt x="1278405" y="361149"/>
                </a:lnTo>
                <a:lnTo>
                  <a:pt x="1278405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10576683" y="6491351"/>
            <a:ext cx="1996389" cy="141192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99"/>
              </a:lnSpc>
            </a:pPr>
            <a:r>
              <a:rPr lang="en-US" sz="1999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de change qui revient vers le portefeuille d’Alice</a:t>
            </a:r>
          </a:p>
        </p:txBody>
      </p:sp>
      <p:grpSp>
        <p:nvGrpSpPr>
          <p:cNvPr name="Group 48" id="48"/>
          <p:cNvGrpSpPr/>
          <p:nvPr/>
        </p:nvGrpSpPr>
        <p:grpSpPr>
          <a:xfrm rot="0">
            <a:off x="4127984" y="5157584"/>
            <a:ext cx="2196631" cy="684035"/>
            <a:chOff x="0" y="0"/>
            <a:chExt cx="911226" cy="283758"/>
          </a:xfrm>
        </p:grpSpPr>
        <p:sp>
          <p:nvSpPr>
            <p:cNvPr name="Freeform 49" id="49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19831" y="0"/>
                  </a:moveTo>
                  <a:lnTo>
                    <a:pt x="791395" y="0"/>
                  </a:lnTo>
                  <a:cubicBezTo>
                    <a:pt x="857576" y="0"/>
                    <a:pt x="911226" y="53650"/>
                    <a:pt x="911226" y="119831"/>
                  </a:cubicBezTo>
                  <a:lnTo>
                    <a:pt x="911226" y="163926"/>
                  </a:lnTo>
                  <a:cubicBezTo>
                    <a:pt x="911226" y="230107"/>
                    <a:pt x="857576" y="283758"/>
                    <a:pt x="791395" y="283758"/>
                  </a:cubicBezTo>
                  <a:lnTo>
                    <a:pt x="119831" y="283758"/>
                  </a:lnTo>
                  <a:cubicBezTo>
                    <a:pt x="53650" y="283758"/>
                    <a:pt x="0" y="230107"/>
                    <a:pt x="0" y="163926"/>
                  </a:cubicBezTo>
                  <a:lnTo>
                    <a:pt x="0" y="119831"/>
                  </a:lnTo>
                  <a:cubicBezTo>
                    <a:pt x="0" y="53650"/>
                    <a:pt x="53650" y="0"/>
                    <a:pt x="11983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0" id="50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2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3 000 sats</a:t>
              </a:r>
            </a:p>
          </p:txBody>
        </p:sp>
      </p:grp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2.2 - La structure des transactions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Les frais de transaction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3809383" y="3177458"/>
            <a:ext cx="6644062" cy="3999161"/>
            <a:chOff x="0" y="0"/>
            <a:chExt cx="2845795" cy="1712927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845795" cy="1712927"/>
            </a:xfrm>
            <a:custGeom>
              <a:avLst/>
              <a:gdLst/>
              <a:ahLst/>
              <a:cxnLst/>
              <a:rect r="r" b="b" t="t" l="l"/>
              <a:pathLst>
                <a:path h="1712927" w="2845795">
                  <a:moveTo>
                    <a:pt x="0" y="0"/>
                  </a:moveTo>
                  <a:lnTo>
                    <a:pt x="2845795" y="0"/>
                  </a:lnTo>
                  <a:lnTo>
                    <a:pt x="2845795" y="1712927"/>
                  </a:lnTo>
                  <a:lnTo>
                    <a:pt x="0" y="1712927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845795" cy="176055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grpSp>
        <p:nvGrpSpPr>
          <p:cNvPr name="Group 29" id="29"/>
          <p:cNvGrpSpPr/>
          <p:nvPr/>
        </p:nvGrpSpPr>
        <p:grpSpPr>
          <a:xfrm rot="0">
            <a:off x="4397617" y="4304747"/>
            <a:ext cx="2127435" cy="662487"/>
            <a:chOff x="0" y="0"/>
            <a:chExt cx="911226" cy="283758"/>
          </a:xfrm>
        </p:grpSpPr>
        <p:sp>
          <p:nvSpPr>
            <p:cNvPr name="Freeform 30" id="3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3729" y="0"/>
                  </a:moveTo>
                  <a:lnTo>
                    <a:pt x="787498" y="0"/>
                  </a:lnTo>
                  <a:cubicBezTo>
                    <a:pt x="820312" y="0"/>
                    <a:pt x="851783" y="13036"/>
                    <a:pt x="874987" y="36239"/>
                  </a:cubicBezTo>
                  <a:cubicBezTo>
                    <a:pt x="898191" y="59443"/>
                    <a:pt x="911226" y="90914"/>
                    <a:pt x="911226" y="123729"/>
                  </a:cubicBezTo>
                  <a:lnTo>
                    <a:pt x="911226" y="160029"/>
                  </a:lnTo>
                  <a:cubicBezTo>
                    <a:pt x="911226" y="228362"/>
                    <a:pt x="855831" y="283758"/>
                    <a:pt x="787498" y="283758"/>
                  </a:cubicBezTo>
                  <a:lnTo>
                    <a:pt x="123729" y="283758"/>
                  </a:lnTo>
                  <a:cubicBezTo>
                    <a:pt x="90914" y="283758"/>
                    <a:pt x="59443" y="270722"/>
                    <a:pt x="36239" y="247518"/>
                  </a:cubicBezTo>
                  <a:cubicBezTo>
                    <a:pt x="13036" y="224315"/>
                    <a:pt x="0" y="192844"/>
                    <a:pt x="0" y="160029"/>
                  </a:cubicBezTo>
                  <a:lnTo>
                    <a:pt x="0" y="123729"/>
                  </a:lnTo>
                  <a:cubicBezTo>
                    <a:pt x="0" y="90914"/>
                    <a:pt x="13036" y="59443"/>
                    <a:pt x="36239" y="36239"/>
                  </a:cubicBezTo>
                  <a:cubicBezTo>
                    <a:pt x="59443" y="13036"/>
                    <a:pt x="90914" y="0"/>
                    <a:pt x="12372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1" id="3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2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10 000 sats</a:t>
              </a:r>
            </a:p>
          </p:txBody>
        </p:sp>
      </p:grpSp>
      <p:sp>
        <p:nvSpPr>
          <p:cNvPr name="TextBox 32" id="32"/>
          <p:cNvSpPr txBox="true"/>
          <p:nvPr/>
        </p:nvSpPr>
        <p:spPr>
          <a:xfrm rot="0">
            <a:off x="4274622" y="3230060"/>
            <a:ext cx="5713585" cy="417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7"/>
              </a:lnSpc>
            </a:pPr>
            <a:r>
              <a:rPr lang="en-US" b="true" sz="2398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TX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4435727" y="3675950"/>
            <a:ext cx="2051215" cy="417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7"/>
              </a:lnSpc>
            </a:pPr>
            <a:r>
              <a:rPr lang="en-US" sz="2398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AutoShape 34" id="34"/>
          <p:cNvSpPr/>
          <p:nvPr/>
        </p:nvSpPr>
        <p:spPr>
          <a:xfrm>
            <a:off x="7131414" y="3746794"/>
            <a:ext cx="0" cy="3083851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TextBox 35" id="35"/>
          <p:cNvSpPr txBox="true"/>
          <p:nvPr/>
        </p:nvSpPr>
        <p:spPr>
          <a:xfrm rot="0">
            <a:off x="7775714" y="3675950"/>
            <a:ext cx="2051215" cy="4179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357"/>
              </a:lnSpc>
            </a:pPr>
            <a:r>
              <a:rPr lang="en-US" sz="2398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grpSp>
        <p:nvGrpSpPr>
          <p:cNvPr name="Group 36" id="36"/>
          <p:cNvGrpSpPr/>
          <p:nvPr/>
        </p:nvGrpSpPr>
        <p:grpSpPr>
          <a:xfrm rot="0">
            <a:off x="7737604" y="4304747"/>
            <a:ext cx="2127435" cy="662487"/>
            <a:chOff x="0" y="0"/>
            <a:chExt cx="911226" cy="283758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3729" y="0"/>
                  </a:moveTo>
                  <a:lnTo>
                    <a:pt x="787498" y="0"/>
                  </a:lnTo>
                  <a:cubicBezTo>
                    <a:pt x="820312" y="0"/>
                    <a:pt x="851783" y="13036"/>
                    <a:pt x="874987" y="36239"/>
                  </a:cubicBezTo>
                  <a:cubicBezTo>
                    <a:pt x="898191" y="59443"/>
                    <a:pt x="911226" y="90914"/>
                    <a:pt x="911226" y="123729"/>
                  </a:cubicBezTo>
                  <a:lnTo>
                    <a:pt x="911226" y="160029"/>
                  </a:lnTo>
                  <a:cubicBezTo>
                    <a:pt x="911226" y="228362"/>
                    <a:pt x="855831" y="283758"/>
                    <a:pt x="787498" y="283758"/>
                  </a:cubicBezTo>
                  <a:lnTo>
                    <a:pt x="123729" y="283758"/>
                  </a:lnTo>
                  <a:cubicBezTo>
                    <a:pt x="90914" y="283758"/>
                    <a:pt x="59443" y="270722"/>
                    <a:pt x="36239" y="247518"/>
                  </a:cubicBezTo>
                  <a:cubicBezTo>
                    <a:pt x="13036" y="224315"/>
                    <a:pt x="0" y="192844"/>
                    <a:pt x="0" y="160029"/>
                  </a:cubicBezTo>
                  <a:lnTo>
                    <a:pt x="0" y="123729"/>
                  </a:lnTo>
                  <a:cubicBezTo>
                    <a:pt x="0" y="90914"/>
                    <a:pt x="13036" y="59443"/>
                    <a:pt x="36239" y="36239"/>
                  </a:cubicBezTo>
                  <a:cubicBezTo>
                    <a:pt x="59443" y="13036"/>
                    <a:pt x="90914" y="0"/>
                    <a:pt x="123729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2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4 000 sats</a:t>
              </a: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7737604" y="5178083"/>
            <a:ext cx="2127435" cy="662487"/>
            <a:chOff x="0" y="0"/>
            <a:chExt cx="911226" cy="283758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3729" y="0"/>
                  </a:moveTo>
                  <a:lnTo>
                    <a:pt x="787498" y="0"/>
                  </a:lnTo>
                  <a:cubicBezTo>
                    <a:pt x="820312" y="0"/>
                    <a:pt x="851783" y="13036"/>
                    <a:pt x="874987" y="36239"/>
                  </a:cubicBezTo>
                  <a:cubicBezTo>
                    <a:pt x="898191" y="59443"/>
                    <a:pt x="911226" y="90914"/>
                    <a:pt x="911226" y="123729"/>
                  </a:cubicBezTo>
                  <a:lnTo>
                    <a:pt x="911226" y="160029"/>
                  </a:lnTo>
                  <a:cubicBezTo>
                    <a:pt x="911226" y="228362"/>
                    <a:pt x="855831" y="283758"/>
                    <a:pt x="787498" y="283758"/>
                  </a:cubicBezTo>
                  <a:lnTo>
                    <a:pt x="123729" y="283758"/>
                  </a:lnTo>
                  <a:cubicBezTo>
                    <a:pt x="90914" y="283758"/>
                    <a:pt x="59443" y="270722"/>
                    <a:pt x="36239" y="247518"/>
                  </a:cubicBezTo>
                  <a:cubicBezTo>
                    <a:pt x="13036" y="224315"/>
                    <a:pt x="0" y="192844"/>
                    <a:pt x="0" y="160029"/>
                  </a:cubicBezTo>
                  <a:lnTo>
                    <a:pt x="0" y="123729"/>
                  </a:lnTo>
                  <a:cubicBezTo>
                    <a:pt x="0" y="90914"/>
                    <a:pt x="13036" y="59443"/>
                    <a:pt x="36239" y="36239"/>
                  </a:cubicBezTo>
                  <a:cubicBezTo>
                    <a:pt x="59443" y="13036"/>
                    <a:pt x="90914" y="0"/>
                    <a:pt x="12372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2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5 800 sats</a:t>
              </a: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1808233" y="5461702"/>
            <a:ext cx="1771880" cy="1368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1"/>
              </a:lnSpc>
            </a:pPr>
            <a:r>
              <a:rPr lang="en-US" sz="1936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d’Alice consommé pour satisfaire le paiement</a:t>
            </a:r>
          </a:p>
        </p:txBody>
      </p:sp>
      <p:sp>
        <p:nvSpPr>
          <p:cNvPr name="Freeform 43" id="43"/>
          <p:cNvSpPr/>
          <p:nvPr/>
        </p:nvSpPr>
        <p:spPr>
          <a:xfrm flipH="true" flipV="false" rot="9078732">
            <a:off x="2457865" y="4685161"/>
            <a:ext cx="1238133" cy="349773"/>
          </a:xfrm>
          <a:custGeom>
            <a:avLst/>
            <a:gdLst/>
            <a:ahLst/>
            <a:cxnLst/>
            <a:rect r="r" b="b" t="t" l="l"/>
            <a:pathLst>
              <a:path h="349773" w="1238133">
                <a:moveTo>
                  <a:pt x="1238133" y="0"/>
                </a:moveTo>
                <a:lnTo>
                  <a:pt x="0" y="0"/>
                </a:lnTo>
                <a:lnTo>
                  <a:pt x="0" y="349772"/>
                </a:lnTo>
                <a:lnTo>
                  <a:pt x="1238133" y="349772"/>
                </a:lnTo>
                <a:lnTo>
                  <a:pt x="1238133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4" id="44"/>
          <p:cNvSpPr txBox="true"/>
          <p:nvPr/>
        </p:nvSpPr>
        <p:spPr>
          <a:xfrm rot="0">
            <a:off x="10708157" y="3112262"/>
            <a:ext cx="1949253" cy="1368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1"/>
              </a:lnSpc>
            </a:pPr>
            <a:r>
              <a:rPr lang="en-US" sz="1936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créé pour le boulanger afin de payer la baguette</a:t>
            </a:r>
          </a:p>
        </p:txBody>
      </p:sp>
      <p:sp>
        <p:nvSpPr>
          <p:cNvPr name="Freeform 45" id="45"/>
          <p:cNvSpPr/>
          <p:nvPr/>
        </p:nvSpPr>
        <p:spPr>
          <a:xfrm flipH="false" flipV="false" rot="-8762221">
            <a:off x="10547410" y="5665684"/>
            <a:ext cx="1238133" cy="349773"/>
          </a:xfrm>
          <a:custGeom>
            <a:avLst/>
            <a:gdLst/>
            <a:ahLst/>
            <a:cxnLst/>
            <a:rect r="r" b="b" t="t" l="l"/>
            <a:pathLst>
              <a:path h="349773" w="1238133">
                <a:moveTo>
                  <a:pt x="0" y="0"/>
                </a:moveTo>
                <a:lnTo>
                  <a:pt x="1238133" y="0"/>
                </a:lnTo>
                <a:lnTo>
                  <a:pt x="1238133" y="349773"/>
                </a:lnTo>
                <a:lnTo>
                  <a:pt x="0" y="349773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6" id="46"/>
          <p:cNvSpPr/>
          <p:nvPr/>
        </p:nvSpPr>
        <p:spPr>
          <a:xfrm flipH="true" flipV="false" rot="0">
            <a:off x="10539498" y="4685161"/>
            <a:ext cx="1238133" cy="349773"/>
          </a:xfrm>
          <a:custGeom>
            <a:avLst/>
            <a:gdLst/>
            <a:ahLst/>
            <a:cxnLst/>
            <a:rect r="r" b="b" t="t" l="l"/>
            <a:pathLst>
              <a:path h="349773" w="1238133">
                <a:moveTo>
                  <a:pt x="1238133" y="0"/>
                </a:moveTo>
                <a:lnTo>
                  <a:pt x="0" y="0"/>
                </a:lnTo>
                <a:lnTo>
                  <a:pt x="0" y="349772"/>
                </a:lnTo>
                <a:lnTo>
                  <a:pt x="1238133" y="349772"/>
                </a:lnTo>
                <a:lnTo>
                  <a:pt x="1238133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47" id="47"/>
          <p:cNvSpPr txBox="true"/>
          <p:nvPr/>
        </p:nvSpPr>
        <p:spPr>
          <a:xfrm rot="0">
            <a:off x="10643176" y="6468335"/>
            <a:ext cx="1933501" cy="13689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1"/>
              </a:lnSpc>
            </a:pPr>
            <a:r>
              <a:rPr lang="en-US" sz="1936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UTXO de change qui revient vers le portefeuille d’Alice</a:t>
            </a:r>
          </a:p>
        </p:txBody>
      </p:sp>
      <p:sp>
        <p:nvSpPr>
          <p:cNvPr name="AutoShape 48" id="48"/>
          <p:cNvSpPr/>
          <p:nvPr/>
        </p:nvSpPr>
        <p:spPr>
          <a:xfrm flipH="true">
            <a:off x="7131414" y="7176619"/>
            <a:ext cx="0" cy="528879"/>
          </a:xfrm>
          <a:prstGeom prst="line">
            <a:avLst/>
          </a:prstGeom>
          <a:ln cap="flat" w="66675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9" id="49"/>
          <p:cNvGrpSpPr/>
          <p:nvPr/>
        </p:nvGrpSpPr>
        <p:grpSpPr>
          <a:xfrm rot="0">
            <a:off x="6067696" y="7705498"/>
            <a:ext cx="2127435" cy="662487"/>
            <a:chOff x="0" y="0"/>
            <a:chExt cx="911226" cy="283758"/>
          </a:xfrm>
        </p:grpSpPr>
        <p:sp>
          <p:nvSpPr>
            <p:cNvPr name="Freeform 50" id="50"/>
            <p:cNvSpPr/>
            <p:nvPr/>
          </p:nvSpPr>
          <p:spPr>
            <a:xfrm flipH="false" flipV="false" rot="0">
              <a:off x="0" y="0"/>
              <a:ext cx="911226" cy="283758"/>
            </a:xfrm>
            <a:custGeom>
              <a:avLst/>
              <a:gdLst/>
              <a:ahLst/>
              <a:cxnLst/>
              <a:rect r="r" b="b" t="t" l="l"/>
              <a:pathLst>
                <a:path h="283758" w="911226">
                  <a:moveTo>
                    <a:pt x="123729" y="0"/>
                  </a:moveTo>
                  <a:lnTo>
                    <a:pt x="787498" y="0"/>
                  </a:lnTo>
                  <a:cubicBezTo>
                    <a:pt x="820312" y="0"/>
                    <a:pt x="851783" y="13036"/>
                    <a:pt x="874987" y="36239"/>
                  </a:cubicBezTo>
                  <a:cubicBezTo>
                    <a:pt x="898191" y="59443"/>
                    <a:pt x="911226" y="90914"/>
                    <a:pt x="911226" y="123729"/>
                  </a:cubicBezTo>
                  <a:lnTo>
                    <a:pt x="911226" y="160029"/>
                  </a:lnTo>
                  <a:cubicBezTo>
                    <a:pt x="911226" y="228362"/>
                    <a:pt x="855831" y="283758"/>
                    <a:pt x="787498" y="283758"/>
                  </a:cubicBezTo>
                  <a:lnTo>
                    <a:pt x="123729" y="283758"/>
                  </a:lnTo>
                  <a:cubicBezTo>
                    <a:pt x="90914" y="283758"/>
                    <a:pt x="59443" y="270722"/>
                    <a:pt x="36239" y="247518"/>
                  </a:cubicBezTo>
                  <a:cubicBezTo>
                    <a:pt x="13036" y="224315"/>
                    <a:pt x="0" y="192844"/>
                    <a:pt x="0" y="160029"/>
                  </a:cubicBezTo>
                  <a:lnTo>
                    <a:pt x="0" y="123729"/>
                  </a:lnTo>
                  <a:cubicBezTo>
                    <a:pt x="0" y="90914"/>
                    <a:pt x="13036" y="59443"/>
                    <a:pt x="36239" y="36239"/>
                  </a:cubicBezTo>
                  <a:cubicBezTo>
                    <a:pt x="59443" y="13036"/>
                    <a:pt x="90914" y="0"/>
                    <a:pt x="123729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51" id="51"/>
            <p:cNvSpPr txBox="true"/>
            <p:nvPr/>
          </p:nvSpPr>
          <p:spPr>
            <a:xfrm>
              <a:off x="0" y="-66675"/>
              <a:ext cx="911226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637"/>
                </a:lnSpc>
              </a:pPr>
              <a:r>
                <a:rPr lang="en-US" b="true" sz="2499">
                  <a:solidFill>
                    <a:srgbClr val="FFFFFF"/>
                  </a:solidFill>
                  <a:latin typeface="Rubik Bold"/>
                  <a:ea typeface="Rubik Bold"/>
                  <a:cs typeface="Rubik Bold"/>
                  <a:sym typeface="Rubik Bold"/>
                </a:rPr>
                <a:t>200 sats</a:t>
              </a:r>
            </a:p>
          </p:txBody>
        </p:sp>
      </p:grpSp>
      <p:sp>
        <p:nvSpPr>
          <p:cNvPr name="TextBox 52" id="52"/>
          <p:cNvSpPr txBox="true"/>
          <p:nvPr/>
        </p:nvSpPr>
        <p:spPr>
          <a:xfrm rot="0">
            <a:off x="5268513" y="8455366"/>
            <a:ext cx="3725801" cy="3410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711"/>
              </a:lnSpc>
            </a:pPr>
            <a:r>
              <a:rPr lang="en-US" sz="1936" i="true">
                <a:solidFill>
                  <a:srgbClr val="000000"/>
                </a:solidFill>
                <a:latin typeface="Rubik Italics"/>
                <a:ea typeface="Rubik Italics"/>
                <a:cs typeface="Rubik Italics"/>
                <a:sym typeface="Rubik Italics"/>
              </a:rPr>
              <a:t>Frais de transaction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448388" y="908826"/>
            <a:ext cx="173998" cy="1175317"/>
          </a:xfrm>
          <a:custGeom>
            <a:avLst/>
            <a:gdLst/>
            <a:ahLst/>
            <a:cxnLst/>
            <a:rect r="r" b="b" t="t" l="l"/>
            <a:pathLst>
              <a:path h="1175317" w="173998">
                <a:moveTo>
                  <a:pt x="0" y="0"/>
                </a:moveTo>
                <a:lnTo>
                  <a:pt x="173998" y="0"/>
                </a:lnTo>
                <a:lnTo>
                  <a:pt x="173998" y="1175317"/>
                </a:lnTo>
                <a:lnTo>
                  <a:pt x="0" y="1175317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477553" y="-271227"/>
            <a:ext cx="3958389" cy="10259783"/>
            <a:chOff x="0" y="0"/>
            <a:chExt cx="1042539" cy="2702165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042539" cy="2702165"/>
            </a:xfrm>
            <a:custGeom>
              <a:avLst/>
              <a:gdLst/>
              <a:ahLst/>
              <a:cxnLst/>
              <a:rect r="r" b="b" t="t" l="l"/>
              <a:pathLst>
                <a:path h="2702165" w="1042539">
                  <a:moveTo>
                    <a:pt x="0" y="0"/>
                  </a:moveTo>
                  <a:lnTo>
                    <a:pt x="1042539" y="0"/>
                  </a:lnTo>
                  <a:lnTo>
                    <a:pt x="1042539" y="2702165"/>
                  </a:lnTo>
                  <a:lnTo>
                    <a:pt x="0" y="2702165"/>
                  </a:ln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042539" cy="274979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07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87401" y="9892416"/>
            <a:ext cx="21284296" cy="570175"/>
            <a:chOff x="0" y="0"/>
            <a:chExt cx="5605740" cy="1501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5605740" cy="150170"/>
            </a:xfrm>
            <a:custGeom>
              <a:avLst/>
              <a:gdLst/>
              <a:ahLst/>
              <a:cxnLst/>
              <a:rect r="r" b="b" t="t" l="l"/>
              <a:pathLst>
                <a:path h="150170" w="5605740">
                  <a:moveTo>
                    <a:pt x="0" y="0"/>
                  </a:moveTo>
                  <a:lnTo>
                    <a:pt x="5605740" y="0"/>
                  </a:lnTo>
                  <a:lnTo>
                    <a:pt x="5605740" y="150170"/>
                  </a:lnTo>
                  <a:lnTo>
                    <a:pt x="0" y="150170"/>
                  </a:ln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5605740" cy="1977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0">
            <a:off x="14477553" y="6165380"/>
            <a:ext cx="3810447" cy="1586099"/>
          </a:xfrm>
          <a:custGeom>
            <a:avLst/>
            <a:gdLst/>
            <a:ahLst/>
            <a:cxnLst/>
            <a:rect r="r" b="b" t="t" l="l"/>
            <a:pathLst>
              <a:path h="1586099" w="3810447">
                <a:moveTo>
                  <a:pt x="0" y="0"/>
                </a:moveTo>
                <a:lnTo>
                  <a:pt x="3810447" y="0"/>
                </a:lnTo>
                <a:lnTo>
                  <a:pt x="3810447" y="1586099"/>
                </a:lnTo>
                <a:lnTo>
                  <a:pt x="0" y="158609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-86" r="0" b="-86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0">
            <a:off x="16916612" y="8901392"/>
            <a:ext cx="1219249" cy="713815"/>
          </a:xfrm>
          <a:custGeom>
            <a:avLst/>
            <a:gdLst/>
            <a:ahLst/>
            <a:cxnLst/>
            <a:rect r="r" b="b" t="t" l="l"/>
            <a:pathLst>
              <a:path h="713815" w="1219249">
                <a:moveTo>
                  <a:pt x="0" y="0"/>
                </a:moveTo>
                <a:lnTo>
                  <a:pt x="1219249" y="0"/>
                </a:lnTo>
                <a:lnTo>
                  <a:pt x="1219249" y="713815"/>
                </a:lnTo>
                <a:lnTo>
                  <a:pt x="0" y="71381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-315" r="0" b="-315"/>
            </a:stretch>
          </a:blipFill>
        </p:spPr>
      </p:sp>
      <p:grpSp>
        <p:nvGrpSpPr>
          <p:cNvPr name="Group 11" id="11"/>
          <p:cNvGrpSpPr/>
          <p:nvPr/>
        </p:nvGrpSpPr>
        <p:grpSpPr>
          <a:xfrm rot="0">
            <a:off x="17526236" y="9949475"/>
            <a:ext cx="335663" cy="278532"/>
            <a:chOff x="0" y="0"/>
            <a:chExt cx="447551" cy="371376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447548" cy="371348"/>
            </a:xfrm>
            <a:custGeom>
              <a:avLst/>
              <a:gdLst/>
              <a:ahLst/>
              <a:cxnLst/>
              <a:rect r="r" b="b" t="t" l="l"/>
              <a:pathLst>
                <a:path h="371348" w="447548">
                  <a:moveTo>
                    <a:pt x="0" y="0"/>
                  </a:moveTo>
                  <a:lnTo>
                    <a:pt x="447548" y="0"/>
                  </a:lnTo>
                  <a:lnTo>
                    <a:pt x="447548" y="371348"/>
                  </a:lnTo>
                  <a:lnTo>
                    <a:pt x="0" y="37134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l="0" t="-8649" r="0" b="-8657"/>
              </a:stretch>
            </a:blipFill>
          </p:spPr>
        </p:sp>
      </p:grpSp>
      <p:grpSp>
        <p:nvGrpSpPr>
          <p:cNvPr name="Group 13" id="13"/>
          <p:cNvGrpSpPr/>
          <p:nvPr/>
        </p:nvGrpSpPr>
        <p:grpSpPr>
          <a:xfrm rot="0">
            <a:off x="17907482" y="9943053"/>
            <a:ext cx="268584" cy="291376"/>
            <a:chOff x="0" y="0"/>
            <a:chExt cx="358112" cy="388501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358140" cy="388493"/>
            </a:xfrm>
            <a:custGeom>
              <a:avLst/>
              <a:gdLst/>
              <a:ahLst/>
              <a:cxnLst/>
              <a:rect r="r" b="b" t="t" l="l"/>
              <a:pathLst>
                <a:path h="388493" w="358140">
                  <a:moveTo>
                    <a:pt x="0" y="0"/>
                  </a:moveTo>
                  <a:lnTo>
                    <a:pt x="358140" y="0"/>
                  </a:lnTo>
                  <a:lnTo>
                    <a:pt x="358140" y="388493"/>
                  </a:lnTo>
                  <a:lnTo>
                    <a:pt x="0" y="38849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9"/>
              <a:stretch>
                <a:fillRect l="-4242" t="0" r="-4234" b="-2"/>
              </a:stretch>
            </a:blipFill>
          </p:spPr>
        </p:sp>
      </p:grpSp>
      <p:sp>
        <p:nvSpPr>
          <p:cNvPr name="Freeform 15" id="15"/>
          <p:cNvSpPr/>
          <p:nvPr/>
        </p:nvSpPr>
        <p:spPr>
          <a:xfrm flipH="false" flipV="false" rot="0">
            <a:off x="0" y="9649752"/>
            <a:ext cx="965504" cy="338804"/>
          </a:xfrm>
          <a:custGeom>
            <a:avLst/>
            <a:gdLst/>
            <a:ahLst/>
            <a:cxnLst/>
            <a:rect r="r" b="b" t="t" l="l"/>
            <a:pathLst>
              <a:path h="338804" w="965504">
                <a:moveTo>
                  <a:pt x="0" y="0"/>
                </a:moveTo>
                <a:lnTo>
                  <a:pt x="965504" y="0"/>
                </a:lnTo>
                <a:lnTo>
                  <a:pt x="965504" y="338804"/>
                </a:lnTo>
                <a:lnTo>
                  <a:pt x="0" y="338804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6" id="16"/>
          <p:cNvSpPr/>
          <p:nvPr/>
        </p:nvSpPr>
        <p:spPr>
          <a:xfrm flipH="false" flipV="false" rot="0">
            <a:off x="14962355" y="2040603"/>
            <a:ext cx="2840842" cy="2840842"/>
          </a:xfrm>
          <a:custGeom>
            <a:avLst/>
            <a:gdLst/>
            <a:ahLst/>
            <a:cxnLst/>
            <a:rect r="r" b="b" t="t" l="l"/>
            <a:pathLst>
              <a:path h="2840842" w="2840842">
                <a:moveTo>
                  <a:pt x="0" y="0"/>
                </a:moveTo>
                <a:lnTo>
                  <a:pt x="2840843" y="0"/>
                </a:lnTo>
                <a:lnTo>
                  <a:pt x="2840843" y="2840842"/>
                </a:lnTo>
                <a:lnTo>
                  <a:pt x="0" y="2840842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0"/>
            </a:stretch>
          </a:blipFill>
        </p:spPr>
      </p:sp>
      <p:grpSp>
        <p:nvGrpSpPr>
          <p:cNvPr name="Group 17" id="17"/>
          <p:cNvGrpSpPr/>
          <p:nvPr/>
        </p:nvGrpSpPr>
        <p:grpSpPr>
          <a:xfrm rot="0">
            <a:off x="1319881" y="2707534"/>
            <a:ext cx="11825881" cy="6541241"/>
            <a:chOff x="0" y="0"/>
            <a:chExt cx="3114635" cy="1722796"/>
          </a:xfrm>
        </p:grpSpPr>
        <p:sp>
          <p:nvSpPr>
            <p:cNvPr name="Freeform 18" id="18"/>
            <p:cNvSpPr/>
            <p:nvPr/>
          </p:nvSpPr>
          <p:spPr>
            <a:xfrm flipH="false" flipV="false" rot="0">
              <a:off x="0" y="0"/>
              <a:ext cx="3114635" cy="1722796"/>
            </a:xfrm>
            <a:custGeom>
              <a:avLst/>
              <a:gdLst/>
              <a:ahLst/>
              <a:cxnLst/>
              <a:rect r="r" b="b" t="t" l="l"/>
              <a:pathLst>
                <a:path h="1722796" w="3114635">
                  <a:moveTo>
                    <a:pt x="33388" y="0"/>
                  </a:moveTo>
                  <a:lnTo>
                    <a:pt x="3081248" y="0"/>
                  </a:lnTo>
                  <a:cubicBezTo>
                    <a:pt x="3090103" y="0"/>
                    <a:pt x="3098595" y="3518"/>
                    <a:pt x="3104856" y="9779"/>
                  </a:cubicBezTo>
                  <a:cubicBezTo>
                    <a:pt x="3111118" y="16040"/>
                    <a:pt x="3114635" y="24533"/>
                    <a:pt x="3114635" y="33388"/>
                  </a:cubicBezTo>
                  <a:lnTo>
                    <a:pt x="3114635" y="1689408"/>
                  </a:lnTo>
                  <a:cubicBezTo>
                    <a:pt x="3114635" y="1707848"/>
                    <a:pt x="3099687" y="1722796"/>
                    <a:pt x="3081248" y="1722796"/>
                  </a:cubicBezTo>
                  <a:lnTo>
                    <a:pt x="33388" y="1722796"/>
                  </a:lnTo>
                  <a:cubicBezTo>
                    <a:pt x="14948" y="1722796"/>
                    <a:pt x="0" y="1707848"/>
                    <a:pt x="0" y="1689408"/>
                  </a:cubicBezTo>
                  <a:lnTo>
                    <a:pt x="0" y="33388"/>
                  </a:lnTo>
                  <a:cubicBezTo>
                    <a:pt x="0" y="14948"/>
                    <a:pt x="14948" y="0"/>
                    <a:pt x="33388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57150" cap="rnd">
              <a:solidFill>
                <a:srgbClr val="FF5C00"/>
              </a:solidFill>
              <a:prstDash val="dash"/>
              <a:round/>
            </a:ln>
          </p:spPr>
        </p:sp>
        <p:sp>
          <p:nvSpPr>
            <p:cNvPr name="TextBox 19" id="19"/>
            <p:cNvSpPr txBox="true"/>
            <p:nvPr/>
          </p:nvSpPr>
          <p:spPr>
            <a:xfrm>
              <a:off x="0" y="-47625"/>
              <a:ext cx="3114635" cy="1770421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940"/>
                </a:lnSpc>
              </a:pPr>
            </a:p>
          </p:txBody>
        </p:sp>
      </p:grpSp>
      <p:sp>
        <p:nvSpPr>
          <p:cNvPr name="TextBox 20" id="20"/>
          <p:cNvSpPr txBox="true"/>
          <p:nvPr/>
        </p:nvSpPr>
        <p:spPr>
          <a:xfrm rot="0">
            <a:off x="128750" y="75432"/>
            <a:ext cx="9474783" cy="4483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640"/>
              </a:lnSpc>
            </a:pP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BTC204 </a:t>
            </a:r>
            <a:r>
              <a:rPr lang="en-US" sz="26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- Chapitre 2.2 - La structure des transactions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965504" y="1189462"/>
            <a:ext cx="12170734" cy="547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480"/>
              </a:lnSpc>
            </a:pPr>
            <a:r>
              <a:rPr lang="en-US" sz="32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La transaction coinbase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5156432" y="1201210"/>
            <a:ext cx="2452688" cy="523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 b="true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Instructeur</a:t>
            </a:r>
          </a:p>
        </p:txBody>
      </p:sp>
      <p:sp>
        <p:nvSpPr>
          <p:cNvPr name="TextBox 23" id="23"/>
          <p:cNvSpPr txBox="true"/>
          <p:nvPr/>
        </p:nvSpPr>
        <p:spPr>
          <a:xfrm rot="0">
            <a:off x="14941172" y="5043073"/>
            <a:ext cx="2883210" cy="3657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40"/>
              </a:lnSpc>
            </a:pPr>
            <a:r>
              <a:rPr lang="en-US" sz="2100" b="true">
                <a:solidFill>
                  <a:srgbClr val="000000"/>
                </a:solidFill>
                <a:latin typeface="Rubik Medium"/>
                <a:ea typeface="Rubik Medium"/>
                <a:cs typeface="Rubik Medium"/>
                <a:sym typeface="Rubik Medium"/>
              </a:rPr>
              <a:t>Loïc Morel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5478373" y="9957670"/>
            <a:ext cx="1949042" cy="2285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r">
              <a:lnSpc>
                <a:spcPts val="1108"/>
              </a:lnSpc>
            </a:pPr>
            <a:r>
              <a:rPr lang="en-US" sz="9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IA Translated</a:t>
            </a:r>
          </a:p>
          <a:p>
            <a:pPr algn="r">
              <a:lnSpc>
                <a:spcPts val="749"/>
              </a:lnSpc>
            </a:pPr>
            <a:r>
              <a:rPr lang="en-US" sz="624" i="true">
                <a:solidFill>
                  <a:srgbClr val="FFFFFF"/>
                </a:solidFill>
                <a:latin typeface="Rubik Italics"/>
                <a:ea typeface="Rubik Italics"/>
                <a:cs typeface="Rubik Italics"/>
                <a:sym typeface="Rubik Italics"/>
              </a:rPr>
              <a:t>(Not yet reviewed)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28750" y="9969506"/>
            <a:ext cx="16458436" cy="257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040"/>
              </a:lnSpc>
            </a:pP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BTC204 </a:t>
            </a:r>
            <a:r>
              <a:rPr lang="en-US" sz="1700" i="true">
                <a:solidFill>
                  <a:srgbClr val="FFFFFF"/>
                </a:solidFill>
                <a:latin typeface="JetBrains Mono Italics"/>
                <a:ea typeface="JetBrains Mono Italics"/>
                <a:cs typeface="JetBrains Mono Italics"/>
                <a:sym typeface="JetBrains Mono Italics"/>
              </a:rPr>
              <a:t>- FR - V.001 - 2024-08 - Plan₿ Network’s PGP: 5720 CD57 7E78 94C9 8DBD 580E 8F12 D0C6 3B1A 606E </a:t>
            </a:r>
          </a:p>
        </p:txBody>
      </p:sp>
      <p:grpSp>
        <p:nvGrpSpPr>
          <p:cNvPr name="Group 26" id="26"/>
          <p:cNvGrpSpPr/>
          <p:nvPr/>
        </p:nvGrpSpPr>
        <p:grpSpPr>
          <a:xfrm rot="0">
            <a:off x="2156932" y="3134743"/>
            <a:ext cx="4947355" cy="5686822"/>
            <a:chOff x="0" y="0"/>
            <a:chExt cx="2083239" cy="2394615"/>
          </a:xfrm>
        </p:grpSpPr>
        <p:sp>
          <p:nvSpPr>
            <p:cNvPr name="Freeform 27" id="27"/>
            <p:cNvSpPr/>
            <p:nvPr/>
          </p:nvSpPr>
          <p:spPr>
            <a:xfrm flipH="false" flipV="false" rot="0">
              <a:off x="0" y="0"/>
              <a:ext cx="2083240" cy="2394615"/>
            </a:xfrm>
            <a:custGeom>
              <a:avLst/>
              <a:gdLst/>
              <a:ahLst/>
              <a:cxnLst/>
              <a:rect r="r" b="b" t="t" l="l"/>
              <a:pathLst>
                <a:path h="2394615" w="2083240">
                  <a:moveTo>
                    <a:pt x="0" y="0"/>
                  </a:moveTo>
                  <a:lnTo>
                    <a:pt x="2083240" y="0"/>
                  </a:lnTo>
                  <a:lnTo>
                    <a:pt x="2083240" y="2394615"/>
                  </a:lnTo>
                  <a:lnTo>
                    <a:pt x="0" y="2394615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19050" cap="sq">
              <a:solidFill>
                <a:srgbClr val="000000"/>
              </a:solidFill>
              <a:prstDash val="solid"/>
              <a:miter/>
            </a:ln>
          </p:spPr>
        </p:sp>
        <p:sp>
          <p:nvSpPr>
            <p:cNvPr name="TextBox 28" id="28"/>
            <p:cNvSpPr txBox="true"/>
            <p:nvPr/>
          </p:nvSpPr>
          <p:spPr>
            <a:xfrm>
              <a:off x="0" y="-47625"/>
              <a:ext cx="2083239" cy="244224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037"/>
                </a:lnSpc>
              </a:pPr>
            </a:p>
          </p:txBody>
        </p:sp>
      </p:grpSp>
      <p:sp>
        <p:nvSpPr>
          <p:cNvPr name="AutoShape 29" id="29"/>
          <p:cNvSpPr/>
          <p:nvPr/>
        </p:nvSpPr>
        <p:spPr>
          <a:xfrm>
            <a:off x="4630609" y="3713869"/>
            <a:ext cx="0" cy="4866326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grpSp>
        <p:nvGrpSpPr>
          <p:cNvPr name="Group 30" id="30"/>
          <p:cNvGrpSpPr/>
          <p:nvPr/>
        </p:nvGrpSpPr>
        <p:grpSpPr>
          <a:xfrm rot="0">
            <a:off x="5081996" y="4281415"/>
            <a:ext cx="1584148" cy="673878"/>
            <a:chOff x="0" y="0"/>
            <a:chExt cx="667055" cy="283758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667055" cy="283758"/>
            </a:xfrm>
            <a:custGeom>
              <a:avLst/>
              <a:gdLst/>
              <a:ahLst/>
              <a:cxnLst/>
              <a:rect r="r" b="b" t="t" l="l"/>
              <a:pathLst>
                <a:path h="283758" w="667055">
                  <a:moveTo>
                    <a:pt x="117291" y="0"/>
                  </a:moveTo>
                  <a:lnTo>
                    <a:pt x="549764" y="0"/>
                  </a:lnTo>
                  <a:cubicBezTo>
                    <a:pt x="614542" y="0"/>
                    <a:pt x="667055" y="52513"/>
                    <a:pt x="667055" y="117291"/>
                  </a:cubicBezTo>
                  <a:lnTo>
                    <a:pt x="667055" y="166467"/>
                  </a:lnTo>
                  <a:cubicBezTo>
                    <a:pt x="667055" y="231245"/>
                    <a:pt x="614542" y="283758"/>
                    <a:pt x="549764" y="283758"/>
                  </a:cubicBezTo>
                  <a:lnTo>
                    <a:pt x="117291" y="283758"/>
                  </a:lnTo>
                  <a:cubicBezTo>
                    <a:pt x="52513" y="283758"/>
                    <a:pt x="0" y="231245"/>
                    <a:pt x="0" y="166467"/>
                  </a:cubicBezTo>
                  <a:lnTo>
                    <a:pt x="0" y="117291"/>
                  </a:lnTo>
                  <a:cubicBezTo>
                    <a:pt x="0" y="52513"/>
                    <a:pt x="52513" y="0"/>
                    <a:pt x="117291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0" y="-66675"/>
              <a:ext cx="667055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346"/>
                </a:lnSpc>
              </a:pPr>
              <a:r>
                <a:rPr lang="en-US" b="true" sz="22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4.24 BTC</a:t>
              </a: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7788203" y="4525763"/>
            <a:ext cx="4520509" cy="2904782"/>
            <a:chOff x="0" y="0"/>
            <a:chExt cx="1785830" cy="1147536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1785830" cy="1147536"/>
            </a:xfrm>
            <a:custGeom>
              <a:avLst/>
              <a:gdLst/>
              <a:ahLst/>
              <a:cxnLst/>
              <a:rect r="r" b="b" t="t" l="l"/>
              <a:pathLst>
                <a:path h="1147536" w="1785830">
                  <a:moveTo>
                    <a:pt x="11988" y="0"/>
                  </a:moveTo>
                  <a:lnTo>
                    <a:pt x="1773841" y="0"/>
                  </a:lnTo>
                  <a:cubicBezTo>
                    <a:pt x="1780462" y="0"/>
                    <a:pt x="1785830" y="5367"/>
                    <a:pt x="1785830" y="11988"/>
                  </a:cubicBezTo>
                  <a:lnTo>
                    <a:pt x="1785830" y="1135548"/>
                  </a:lnTo>
                  <a:cubicBezTo>
                    <a:pt x="1785830" y="1138727"/>
                    <a:pt x="1784567" y="1141776"/>
                    <a:pt x="1782319" y="1144025"/>
                  </a:cubicBezTo>
                  <a:cubicBezTo>
                    <a:pt x="1780070" y="1146273"/>
                    <a:pt x="1777021" y="1147536"/>
                    <a:pt x="1773841" y="1147536"/>
                  </a:cubicBezTo>
                  <a:lnTo>
                    <a:pt x="11988" y="1147536"/>
                  </a:lnTo>
                  <a:cubicBezTo>
                    <a:pt x="5367" y="1147536"/>
                    <a:pt x="0" y="1142168"/>
                    <a:pt x="0" y="1135548"/>
                  </a:cubicBezTo>
                  <a:lnTo>
                    <a:pt x="0" y="11988"/>
                  </a:lnTo>
                  <a:cubicBezTo>
                    <a:pt x="0" y="8809"/>
                    <a:pt x="1263" y="5760"/>
                    <a:pt x="3511" y="3511"/>
                  </a:cubicBezTo>
                  <a:cubicBezTo>
                    <a:pt x="5760" y="1263"/>
                    <a:pt x="8809" y="0"/>
                    <a:pt x="11988" y="0"/>
                  </a:cubicBezTo>
                  <a:close/>
                </a:path>
              </a:pathLst>
            </a:custGeom>
            <a:solidFill>
              <a:srgbClr val="000000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0" y="-76200"/>
              <a:ext cx="1785830" cy="122373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4073"/>
                </a:lnSpc>
              </a:pPr>
              <a:r>
                <a:rPr lang="en-US" sz="2799" b="true">
                  <a:solidFill>
                    <a:srgbClr val="FFFFFF"/>
                  </a:solidFill>
                  <a:latin typeface="Rubik Semi-Bold"/>
                  <a:ea typeface="Rubik Semi-Bold"/>
                  <a:cs typeface="Rubik Semi-Bold"/>
                  <a:sym typeface="Rubik Semi-Bold"/>
                </a:rPr>
                <a:t>Récompense de bloc</a:t>
              </a:r>
            </a:p>
            <a:p>
              <a:pPr algn="ctr">
                <a:lnSpc>
                  <a:spcPts val="4073"/>
                </a:lnSpc>
              </a:pPr>
            </a:p>
            <a:p>
              <a:pPr algn="ctr">
                <a:lnSpc>
                  <a:spcPts val="4073"/>
                </a:lnSpc>
              </a:pPr>
            </a:p>
            <a:p>
              <a:pPr algn="ctr">
                <a:lnSpc>
                  <a:spcPts val="4073"/>
                </a:lnSpc>
              </a:pPr>
            </a:p>
            <a:p>
              <a:pPr algn="ctr">
                <a:lnSpc>
                  <a:spcPts val="4073"/>
                </a:lnSpc>
              </a:pPr>
            </a:p>
          </p:txBody>
        </p:sp>
      </p:grpSp>
      <p:sp>
        <p:nvSpPr>
          <p:cNvPr name="Freeform 36" id="36"/>
          <p:cNvSpPr/>
          <p:nvPr/>
        </p:nvSpPr>
        <p:spPr>
          <a:xfrm flipH="false" flipV="false" rot="0">
            <a:off x="3050082" y="4281415"/>
            <a:ext cx="673878" cy="673878"/>
          </a:xfrm>
          <a:custGeom>
            <a:avLst/>
            <a:gdLst/>
            <a:ahLst/>
            <a:cxnLst/>
            <a:rect r="r" b="b" t="t" l="l"/>
            <a:pathLst>
              <a:path h="673878" w="673878">
                <a:moveTo>
                  <a:pt x="0" y="0"/>
                </a:moveTo>
                <a:lnTo>
                  <a:pt x="673878" y="0"/>
                </a:lnTo>
                <a:lnTo>
                  <a:pt x="673878" y="673879"/>
                </a:lnTo>
                <a:lnTo>
                  <a:pt x="0" y="673879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7" id="37"/>
          <p:cNvSpPr txBox="true"/>
          <p:nvPr/>
        </p:nvSpPr>
        <p:spPr>
          <a:xfrm rot="0">
            <a:off x="2503361" y="3189232"/>
            <a:ext cx="4254496" cy="424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5"/>
              </a:lnSpc>
            </a:pPr>
            <a:r>
              <a:rPr lang="en-US" b="true" sz="2439">
                <a:solidFill>
                  <a:srgbClr val="000000"/>
                </a:solidFill>
                <a:latin typeface="Rubik Bold"/>
                <a:ea typeface="Rubik Bold"/>
                <a:cs typeface="Rubik Bold"/>
                <a:sym typeface="Rubik Bold"/>
              </a:rPr>
              <a:t>Coinbase TX</a:t>
            </a:r>
          </a:p>
        </p:txBody>
      </p:sp>
      <p:sp>
        <p:nvSpPr>
          <p:cNvPr name="TextBox 38" id="38"/>
          <p:cNvSpPr txBox="true"/>
          <p:nvPr/>
        </p:nvSpPr>
        <p:spPr>
          <a:xfrm rot="0">
            <a:off x="2623325" y="3642790"/>
            <a:ext cx="1527393" cy="424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5"/>
              </a:lnSpc>
            </a:pPr>
            <a:r>
              <a:rPr lang="en-US" sz="2439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inputs</a:t>
            </a:r>
          </a:p>
        </p:txBody>
      </p:sp>
      <p:sp>
        <p:nvSpPr>
          <p:cNvPr name="TextBox 39" id="39"/>
          <p:cNvSpPr txBox="true"/>
          <p:nvPr/>
        </p:nvSpPr>
        <p:spPr>
          <a:xfrm rot="0">
            <a:off x="5110374" y="3642790"/>
            <a:ext cx="1527393" cy="4241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15"/>
              </a:lnSpc>
            </a:pPr>
            <a:r>
              <a:rPr lang="en-US" sz="2439">
                <a:solidFill>
                  <a:srgbClr val="000000"/>
                </a:solidFill>
                <a:latin typeface="Rubik"/>
                <a:ea typeface="Rubik"/>
                <a:cs typeface="Rubik"/>
                <a:sym typeface="Rubik"/>
              </a:rPr>
              <a:t>outputs</a:t>
            </a:r>
          </a:p>
        </p:txBody>
      </p:sp>
      <p:sp>
        <p:nvSpPr>
          <p:cNvPr name="AutoShape 40" id="40"/>
          <p:cNvSpPr/>
          <p:nvPr/>
        </p:nvSpPr>
        <p:spPr>
          <a:xfrm flipH="true" flipV="true">
            <a:off x="6601045" y="4886461"/>
            <a:ext cx="3447412" cy="1271395"/>
          </a:xfrm>
          <a:prstGeom prst="line">
            <a:avLst/>
          </a:prstGeom>
          <a:ln cap="flat" w="76200">
            <a:solidFill>
              <a:srgbClr val="000000"/>
            </a:solidFill>
            <a:prstDash val="solid"/>
            <a:headEnd type="none" len="sm" w="sm"/>
            <a:tailEnd type="arrow" len="sm" w="med"/>
          </a:ln>
        </p:spPr>
      </p:sp>
      <p:grpSp>
        <p:nvGrpSpPr>
          <p:cNvPr name="Group 41" id="41"/>
          <p:cNvGrpSpPr/>
          <p:nvPr/>
        </p:nvGrpSpPr>
        <p:grpSpPr>
          <a:xfrm rot="0">
            <a:off x="8133008" y="5483977"/>
            <a:ext cx="3830899" cy="673878"/>
            <a:chOff x="0" y="0"/>
            <a:chExt cx="1613120" cy="283758"/>
          </a:xfrm>
        </p:grpSpPr>
        <p:sp>
          <p:nvSpPr>
            <p:cNvPr name="Freeform 42" id="42"/>
            <p:cNvSpPr/>
            <p:nvPr/>
          </p:nvSpPr>
          <p:spPr>
            <a:xfrm flipH="false" flipV="false" rot="0">
              <a:off x="0" y="0"/>
              <a:ext cx="1613120" cy="283758"/>
            </a:xfrm>
            <a:custGeom>
              <a:avLst/>
              <a:gdLst/>
              <a:ahLst/>
              <a:cxnLst/>
              <a:rect r="r" b="b" t="t" l="l"/>
              <a:pathLst>
                <a:path h="283758" w="1613120">
                  <a:moveTo>
                    <a:pt x="48502" y="0"/>
                  </a:moveTo>
                  <a:lnTo>
                    <a:pt x="1564618" y="0"/>
                  </a:lnTo>
                  <a:cubicBezTo>
                    <a:pt x="1591405" y="0"/>
                    <a:pt x="1613120" y="21715"/>
                    <a:pt x="1613120" y="48502"/>
                  </a:cubicBezTo>
                  <a:lnTo>
                    <a:pt x="1613120" y="235256"/>
                  </a:lnTo>
                  <a:cubicBezTo>
                    <a:pt x="1613120" y="262043"/>
                    <a:pt x="1591405" y="283758"/>
                    <a:pt x="1564618" y="283758"/>
                  </a:cubicBezTo>
                  <a:lnTo>
                    <a:pt x="48502" y="283758"/>
                  </a:lnTo>
                  <a:cubicBezTo>
                    <a:pt x="21715" y="283758"/>
                    <a:pt x="0" y="262043"/>
                    <a:pt x="0" y="235256"/>
                  </a:cubicBezTo>
                  <a:lnTo>
                    <a:pt x="0" y="48502"/>
                  </a:lnTo>
                  <a:cubicBezTo>
                    <a:pt x="0" y="21715"/>
                    <a:pt x="21715" y="0"/>
                    <a:pt x="4850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3" id="43"/>
            <p:cNvSpPr txBox="true"/>
            <p:nvPr/>
          </p:nvSpPr>
          <p:spPr>
            <a:xfrm>
              <a:off x="0" y="-66675"/>
              <a:ext cx="1613120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1"/>
                </a:lnSpc>
              </a:pPr>
              <a:r>
                <a:rPr lang="en-US" b="true" sz="23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Subvention de bloc</a:t>
              </a:r>
            </a:p>
          </p:txBody>
        </p:sp>
      </p:grpSp>
      <p:grpSp>
        <p:nvGrpSpPr>
          <p:cNvPr name="Group 44" id="44"/>
          <p:cNvGrpSpPr/>
          <p:nvPr/>
        </p:nvGrpSpPr>
        <p:grpSpPr>
          <a:xfrm rot="0">
            <a:off x="8133008" y="6408727"/>
            <a:ext cx="3830899" cy="673878"/>
            <a:chOff x="0" y="0"/>
            <a:chExt cx="1613120" cy="283758"/>
          </a:xfrm>
        </p:grpSpPr>
        <p:sp>
          <p:nvSpPr>
            <p:cNvPr name="Freeform 45" id="45"/>
            <p:cNvSpPr/>
            <p:nvPr/>
          </p:nvSpPr>
          <p:spPr>
            <a:xfrm flipH="false" flipV="false" rot="0">
              <a:off x="0" y="0"/>
              <a:ext cx="1613120" cy="283758"/>
            </a:xfrm>
            <a:custGeom>
              <a:avLst/>
              <a:gdLst/>
              <a:ahLst/>
              <a:cxnLst/>
              <a:rect r="r" b="b" t="t" l="l"/>
              <a:pathLst>
                <a:path h="283758" w="1613120">
                  <a:moveTo>
                    <a:pt x="48502" y="0"/>
                  </a:moveTo>
                  <a:lnTo>
                    <a:pt x="1564618" y="0"/>
                  </a:lnTo>
                  <a:cubicBezTo>
                    <a:pt x="1591405" y="0"/>
                    <a:pt x="1613120" y="21715"/>
                    <a:pt x="1613120" y="48502"/>
                  </a:cubicBezTo>
                  <a:lnTo>
                    <a:pt x="1613120" y="235256"/>
                  </a:lnTo>
                  <a:cubicBezTo>
                    <a:pt x="1613120" y="262043"/>
                    <a:pt x="1591405" y="283758"/>
                    <a:pt x="1564618" y="283758"/>
                  </a:cubicBezTo>
                  <a:lnTo>
                    <a:pt x="48502" y="283758"/>
                  </a:lnTo>
                  <a:cubicBezTo>
                    <a:pt x="21715" y="283758"/>
                    <a:pt x="0" y="262043"/>
                    <a:pt x="0" y="235256"/>
                  </a:cubicBezTo>
                  <a:lnTo>
                    <a:pt x="0" y="48502"/>
                  </a:lnTo>
                  <a:cubicBezTo>
                    <a:pt x="0" y="21715"/>
                    <a:pt x="21715" y="0"/>
                    <a:pt x="48502" y="0"/>
                  </a:cubicBezTo>
                  <a:close/>
                </a:path>
              </a:pathLst>
            </a:custGeom>
            <a:solidFill>
              <a:srgbClr val="FF5C00"/>
            </a:solidFill>
          </p:spPr>
        </p:sp>
        <p:sp>
          <p:nvSpPr>
            <p:cNvPr name="TextBox 46" id="46"/>
            <p:cNvSpPr txBox="true"/>
            <p:nvPr/>
          </p:nvSpPr>
          <p:spPr>
            <a:xfrm>
              <a:off x="0" y="-66675"/>
              <a:ext cx="1613120" cy="350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3491"/>
                </a:lnSpc>
              </a:pPr>
              <a:r>
                <a:rPr lang="en-US" b="true" sz="2399">
                  <a:solidFill>
                    <a:srgbClr val="FFFFFF"/>
                  </a:solidFill>
                  <a:latin typeface="Rubik Medium"/>
                  <a:ea typeface="Rubik Medium"/>
                  <a:cs typeface="Rubik Medium"/>
                  <a:sym typeface="Rubik Medium"/>
                </a:rPr>
                <a:t>Frais de transaction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DAGQbomYkkE</dc:identifier>
  <dcterms:modified xsi:type="dcterms:W3CDTF">2011-08-01T06:04:30Z</dcterms:modified>
  <cp:revision>1</cp:revision>
  <dc:title>22</dc:title>
</cp:coreProperties>
</file>