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Rubik Semi-Bold" charset="1" panose="00000000000000000000"/>
      <p:regular r:id="rId18"/>
    </p:embeddedFont>
    <p:embeddedFont>
      <p:font typeface="Rubik Medium" charset="1" panose="00000000000000000000"/>
      <p:regular r:id="rId19"/>
    </p:embeddedFont>
    <p:embeddedFont>
      <p:font typeface="Rubik Italics" charset="1" panose="00000000000000000000"/>
      <p:regular r:id="rId20"/>
    </p:embeddedFont>
    <p:embeddedFont>
      <p:font typeface="JetBrains Mono Italics" charset="1" panose="02010509020102050004"/>
      <p:regular r:id="rId21"/>
    </p:embeddedFont>
    <p:embeddedFont>
      <p:font typeface="Rubik Bold" charset="1" panose="00000000000000000000"/>
      <p:regular r:id="rId22"/>
    </p:embeddedFont>
    <p:embeddedFont>
      <p:font typeface="Rubik Bold Italics" charset="1" panose="000000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36.png" Type="http://schemas.openxmlformats.org/officeDocument/2006/relationships/image"/><Relationship Id="rId14" Target="../media/image37.png" Type="http://schemas.openxmlformats.org/officeDocument/2006/relationships/image"/><Relationship Id="rId15" Target="../media/image38.png" Type="http://schemas.openxmlformats.org/officeDocument/2006/relationships/image"/><Relationship Id="rId16" Target="../media/image39.png" Type="http://schemas.openxmlformats.org/officeDocument/2006/relationships/image"/><Relationship Id="rId17" Target="../media/image40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41.png" Type="http://schemas.openxmlformats.org/officeDocument/2006/relationships/image"/><Relationship Id="rId2" Target="../media/image7.png" Type="http://schemas.openxmlformats.org/officeDocument/2006/relationships/image"/><Relationship Id="rId20" Target="../media/image42.svg" Type="http://schemas.openxmlformats.org/officeDocument/2006/relationships/image"/><Relationship Id="rId21" Target="../media/image24.png" Type="http://schemas.openxmlformats.org/officeDocument/2006/relationships/image"/><Relationship Id="rId22" Target="../media/image25.sv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43.png" Type="http://schemas.openxmlformats.org/officeDocument/2006/relationships/image"/><Relationship Id="rId14" Target="../media/image44.svg" Type="http://schemas.openxmlformats.org/officeDocument/2006/relationships/image"/><Relationship Id="rId15" Target="../media/image45.png" Type="http://schemas.openxmlformats.org/officeDocument/2006/relationships/image"/><Relationship Id="rId16" Target="../media/image46.svg" Type="http://schemas.openxmlformats.org/officeDocument/2006/relationships/image"/><Relationship Id="rId17" Target="../media/image47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7.png" Type="http://schemas.openxmlformats.org/officeDocument/2006/relationships/image"/><Relationship Id="rId20" Target="../media/image21.sv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2.png" Type="http://schemas.openxmlformats.org/officeDocument/2006/relationships/image"/><Relationship Id="rId2" Target="../media/image7.png" Type="http://schemas.openxmlformats.org/officeDocument/2006/relationships/image"/><Relationship Id="rId20" Target="../media/image23.sv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18.png" Type="http://schemas.openxmlformats.org/officeDocument/2006/relationships/image"/><Relationship Id="rId14" Target="../media/image19.svg" Type="http://schemas.openxmlformats.org/officeDocument/2006/relationships/image"/><Relationship Id="rId15" Target="../media/image24.png" Type="http://schemas.openxmlformats.org/officeDocument/2006/relationships/image"/><Relationship Id="rId16" Target="../media/image25.svg" Type="http://schemas.openxmlformats.org/officeDocument/2006/relationships/image"/><Relationship Id="rId17" Target="../media/image26.png" Type="http://schemas.openxmlformats.org/officeDocument/2006/relationships/image"/><Relationship Id="rId18" Target="../media/image27.svg" Type="http://schemas.openxmlformats.org/officeDocument/2006/relationships/image"/><Relationship Id="rId19" Target="../media/image28.png" Type="http://schemas.openxmlformats.org/officeDocument/2006/relationships/image"/><Relationship Id="rId2" Target="../media/image7.png" Type="http://schemas.openxmlformats.org/officeDocument/2006/relationships/image"/><Relationship Id="rId20" Target="../media/image2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30.png" Type="http://schemas.openxmlformats.org/officeDocument/2006/relationships/image"/><Relationship Id="rId16" Target="../media/image31.svg" Type="http://schemas.openxmlformats.org/officeDocument/2006/relationships/image"/><Relationship Id="rId17" Target="../media/image32.png" Type="http://schemas.openxmlformats.org/officeDocument/2006/relationships/image"/><Relationship Id="rId18" Target="../media/image33.svg" Type="http://schemas.openxmlformats.org/officeDocument/2006/relationships/image"/><Relationship Id="rId19" Target="../media/image16.png" Type="http://schemas.openxmlformats.org/officeDocument/2006/relationships/image"/><Relationship Id="rId2" Target="../media/image7.png" Type="http://schemas.openxmlformats.org/officeDocument/2006/relationships/image"/><Relationship Id="rId20" Target="../media/image17.svg" Type="http://schemas.openxmlformats.org/officeDocument/2006/relationships/image"/><Relationship Id="rId21" Target="../media/image18.png" Type="http://schemas.openxmlformats.org/officeDocument/2006/relationships/image"/><Relationship Id="rId22" Target="../media/image19.svg" Type="http://schemas.openxmlformats.org/officeDocument/2006/relationships/image"/><Relationship Id="rId23" Target="../media/image20.png" Type="http://schemas.openxmlformats.org/officeDocument/2006/relationships/image"/><Relationship Id="rId24" Target="../media/image21.sv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30.png" Type="http://schemas.openxmlformats.org/officeDocument/2006/relationships/image"/><Relationship Id="rId16" Target="../media/image31.svg" Type="http://schemas.openxmlformats.org/officeDocument/2006/relationships/image"/><Relationship Id="rId17" Target="../media/image32.png" Type="http://schemas.openxmlformats.org/officeDocument/2006/relationships/image"/><Relationship Id="rId18" Target="../media/image33.svg" Type="http://schemas.openxmlformats.org/officeDocument/2006/relationships/image"/><Relationship Id="rId19" Target="../media/image16.png" Type="http://schemas.openxmlformats.org/officeDocument/2006/relationships/image"/><Relationship Id="rId2" Target="../media/image7.png" Type="http://schemas.openxmlformats.org/officeDocument/2006/relationships/image"/><Relationship Id="rId20" Target="../media/image17.svg" Type="http://schemas.openxmlformats.org/officeDocument/2006/relationships/image"/><Relationship Id="rId21" Target="../media/image18.png" Type="http://schemas.openxmlformats.org/officeDocument/2006/relationships/image"/><Relationship Id="rId22" Target="../media/image19.svg" Type="http://schemas.openxmlformats.org/officeDocument/2006/relationships/image"/><Relationship Id="rId23" Target="../media/image34.png" Type="http://schemas.openxmlformats.org/officeDocument/2006/relationships/image"/><Relationship Id="rId24" Target="../media/image35.svg" Type="http://schemas.openxmlformats.org/officeDocument/2006/relationships/image"/><Relationship Id="rId25" Target="../media/image22.png" Type="http://schemas.openxmlformats.org/officeDocument/2006/relationships/image"/><Relationship Id="rId26" Target="../media/image23.sv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30.png" Type="http://schemas.openxmlformats.org/officeDocument/2006/relationships/image"/><Relationship Id="rId16" Target="../media/image31.svg" Type="http://schemas.openxmlformats.org/officeDocument/2006/relationships/image"/><Relationship Id="rId17" Target="../media/image32.png" Type="http://schemas.openxmlformats.org/officeDocument/2006/relationships/image"/><Relationship Id="rId18" Target="../media/image33.svg" Type="http://schemas.openxmlformats.org/officeDocument/2006/relationships/image"/><Relationship Id="rId19" Target="../media/image16.png" Type="http://schemas.openxmlformats.org/officeDocument/2006/relationships/image"/><Relationship Id="rId2" Target="../media/image7.png" Type="http://schemas.openxmlformats.org/officeDocument/2006/relationships/image"/><Relationship Id="rId20" Target="../media/image17.svg" Type="http://schemas.openxmlformats.org/officeDocument/2006/relationships/image"/><Relationship Id="rId21" Target="../media/image18.png" Type="http://schemas.openxmlformats.org/officeDocument/2006/relationships/image"/><Relationship Id="rId22" Target="../media/image19.svg" Type="http://schemas.openxmlformats.org/officeDocument/2006/relationships/image"/><Relationship Id="rId23" Target="../media/image20.png" Type="http://schemas.openxmlformats.org/officeDocument/2006/relationships/image"/><Relationship Id="rId24" Target="../media/image21.svg" Type="http://schemas.openxmlformats.org/officeDocument/2006/relationships/image"/><Relationship Id="rId25" Target="../media/image36.png" Type="http://schemas.openxmlformats.org/officeDocument/2006/relationships/image"/><Relationship Id="rId26" Target="../media/image37.png" Type="http://schemas.openxmlformats.org/officeDocument/2006/relationships/image"/><Relationship Id="rId27" Target="../media/image38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30.png" Type="http://schemas.openxmlformats.org/officeDocument/2006/relationships/image"/><Relationship Id="rId16" Target="../media/image31.svg" Type="http://schemas.openxmlformats.org/officeDocument/2006/relationships/image"/><Relationship Id="rId17" Target="../media/image32.png" Type="http://schemas.openxmlformats.org/officeDocument/2006/relationships/image"/><Relationship Id="rId18" Target="../media/image33.svg" Type="http://schemas.openxmlformats.org/officeDocument/2006/relationships/image"/><Relationship Id="rId19" Target="../media/image16.png" Type="http://schemas.openxmlformats.org/officeDocument/2006/relationships/image"/><Relationship Id="rId2" Target="../media/image7.png" Type="http://schemas.openxmlformats.org/officeDocument/2006/relationships/image"/><Relationship Id="rId20" Target="../media/image17.svg" Type="http://schemas.openxmlformats.org/officeDocument/2006/relationships/image"/><Relationship Id="rId21" Target="../media/image18.png" Type="http://schemas.openxmlformats.org/officeDocument/2006/relationships/image"/><Relationship Id="rId22" Target="../media/image19.svg" Type="http://schemas.openxmlformats.org/officeDocument/2006/relationships/image"/><Relationship Id="rId23" Target="../media/image20.png" Type="http://schemas.openxmlformats.org/officeDocument/2006/relationships/image"/><Relationship Id="rId24" Target="../media/image21.svg" Type="http://schemas.openxmlformats.org/officeDocument/2006/relationships/image"/><Relationship Id="rId25" Target="../media/image36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18.png" Type="http://schemas.openxmlformats.org/officeDocument/2006/relationships/image"/><Relationship Id="rId14" Target="../media/image19.svg" Type="http://schemas.openxmlformats.org/officeDocument/2006/relationships/image"/><Relationship Id="rId15" Target="../media/image24.png" Type="http://schemas.openxmlformats.org/officeDocument/2006/relationships/image"/><Relationship Id="rId16" Target="../media/image25.svg" Type="http://schemas.openxmlformats.org/officeDocument/2006/relationships/image"/><Relationship Id="rId17" Target="../media/image26.png" Type="http://schemas.openxmlformats.org/officeDocument/2006/relationships/image"/><Relationship Id="rId18" Target="../media/image27.svg" Type="http://schemas.openxmlformats.org/officeDocument/2006/relationships/image"/><Relationship Id="rId19" Target="../media/image28.png" Type="http://schemas.openxmlformats.org/officeDocument/2006/relationships/image"/><Relationship Id="rId2" Target="../media/image7.png" Type="http://schemas.openxmlformats.org/officeDocument/2006/relationships/image"/><Relationship Id="rId20" Target="../media/image2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875231" y="-763774"/>
            <a:ext cx="20872126" cy="10852515"/>
            <a:chOff x="0" y="0"/>
            <a:chExt cx="5497185" cy="28582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97185" cy="2858276"/>
            </a:xfrm>
            <a:custGeom>
              <a:avLst/>
              <a:gdLst/>
              <a:ahLst/>
              <a:cxnLst/>
              <a:rect r="r" b="b" t="t" l="l"/>
              <a:pathLst>
                <a:path h="2858276" w="5497185">
                  <a:moveTo>
                    <a:pt x="0" y="0"/>
                  </a:moveTo>
                  <a:lnTo>
                    <a:pt x="5497185" y="0"/>
                  </a:lnTo>
                  <a:lnTo>
                    <a:pt x="5497185" y="2858276"/>
                  </a:lnTo>
                  <a:lnTo>
                    <a:pt x="0" y="2858276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497185" cy="29059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8649" r="0" b="-8657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4242" t="0" r="-4234" b="-2"/>
              </a:stretch>
            </a:blip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16822525" y="268584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315" r="0" b="-315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984554" y="4200525"/>
            <a:ext cx="108585" cy="1455420"/>
            <a:chOff x="0" y="0"/>
            <a:chExt cx="28599" cy="38332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8599" cy="383320"/>
            </a:xfrm>
            <a:custGeom>
              <a:avLst/>
              <a:gdLst/>
              <a:ahLst/>
              <a:cxnLst/>
              <a:rect r="r" b="b" t="t" l="l"/>
              <a:pathLst>
                <a:path h="383320" w="28599">
                  <a:moveTo>
                    <a:pt x="0" y="0"/>
                  </a:moveTo>
                  <a:lnTo>
                    <a:pt x="28599" y="0"/>
                  </a:lnTo>
                  <a:lnTo>
                    <a:pt x="28599" y="383320"/>
                  </a:lnTo>
                  <a:lnTo>
                    <a:pt x="0" y="38332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28599" cy="4309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319795" y="4191000"/>
            <a:ext cx="16414241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40"/>
              </a:lnSpc>
            </a:pPr>
            <a:r>
              <a:rPr lang="en-US" sz="5200" b="true">
                <a:solidFill>
                  <a:srgbClr val="FFFFFF"/>
                </a:solidFill>
                <a:latin typeface="Rubik Semi-Bold"/>
                <a:ea typeface="Rubik Semi-Bold"/>
                <a:cs typeface="Rubik Semi-Bold"/>
                <a:sym typeface="Rubik Semi-Bold"/>
              </a:rPr>
              <a:t>Les méthodes de vente et d'acquisition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19795" y="5229225"/>
            <a:ext cx="14475936" cy="426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30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30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Par Loïc Morel - Chapitre 4.4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372941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BTC204 - Chapitre 4.4 - Les méthodes de vente et d'acquisition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302964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Les échanges P2P via une plateforme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1822622" y="3234954"/>
            <a:ext cx="4078640" cy="1407628"/>
          </a:xfrm>
          <a:custGeom>
            <a:avLst/>
            <a:gdLst/>
            <a:ahLst/>
            <a:cxnLst/>
            <a:rect r="r" b="b" t="t" l="l"/>
            <a:pathLst>
              <a:path h="1407628" w="4078640">
                <a:moveTo>
                  <a:pt x="0" y="0"/>
                </a:moveTo>
                <a:lnTo>
                  <a:pt x="4078639" y="0"/>
                </a:lnTo>
                <a:lnTo>
                  <a:pt x="4078639" y="1407629"/>
                </a:lnTo>
                <a:lnTo>
                  <a:pt x="0" y="1407629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8430653" y="7408408"/>
            <a:ext cx="4212368" cy="1312946"/>
          </a:xfrm>
          <a:custGeom>
            <a:avLst/>
            <a:gdLst/>
            <a:ahLst/>
            <a:cxnLst/>
            <a:rect r="r" b="b" t="t" l="l"/>
            <a:pathLst>
              <a:path h="1312946" w="4212368">
                <a:moveTo>
                  <a:pt x="0" y="0"/>
                </a:moveTo>
                <a:lnTo>
                  <a:pt x="4212369" y="0"/>
                </a:lnTo>
                <a:lnTo>
                  <a:pt x="4212369" y="1312946"/>
                </a:lnTo>
                <a:lnTo>
                  <a:pt x="0" y="1312946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-8924" t="-28763" r="-9620" b="-27496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8430653" y="3234954"/>
            <a:ext cx="4212368" cy="1407628"/>
          </a:xfrm>
          <a:custGeom>
            <a:avLst/>
            <a:gdLst/>
            <a:ahLst/>
            <a:cxnLst/>
            <a:rect r="r" b="b" t="t" l="l"/>
            <a:pathLst>
              <a:path h="1407628" w="4212368">
                <a:moveTo>
                  <a:pt x="0" y="0"/>
                </a:moveTo>
                <a:lnTo>
                  <a:pt x="4212369" y="0"/>
                </a:lnTo>
                <a:lnTo>
                  <a:pt x="4212369" y="1407629"/>
                </a:lnTo>
                <a:lnTo>
                  <a:pt x="0" y="1407629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-3438" t="0" r="-3494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1822622" y="7343067"/>
            <a:ext cx="4078640" cy="1378288"/>
          </a:xfrm>
          <a:custGeom>
            <a:avLst/>
            <a:gdLst/>
            <a:ahLst/>
            <a:cxnLst/>
            <a:rect r="r" b="b" t="t" l="l"/>
            <a:pathLst>
              <a:path h="1378288" w="4078640">
                <a:moveTo>
                  <a:pt x="0" y="0"/>
                </a:moveTo>
                <a:lnTo>
                  <a:pt x="4078639" y="0"/>
                </a:lnTo>
                <a:lnTo>
                  <a:pt x="4078639" y="1378287"/>
                </a:lnTo>
                <a:lnTo>
                  <a:pt x="0" y="1378287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-39759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6237710" y="4983043"/>
            <a:ext cx="1990224" cy="1990224"/>
          </a:xfrm>
          <a:custGeom>
            <a:avLst/>
            <a:gdLst/>
            <a:ahLst/>
            <a:cxnLst/>
            <a:rect r="r" b="b" t="t" l="l"/>
            <a:pathLst>
              <a:path h="1990224" w="1990224">
                <a:moveTo>
                  <a:pt x="0" y="0"/>
                </a:moveTo>
                <a:lnTo>
                  <a:pt x="1990223" y="0"/>
                </a:lnTo>
                <a:lnTo>
                  <a:pt x="1990223" y="1990223"/>
                </a:lnTo>
                <a:lnTo>
                  <a:pt x="0" y="1990223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372941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BTC204 - Chapitre 4.4 - Les méthodes de vente et d'acquisition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302964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Les ATM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2197478" y="4737041"/>
            <a:ext cx="2082944" cy="2285809"/>
          </a:xfrm>
          <a:custGeom>
            <a:avLst/>
            <a:gdLst/>
            <a:ahLst/>
            <a:cxnLst/>
            <a:rect r="r" b="b" t="t" l="l"/>
            <a:pathLst>
              <a:path h="2285809" w="2082944">
                <a:moveTo>
                  <a:pt x="0" y="0"/>
                </a:moveTo>
                <a:lnTo>
                  <a:pt x="2082944" y="0"/>
                </a:lnTo>
                <a:lnTo>
                  <a:pt x="2082944" y="2285810"/>
                </a:lnTo>
                <a:lnTo>
                  <a:pt x="0" y="228581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27" id="27"/>
          <p:cNvSpPr/>
          <p:nvPr/>
        </p:nvSpPr>
        <p:spPr>
          <a:xfrm flipH="true">
            <a:off x="4813800" y="5603305"/>
            <a:ext cx="4923739" cy="0"/>
          </a:xfrm>
          <a:prstGeom prst="line">
            <a:avLst/>
          </a:prstGeom>
          <a:ln cap="flat" w="5715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Freeform 28" id="28"/>
          <p:cNvSpPr/>
          <p:nvPr/>
        </p:nvSpPr>
        <p:spPr>
          <a:xfrm flipH="false" flipV="false" rot="0">
            <a:off x="6578040" y="4109583"/>
            <a:ext cx="1371349" cy="1074794"/>
          </a:xfrm>
          <a:custGeom>
            <a:avLst/>
            <a:gdLst/>
            <a:ahLst/>
            <a:cxnLst/>
            <a:rect r="r" b="b" t="t" l="l"/>
            <a:pathLst>
              <a:path h="1074794" w="1371349">
                <a:moveTo>
                  <a:pt x="0" y="0"/>
                </a:moveTo>
                <a:lnTo>
                  <a:pt x="1371349" y="0"/>
                </a:lnTo>
                <a:lnTo>
                  <a:pt x="1371349" y="1074794"/>
                </a:lnTo>
                <a:lnTo>
                  <a:pt x="0" y="107479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29" id="29"/>
          <p:cNvSpPr/>
          <p:nvPr/>
        </p:nvSpPr>
        <p:spPr>
          <a:xfrm flipV="true">
            <a:off x="4813800" y="6394536"/>
            <a:ext cx="4923739" cy="0"/>
          </a:xfrm>
          <a:prstGeom prst="line">
            <a:avLst/>
          </a:prstGeom>
          <a:ln cap="flat" w="5715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Freeform 30" id="30"/>
          <p:cNvSpPr/>
          <p:nvPr/>
        </p:nvSpPr>
        <p:spPr>
          <a:xfrm flipH="false" flipV="false" rot="0">
            <a:off x="6725911" y="6771118"/>
            <a:ext cx="1075608" cy="1075608"/>
          </a:xfrm>
          <a:custGeom>
            <a:avLst/>
            <a:gdLst/>
            <a:ahLst/>
            <a:cxnLst/>
            <a:rect r="r" b="b" t="t" l="l"/>
            <a:pathLst>
              <a:path h="1075608" w="1075608">
                <a:moveTo>
                  <a:pt x="0" y="0"/>
                </a:moveTo>
                <a:lnTo>
                  <a:pt x="1075608" y="0"/>
                </a:lnTo>
                <a:lnTo>
                  <a:pt x="1075608" y="1075608"/>
                </a:lnTo>
                <a:lnTo>
                  <a:pt x="0" y="1075608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10270939" y="4737041"/>
            <a:ext cx="1997226" cy="2285809"/>
          </a:xfrm>
          <a:custGeom>
            <a:avLst/>
            <a:gdLst/>
            <a:ahLst/>
            <a:cxnLst/>
            <a:rect r="r" b="b" t="t" l="l"/>
            <a:pathLst>
              <a:path h="2285809" w="1997226">
                <a:moveTo>
                  <a:pt x="0" y="0"/>
                </a:moveTo>
                <a:lnTo>
                  <a:pt x="1997226" y="0"/>
                </a:lnTo>
                <a:lnTo>
                  <a:pt x="1997226" y="2285810"/>
                </a:lnTo>
                <a:lnTo>
                  <a:pt x="0" y="228581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11289066" y="6489547"/>
            <a:ext cx="482548" cy="482548"/>
          </a:xfrm>
          <a:custGeom>
            <a:avLst/>
            <a:gdLst/>
            <a:ahLst/>
            <a:cxnLst/>
            <a:rect r="r" b="b" t="t" l="l"/>
            <a:pathLst>
              <a:path h="482548" w="482548">
                <a:moveTo>
                  <a:pt x="0" y="0"/>
                </a:moveTo>
                <a:lnTo>
                  <a:pt x="482548" y="0"/>
                </a:lnTo>
                <a:lnTo>
                  <a:pt x="482548" y="482548"/>
                </a:lnTo>
                <a:lnTo>
                  <a:pt x="0" y="482548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372941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BTC204 - Chapitre 4.4 - Les méthodes de vente et d'acquisition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302964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Les cartes-cadeaux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4749714" y="5192848"/>
            <a:ext cx="4966215" cy="1333212"/>
          </a:xfrm>
          <a:custGeom>
            <a:avLst/>
            <a:gdLst/>
            <a:ahLst/>
            <a:cxnLst/>
            <a:rect r="r" b="b" t="t" l="l"/>
            <a:pathLst>
              <a:path h="1333212" w="4966215">
                <a:moveTo>
                  <a:pt x="0" y="0"/>
                </a:moveTo>
                <a:lnTo>
                  <a:pt x="4966215" y="0"/>
                </a:lnTo>
                <a:lnTo>
                  <a:pt x="4966215" y="1333212"/>
                </a:lnTo>
                <a:lnTo>
                  <a:pt x="0" y="133321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4749714" y="3341364"/>
            <a:ext cx="4966215" cy="975184"/>
          </a:xfrm>
          <a:custGeom>
            <a:avLst/>
            <a:gdLst/>
            <a:ahLst/>
            <a:cxnLst/>
            <a:rect r="r" b="b" t="t" l="l"/>
            <a:pathLst>
              <a:path h="975184" w="4966215">
                <a:moveTo>
                  <a:pt x="0" y="0"/>
                </a:moveTo>
                <a:lnTo>
                  <a:pt x="4966215" y="0"/>
                </a:lnTo>
                <a:lnTo>
                  <a:pt x="4966215" y="975184"/>
                </a:lnTo>
                <a:lnTo>
                  <a:pt x="0" y="97518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4749714" y="7402360"/>
            <a:ext cx="4966215" cy="1212584"/>
          </a:xfrm>
          <a:custGeom>
            <a:avLst/>
            <a:gdLst/>
            <a:ahLst/>
            <a:cxnLst/>
            <a:rect r="r" b="b" t="t" l="l"/>
            <a:pathLst>
              <a:path h="1212584" w="4966215">
                <a:moveTo>
                  <a:pt x="0" y="0"/>
                </a:moveTo>
                <a:lnTo>
                  <a:pt x="4966215" y="0"/>
                </a:lnTo>
                <a:lnTo>
                  <a:pt x="4966215" y="1212585"/>
                </a:lnTo>
                <a:lnTo>
                  <a:pt x="0" y="1212585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372941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4.4 - Les méthodes de vente et d'acquisition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302964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Les échanges P2P en cash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2166585" y="4737041"/>
            <a:ext cx="2082944" cy="2285809"/>
          </a:xfrm>
          <a:custGeom>
            <a:avLst/>
            <a:gdLst/>
            <a:ahLst/>
            <a:cxnLst/>
            <a:rect r="r" b="b" t="t" l="l"/>
            <a:pathLst>
              <a:path h="2285809" w="2082944">
                <a:moveTo>
                  <a:pt x="0" y="0"/>
                </a:moveTo>
                <a:lnTo>
                  <a:pt x="2082944" y="0"/>
                </a:lnTo>
                <a:lnTo>
                  <a:pt x="2082944" y="2285810"/>
                </a:lnTo>
                <a:lnTo>
                  <a:pt x="0" y="228581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27" id="27"/>
          <p:cNvSpPr/>
          <p:nvPr/>
        </p:nvSpPr>
        <p:spPr>
          <a:xfrm flipH="true">
            <a:off x="4782907" y="5603305"/>
            <a:ext cx="4923739" cy="0"/>
          </a:xfrm>
          <a:prstGeom prst="line">
            <a:avLst/>
          </a:prstGeom>
          <a:ln cap="flat" w="5715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Freeform 28" id="28"/>
          <p:cNvSpPr/>
          <p:nvPr/>
        </p:nvSpPr>
        <p:spPr>
          <a:xfrm flipH="false" flipV="false" rot="0">
            <a:off x="6547147" y="4109583"/>
            <a:ext cx="1371349" cy="1074794"/>
          </a:xfrm>
          <a:custGeom>
            <a:avLst/>
            <a:gdLst/>
            <a:ahLst/>
            <a:cxnLst/>
            <a:rect r="r" b="b" t="t" l="l"/>
            <a:pathLst>
              <a:path h="1074794" w="1371349">
                <a:moveTo>
                  <a:pt x="0" y="0"/>
                </a:moveTo>
                <a:lnTo>
                  <a:pt x="1371349" y="0"/>
                </a:lnTo>
                <a:lnTo>
                  <a:pt x="1371349" y="1074794"/>
                </a:lnTo>
                <a:lnTo>
                  <a:pt x="0" y="107479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29" id="29"/>
          <p:cNvSpPr/>
          <p:nvPr/>
        </p:nvSpPr>
        <p:spPr>
          <a:xfrm>
            <a:off x="4782907" y="6394536"/>
            <a:ext cx="4923739" cy="0"/>
          </a:xfrm>
          <a:prstGeom prst="line">
            <a:avLst/>
          </a:prstGeom>
          <a:ln cap="flat" w="5715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Freeform 30" id="30"/>
          <p:cNvSpPr/>
          <p:nvPr/>
        </p:nvSpPr>
        <p:spPr>
          <a:xfrm flipH="false" flipV="false" rot="0">
            <a:off x="6695018" y="6771118"/>
            <a:ext cx="1075608" cy="1075608"/>
          </a:xfrm>
          <a:custGeom>
            <a:avLst/>
            <a:gdLst/>
            <a:ahLst/>
            <a:cxnLst/>
            <a:rect r="r" b="b" t="t" l="l"/>
            <a:pathLst>
              <a:path h="1075608" w="1075608">
                <a:moveTo>
                  <a:pt x="0" y="0"/>
                </a:moveTo>
                <a:lnTo>
                  <a:pt x="1075608" y="0"/>
                </a:lnTo>
                <a:lnTo>
                  <a:pt x="1075608" y="1075608"/>
                </a:lnTo>
                <a:lnTo>
                  <a:pt x="0" y="1075608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10216114" y="4737041"/>
            <a:ext cx="2082944" cy="2285809"/>
          </a:xfrm>
          <a:custGeom>
            <a:avLst/>
            <a:gdLst/>
            <a:ahLst/>
            <a:cxnLst/>
            <a:rect r="r" b="b" t="t" l="l"/>
            <a:pathLst>
              <a:path h="2285809" w="2082944">
                <a:moveTo>
                  <a:pt x="0" y="0"/>
                </a:moveTo>
                <a:lnTo>
                  <a:pt x="2082944" y="0"/>
                </a:lnTo>
                <a:lnTo>
                  <a:pt x="2082944" y="2285810"/>
                </a:lnTo>
                <a:lnTo>
                  <a:pt x="0" y="228581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372941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BTC204 - Chapitre 4.4 - Les méthodes de vente et d'acquisition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302964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Les échanges P2P en cash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2196050" y="4737041"/>
            <a:ext cx="2082944" cy="2285809"/>
          </a:xfrm>
          <a:custGeom>
            <a:avLst/>
            <a:gdLst/>
            <a:ahLst/>
            <a:cxnLst/>
            <a:rect r="r" b="b" t="t" l="l"/>
            <a:pathLst>
              <a:path h="2285809" w="2082944">
                <a:moveTo>
                  <a:pt x="0" y="0"/>
                </a:moveTo>
                <a:lnTo>
                  <a:pt x="2082944" y="0"/>
                </a:lnTo>
                <a:lnTo>
                  <a:pt x="2082944" y="2285810"/>
                </a:lnTo>
                <a:lnTo>
                  <a:pt x="0" y="228581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27" id="27"/>
          <p:cNvSpPr/>
          <p:nvPr/>
        </p:nvSpPr>
        <p:spPr>
          <a:xfrm flipH="true">
            <a:off x="4812372" y="5603305"/>
            <a:ext cx="4923739" cy="0"/>
          </a:xfrm>
          <a:prstGeom prst="line">
            <a:avLst/>
          </a:prstGeom>
          <a:ln cap="flat" w="5715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Freeform 28" id="28"/>
          <p:cNvSpPr/>
          <p:nvPr/>
        </p:nvSpPr>
        <p:spPr>
          <a:xfrm flipH="false" flipV="false" rot="0">
            <a:off x="6576612" y="4109583"/>
            <a:ext cx="1371349" cy="1074794"/>
          </a:xfrm>
          <a:custGeom>
            <a:avLst/>
            <a:gdLst/>
            <a:ahLst/>
            <a:cxnLst/>
            <a:rect r="r" b="b" t="t" l="l"/>
            <a:pathLst>
              <a:path h="1074794" w="1371349">
                <a:moveTo>
                  <a:pt x="0" y="0"/>
                </a:moveTo>
                <a:lnTo>
                  <a:pt x="1371348" y="0"/>
                </a:lnTo>
                <a:lnTo>
                  <a:pt x="1371348" y="1074794"/>
                </a:lnTo>
                <a:lnTo>
                  <a:pt x="0" y="107479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29" id="29"/>
          <p:cNvSpPr/>
          <p:nvPr/>
        </p:nvSpPr>
        <p:spPr>
          <a:xfrm>
            <a:off x="4812372" y="6394536"/>
            <a:ext cx="4923739" cy="0"/>
          </a:xfrm>
          <a:prstGeom prst="line">
            <a:avLst/>
          </a:prstGeom>
          <a:ln cap="flat" w="5715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Freeform 30" id="30"/>
          <p:cNvSpPr/>
          <p:nvPr/>
        </p:nvSpPr>
        <p:spPr>
          <a:xfrm flipH="false" flipV="false" rot="0">
            <a:off x="6724482" y="6771118"/>
            <a:ext cx="1075608" cy="1075608"/>
          </a:xfrm>
          <a:custGeom>
            <a:avLst/>
            <a:gdLst/>
            <a:ahLst/>
            <a:cxnLst/>
            <a:rect r="r" b="b" t="t" l="l"/>
            <a:pathLst>
              <a:path h="1075608" w="1075608">
                <a:moveTo>
                  <a:pt x="0" y="0"/>
                </a:moveTo>
                <a:lnTo>
                  <a:pt x="1075608" y="0"/>
                </a:lnTo>
                <a:lnTo>
                  <a:pt x="1075608" y="1075608"/>
                </a:lnTo>
                <a:lnTo>
                  <a:pt x="0" y="1075608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10269510" y="4737041"/>
            <a:ext cx="2000083" cy="2285809"/>
          </a:xfrm>
          <a:custGeom>
            <a:avLst/>
            <a:gdLst/>
            <a:ahLst/>
            <a:cxnLst/>
            <a:rect r="r" b="b" t="t" l="l"/>
            <a:pathLst>
              <a:path h="2285809" w="2000083">
                <a:moveTo>
                  <a:pt x="0" y="0"/>
                </a:moveTo>
                <a:lnTo>
                  <a:pt x="2000084" y="0"/>
                </a:lnTo>
                <a:lnTo>
                  <a:pt x="2000084" y="2285810"/>
                </a:lnTo>
                <a:lnTo>
                  <a:pt x="0" y="228581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372941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BTC204 - Chapitre 4.4 - Les méthodes de vente et d'acquisition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302964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Les échanges P2P en cash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4697074" y="3798002"/>
            <a:ext cx="2057400" cy="4091218"/>
            <a:chOff x="0" y="0"/>
            <a:chExt cx="812800" cy="1616284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1616284"/>
            </a:xfrm>
            <a:custGeom>
              <a:avLst/>
              <a:gdLst/>
              <a:ahLst/>
              <a:cxnLst/>
              <a:rect r="r" b="b" t="t" l="l"/>
              <a:pathLst>
                <a:path h="1616284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616284"/>
                  </a:lnTo>
                  <a:lnTo>
                    <a:pt x="0" y="1616284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812800" cy="16543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7756979" y="3291673"/>
            <a:ext cx="2057400" cy="4597547"/>
            <a:chOff x="0" y="0"/>
            <a:chExt cx="812800" cy="1816315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1816315"/>
            </a:xfrm>
            <a:custGeom>
              <a:avLst/>
              <a:gdLst/>
              <a:ahLst/>
              <a:cxnLst/>
              <a:rect r="r" b="b" t="t" l="l"/>
              <a:pathLst>
                <a:path h="1816315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816315"/>
                  </a:lnTo>
                  <a:lnTo>
                    <a:pt x="0" y="1816315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812800" cy="1854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4697074" y="3263098"/>
            <a:ext cx="205740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b="true" sz="2600" i="true">
                <a:solidFill>
                  <a:srgbClr val="FF5C00"/>
                </a:solidFill>
                <a:latin typeface="Rubik Bold Italics"/>
                <a:ea typeface="Rubik Bold Italics"/>
                <a:cs typeface="Rubik Bold Italics"/>
                <a:sym typeface="Rubik Bold Italics"/>
              </a:rPr>
              <a:t>67 975 $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7756979" y="2756502"/>
            <a:ext cx="205740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b="true" sz="2600" i="true">
                <a:solidFill>
                  <a:srgbClr val="000000"/>
                </a:solidFill>
                <a:latin typeface="Rubik Bold Italics"/>
                <a:ea typeface="Rubik Bold Italics"/>
                <a:cs typeface="Rubik Bold Italics"/>
                <a:sym typeface="Rubik Bold Italics"/>
              </a:rPr>
              <a:t>71 373 $</a:t>
            </a:r>
          </a:p>
        </p:txBody>
      </p:sp>
      <p:sp>
        <p:nvSpPr>
          <p:cNvPr name="Freeform 34" id="34"/>
          <p:cNvSpPr/>
          <p:nvPr/>
        </p:nvSpPr>
        <p:spPr>
          <a:xfrm flipH="false" flipV="false" rot="0">
            <a:off x="5187970" y="8067048"/>
            <a:ext cx="1075608" cy="1075608"/>
          </a:xfrm>
          <a:custGeom>
            <a:avLst/>
            <a:gdLst/>
            <a:ahLst/>
            <a:cxnLst/>
            <a:rect r="r" b="b" t="t" l="l"/>
            <a:pathLst>
              <a:path h="1075608" w="1075608">
                <a:moveTo>
                  <a:pt x="0" y="0"/>
                </a:moveTo>
                <a:lnTo>
                  <a:pt x="1075608" y="0"/>
                </a:lnTo>
                <a:lnTo>
                  <a:pt x="1075608" y="1075608"/>
                </a:lnTo>
                <a:lnTo>
                  <a:pt x="0" y="1075608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0">
            <a:off x="8247875" y="8067048"/>
            <a:ext cx="1075608" cy="1075608"/>
          </a:xfrm>
          <a:custGeom>
            <a:avLst/>
            <a:gdLst/>
            <a:ahLst/>
            <a:cxnLst/>
            <a:rect r="r" b="b" t="t" l="l"/>
            <a:pathLst>
              <a:path h="1075608" w="1075608">
                <a:moveTo>
                  <a:pt x="0" y="0"/>
                </a:moveTo>
                <a:lnTo>
                  <a:pt x="1075608" y="0"/>
                </a:lnTo>
                <a:lnTo>
                  <a:pt x="1075608" y="1075608"/>
                </a:lnTo>
                <a:lnTo>
                  <a:pt x="0" y="1075608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6" id="36"/>
          <p:cNvGrpSpPr/>
          <p:nvPr/>
        </p:nvGrpSpPr>
        <p:grpSpPr>
          <a:xfrm rot="0">
            <a:off x="1574279" y="5067557"/>
            <a:ext cx="1904292" cy="1821195"/>
            <a:chOff x="0" y="0"/>
            <a:chExt cx="2539056" cy="2428261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2539056" cy="2428261"/>
            </a:xfrm>
            <a:custGeom>
              <a:avLst/>
              <a:gdLst/>
              <a:ahLst/>
              <a:cxnLst/>
              <a:rect r="r" b="b" t="t" l="l"/>
              <a:pathLst>
                <a:path h="2428261" w="2539056">
                  <a:moveTo>
                    <a:pt x="0" y="0"/>
                  </a:moveTo>
                  <a:lnTo>
                    <a:pt x="2539056" y="0"/>
                  </a:lnTo>
                  <a:lnTo>
                    <a:pt x="2539056" y="2428261"/>
                  </a:lnTo>
                  <a:lnTo>
                    <a:pt x="0" y="24282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8" id="38"/>
            <p:cNvSpPr/>
            <p:nvPr/>
          </p:nvSpPr>
          <p:spPr>
            <a:xfrm flipH="false" flipV="false" rot="0">
              <a:off x="1025559" y="96844"/>
              <a:ext cx="487938" cy="487938"/>
            </a:xfrm>
            <a:custGeom>
              <a:avLst/>
              <a:gdLst/>
              <a:ahLst/>
              <a:cxnLst/>
              <a:rect r="r" b="b" t="t" l="l"/>
              <a:pathLst>
                <a:path h="487938" w="487938">
                  <a:moveTo>
                    <a:pt x="0" y="0"/>
                  </a:moveTo>
                  <a:lnTo>
                    <a:pt x="487938" y="0"/>
                  </a:lnTo>
                  <a:lnTo>
                    <a:pt x="487938" y="487938"/>
                  </a:lnTo>
                  <a:lnTo>
                    <a:pt x="0" y="4879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9">
                <a:extLs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39" id="39"/>
          <p:cNvSpPr/>
          <p:nvPr/>
        </p:nvSpPr>
        <p:spPr>
          <a:xfrm flipV="true">
            <a:off x="3478571" y="5978154"/>
            <a:ext cx="1217806" cy="0"/>
          </a:xfrm>
          <a:prstGeom prst="line">
            <a:avLst/>
          </a:prstGeom>
          <a:ln cap="flat" w="47625">
            <a:solidFill>
              <a:srgbClr val="FF5C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0" id="40"/>
          <p:cNvSpPr/>
          <p:nvPr/>
        </p:nvSpPr>
        <p:spPr>
          <a:xfrm flipH="true">
            <a:off x="9814379" y="6011748"/>
            <a:ext cx="1218503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41" id="41"/>
          <p:cNvSpPr/>
          <p:nvPr/>
        </p:nvSpPr>
        <p:spPr>
          <a:xfrm flipH="false" flipV="false" rot="0">
            <a:off x="11032882" y="5101150"/>
            <a:ext cx="1659564" cy="1821195"/>
          </a:xfrm>
          <a:custGeom>
            <a:avLst/>
            <a:gdLst/>
            <a:ahLst/>
            <a:cxnLst/>
            <a:rect r="r" b="b" t="t" l="l"/>
            <a:pathLst>
              <a:path h="1821195" w="1659564">
                <a:moveTo>
                  <a:pt x="0" y="0"/>
                </a:moveTo>
                <a:lnTo>
                  <a:pt x="1659565" y="0"/>
                </a:lnTo>
                <a:lnTo>
                  <a:pt x="1659565" y="1821196"/>
                </a:lnTo>
                <a:lnTo>
                  <a:pt x="0" y="1821196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2" id="42"/>
          <p:cNvSpPr txBox="true"/>
          <p:nvPr/>
        </p:nvSpPr>
        <p:spPr>
          <a:xfrm rot="0">
            <a:off x="10833964" y="6987398"/>
            <a:ext cx="205740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b="true" sz="2600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P2P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372941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BTC204 - Chapitre 4.4 - Les méthodes de vente et d'acquisition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302964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Les échanges P2P via une plateforme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3196349" y="6700400"/>
            <a:ext cx="1659564" cy="1821195"/>
          </a:xfrm>
          <a:custGeom>
            <a:avLst/>
            <a:gdLst/>
            <a:ahLst/>
            <a:cxnLst/>
            <a:rect r="r" b="b" t="t" l="l"/>
            <a:pathLst>
              <a:path h="1821195" w="1659564">
                <a:moveTo>
                  <a:pt x="0" y="0"/>
                </a:moveTo>
                <a:lnTo>
                  <a:pt x="1659565" y="0"/>
                </a:lnTo>
                <a:lnTo>
                  <a:pt x="1659565" y="1821196"/>
                </a:lnTo>
                <a:lnTo>
                  <a:pt x="0" y="182119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7" id="27"/>
          <p:cNvGrpSpPr/>
          <p:nvPr/>
        </p:nvGrpSpPr>
        <p:grpSpPr>
          <a:xfrm rot="0">
            <a:off x="6283104" y="3301541"/>
            <a:ext cx="1904292" cy="1821195"/>
            <a:chOff x="0" y="0"/>
            <a:chExt cx="2539056" cy="2428261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2539056" cy="2428261"/>
            </a:xfrm>
            <a:custGeom>
              <a:avLst/>
              <a:gdLst/>
              <a:ahLst/>
              <a:cxnLst/>
              <a:rect r="r" b="b" t="t" l="l"/>
              <a:pathLst>
                <a:path h="2428261" w="2539056">
                  <a:moveTo>
                    <a:pt x="0" y="0"/>
                  </a:moveTo>
                  <a:lnTo>
                    <a:pt x="2539056" y="0"/>
                  </a:lnTo>
                  <a:lnTo>
                    <a:pt x="2539056" y="2428261"/>
                  </a:lnTo>
                  <a:lnTo>
                    <a:pt x="0" y="24282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9" id="29"/>
            <p:cNvSpPr/>
            <p:nvPr/>
          </p:nvSpPr>
          <p:spPr>
            <a:xfrm flipH="false" flipV="false" rot="0">
              <a:off x="1132573" y="117845"/>
              <a:ext cx="273910" cy="438255"/>
            </a:xfrm>
            <a:custGeom>
              <a:avLst/>
              <a:gdLst/>
              <a:ahLst/>
              <a:cxnLst/>
              <a:rect r="r" b="b" t="t" l="l"/>
              <a:pathLst>
                <a:path h="438255" w="273910">
                  <a:moveTo>
                    <a:pt x="0" y="0"/>
                  </a:moveTo>
                  <a:lnTo>
                    <a:pt x="273910" y="0"/>
                  </a:lnTo>
                  <a:lnTo>
                    <a:pt x="273910" y="438255"/>
                  </a:lnTo>
                  <a:lnTo>
                    <a:pt x="0" y="4382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30" id="30"/>
          <p:cNvSpPr/>
          <p:nvPr/>
        </p:nvSpPr>
        <p:spPr>
          <a:xfrm flipH="true" flipV="true">
            <a:off x="8187396" y="5369018"/>
            <a:ext cx="1384233" cy="1331382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Freeform 31" id="31"/>
          <p:cNvSpPr/>
          <p:nvPr/>
        </p:nvSpPr>
        <p:spPr>
          <a:xfrm flipH="false" flipV="false" rot="0">
            <a:off x="9025326" y="5026662"/>
            <a:ext cx="1092608" cy="856332"/>
          </a:xfrm>
          <a:custGeom>
            <a:avLst/>
            <a:gdLst/>
            <a:ahLst/>
            <a:cxnLst/>
            <a:rect r="r" b="b" t="t" l="l"/>
            <a:pathLst>
              <a:path h="856332" w="1092608">
                <a:moveTo>
                  <a:pt x="0" y="0"/>
                </a:moveTo>
                <a:lnTo>
                  <a:pt x="1092608" y="0"/>
                </a:lnTo>
                <a:lnTo>
                  <a:pt x="1092608" y="856331"/>
                </a:lnTo>
                <a:lnTo>
                  <a:pt x="0" y="856331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2" id="32"/>
          <p:cNvSpPr/>
          <p:nvPr/>
        </p:nvSpPr>
        <p:spPr>
          <a:xfrm>
            <a:off x="4855914" y="7610998"/>
            <a:ext cx="4513946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Freeform 33" id="33"/>
          <p:cNvSpPr/>
          <p:nvPr/>
        </p:nvSpPr>
        <p:spPr>
          <a:xfrm flipH="false" flipV="false" rot="0">
            <a:off x="6806760" y="7797788"/>
            <a:ext cx="856980" cy="856980"/>
          </a:xfrm>
          <a:custGeom>
            <a:avLst/>
            <a:gdLst/>
            <a:ahLst/>
            <a:cxnLst/>
            <a:rect r="r" b="b" t="t" l="l"/>
            <a:pathLst>
              <a:path h="856980" w="856980">
                <a:moveTo>
                  <a:pt x="0" y="0"/>
                </a:moveTo>
                <a:lnTo>
                  <a:pt x="856980" y="0"/>
                </a:lnTo>
                <a:lnTo>
                  <a:pt x="856980" y="856980"/>
                </a:lnTo>
                <a:lnTo>
                  <a:pt x="0" y="85698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9609730" y="6700400"/>
            <a:ext cx="1659564" cy="1821195"/>
          </a:xfrm>
          <a:custGeom>
            <a:avLst/>
            <a:gdLst/>
            <a:ahLst/>
            <a:cxnLst/>
            <a:rect r="r" b="b" t="t" l="l"/>
            <a:pathLst>
              <a:path h="1821195" w="1659564">
                <a:moveTo>
                  <a:pt x="0" y="0"/>
                </a:moveTo>
                <a:lnTo>
                  <a:pt x="1659564" y="0"/>
                </a:lnTo>
                <a:lnTo>
                  <a:pt x="1659564" y="1821196"/>
                </a:lnTo>
                <a:lnTo>
                  <a:pt x="0" y="182119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5" id="35"/>
          <p:cNvSpPr/>
          <p:nvPr/>
        </p:nvSpPr>
        <p:spPr>
          <a:xfrm flipH="true">
            <a:off x="4855914" y="5369018"/>
            <a:ext cx="1427191" cy="1331382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Freeform 36" id="36"/>
          <p:cNvSpPr/>
          <p:nvPr/>
        </p:nvSpPr>
        <p:spPr>
          <a:xfrm flipH="false" flipV="false" rot="0">
            <a:off x="4362341" y="5026662"/>
            <a:ext cx="1092608" cy="856332"/>
          </a:xfrm>
          <a:custGeom>
            <a:avLst/>
            <a:gdLst/>
            <a:ahLst/>
            <a:cxnLst/>
            <a:rect r="r" b="b" t="t" l="l"/>
            <a:pathLst>
              <a:path h="856332" w="1092608">
                <a:moveTo>
                  <a:pt x="0" y="0"/>
                </a:moveTo>
                <a:lnTo>
                  <a:pt x="1092608" y="0"/>
                </a:lnTo>
                <a:lnTo>
                  <a:pt x="1092608" y="856331"/>
                </a:lnTo>
                <a:lnTo>
                  <a:pt x="0" y="856331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372941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BTC204 - Chapitre 4.4 - Les méthodes de vente et d'acquisition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302964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Les échanges P2P via une plateforme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3224596" y="6547979"/>
            <a:ext cx="1659564" cy="1821195"/>
          </a:xfrm>
          <a:custGeom>
            <a:avLst/>
            <a:gdLst/>
            <a:ahLst/>
            <a:cxnLst/>
            <a:rect r="r" b="b" t="t" l="l"/>
            <a:pathLst>
              <a:path h="1821195" w="1659564">
                <a:moveTo>
                  <a:pt x="0" y="0"/>
                </a:moveTo>
                <a:lnTo>
                  <a:pt x="1659564" y="0"/>
                </a:lnTo>
                <a:lnTo>
                  <a:pt x="1659564" y="1821196"/>
                </a:lnTo>
                <a:lnTo>
                  <a:pt x="0" y="182119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7" id="27"/>
          <p:cNvGrpSpPr/>
          <p:nvPr/>
        </p:nvGrpSpPr>
        <p:grpSpPr>
          <a:xfrm rot="0">
            <a:off x="6311351" y="3149119"/>
            <a:ext cx="1904292" cy="1821195"/>
            <a:chOff x="0" y="0"/>
            <a:chExt cx="2539056" cy="2428261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2539056" cy="2428261"/>
            </a:xfrm>
            <a:custGeom>
              <a:avLst/>
              <a:gdLst/>
              <a:ahLst/>
              <a:cxnLst/>
              <a:rect r="r" b="b" t="t" l="l"/>
              <a:pathLst>
                <a:path h="2428261" w="2539056">
                  <a:moveTo>
                    <a:pt x="0" y="0"/>
                  </a:moveTo>
                  <a:lnTo>
                    <a:pt x="2539056" y="0"/>
                  </a:lnTo>
                  <a:lnTo>
                    <a:pt x="2539056" y="2428261"/>
                  </a:lnTo>
                  <a:lnTo>
                    <a:pt x="0" y="24282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9" id="29"/>
            <p:cNvSpPr/>
            <p:nvPr/>
          </p:nvSpPr>
          <p:spPr>
            <a:xfrm flipH="false" flipV="false" rot="0">
              <a:off x="1132573" y="117845"/>
              <a:ext cx="273910" cy="438255"/>
            </a:xfrm>
            <a:custGeom>
              <a:avLst/>
              <a:gdLst/>
              <a:ahLst/>
              <a:cxnLst/>
              <a:rect r="r" b="b" t="t" l="l"/>
              <a:pathLst>
                <a:path h="438255" w="273910">
                  <a:moveTo>
                    <a:pt x="0" y="0"/>
                  </a:moveTo>
                  <a:lnTo>
                    <a:pt x="273910" y="0"/>
                  </a:lnTo>
                  <a:lnTo>
                    <a:pt x="273910" y="438255"/>
                  </a:lnTo>
                  <a:lnTo>
                    <a:pt x="0" y="4382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30" id="30"/>
          <p:cNvSpPr/>
          <p:nvPr/>
        </p:nvSpPr>
        <p:spPr>
          <a:xfrm flipH="true" flipV="true">
            <a:off x="8215643" y="5216597"/>
            <a:ext cx="1384233" cy="1331382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Freeform 31" id="31"/>
          <p:cNvSpPr/>
          <p:nvPr/>
        </p:nvSpPr>
        <p:spPr>
          <a:xfrm flipH="false" flipV="false" rot="0">
            <a:off x="9053572" y="4874240"/>
            <a:ext cx="1092608" cy="856332"/>
          </a:xfrm>
          <a:custGeom>
            <a:avLst/>
            <a:gdLst/>
            <a:ahLst/>
            <a:cxnLst/>
            <a:rect r="r" b="b" t="t" l="l"/>
            <a:pathLst>
              <a:path h="856332" w="1092608">
                <a:moveTo>
                  <a:pt x="0" y="0"/>
                </a:moveTo>
                <a:lnTo>
                  <a:pt x="1092608" y="0"/>
                </a:lnTo>
                <a:lnTo>
                  <a:pt x="1092608" y="856332"/>
                </a:lnTo>
                <a:lnTo>
                  <a:pt x="0" y="856332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2" id="32"/>
          <p:cNvSpPr/>
          <p:nvPr/>
        </p:nvSpPr>
        <p:spPr>
          <a:xfrm>
            <a:off x="4884160" y="7458577"/>
            <a:ext cx="4513946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Freeform 33" id="33"/>
          <p:cNvSpPr/>
          <p:nvPr/>
        </p:nvSpPr>
        <p:spPr>
          <a:xfrm flipH="false" flipV="false" rot="0">
            <a:off x="6835007" y="7950210"/>
            <a:ext cx="856980" cy="856980"/>
          </a:xfrm>
          <a:custGeom>
            <a:avLst/>
            <a:gdLst/>
            <a:ahLst/>
            <a:cxnLst/>
            <a:rect r="r" b="b" t="t" l="l"/>
            <a:pathLst>
              <a:path h="856980" w="856980">
                <a:moveTo>
                  <a:pt x="0" y="0"/>
                </a:moveTo>
                <a:lnTo>
                  <a:pt x="856980" y="0"/>
                </a:lnTo>
                <a:lnTo>
                  <a:pt x="856980" y="856980"/>
                </a:lnTo>
                <a:lnTo>
                  <a:pt x="0" y="85698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4" id="34"/>
          <p:cNvSpPr/>
          <p:nvPr/>
        </p:nvSpPr>
        <p:spPr>
          <a:xfrm flipH="true">
            <a:off x="4884160" y="5216597"/>
            <a:ext cx="1427191" cy="1331382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Freeform 35" id="35"/>
          <p:cNvSpPr/>
          <p:nvPr/>
        </p:nvSpPr>
        <p:spPr>
          <a:xfrm flipH="false" flipV="false" rot="0">
            <a:off x="4390587" y="4874240"/>
            <a:ext cx="1092608" cy="856332"/>
          </a:xfrm>
          <a:custGeom>
            <a:avLst/>
            <a:gdLst/>
            <a:ahLst/>
            <a:cxnLst/>
            <a:rect r="r" b="b" t="t" l="l"/>
            <a:pathLst>
              <a:path h="856332" w="1092608">
                <a:moveTo>
                  <a:pt x="0" y="0"/>
                </a:moveTo>
                <a:lnTo>
                  <a:pt x="1092609" y="0"/>
                </a:lnTo>
                <a:lnTo>
                  <a:pt x="1092609" y="856332"/>
                </a:lnTo>
                <a:lnTo>
                  <a:pt x="0" y="856332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6761532" y="6959041"/>
            <a:ext cx="999072" cy="999072"/>
          </a:xfrm>
          <a:custGeom>
            <a:avLst/>
            <a:gdLst/>
            <a:ahLst/>
            <a:cxnLst/>
            <a:rect r="r" b="b" t="t" l="l"/>
            <a:pathLst>
              <a:path h="999072" w="999072">
                <a:moveTo>
                  <a:pt x="0" y="0"/>
                </a:moveTo>
                <a:lnTo>
                  <a:pt x="999072" y="0"/>
                </a:lnTo>
                <a:lnTo>
                  <a:pt x="999072" y="999072"/>
                </a:lnTo>
                <a:lnTo>
                  <a:pt x="0" y="999072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0">
            <a:off x="9647501" y="6547979"/>
            <a:ext cx="1593546" cy="1821195"/>
          </a:xfrm>
          <a:custGeom>
            <a:avLst/>
            <a:gdLst/>
            <a:ahLst/>
            <a:cxnLst/>
            <a:rect r="r" b="b" t="t" l="l"/>
            <a:pathLst>
              <a:path h="1821195" w="1593546">
                <a:moveTo>
                  <a:pt x="0" y="0"/>
                </a:moveTo>
                <a:lnTo>
                  <a:pt x="1593546" y="0"/>
                </a:lnTo>
                <a:lnTo>
                  <a:pt x="1593546" y="1821196"/>
                </a:lnTo>
                <a:lnTo>
                  <a:pt x="0" y="182119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372941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BTC204 - Chapitre 4.4 - Les méthodes de vente et d'acquisition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302964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Les échanges P2P via une plateforme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2025511" y="5200316"/>
            <a:ext cx="1659564" cy="1821195"/>
          </a:xfrm>
          <a:custGeom>
            <a:avLst/>
            <a:gdLst/>
            <a:ahLst/>
            <a:cxnLst/>
            <a:rect r="r" b="b" t="t" l="l"/>
            <a:pathLst>
              <a:path h="1821195" w="1659564">
                <a:moveTo>
                  <a:pt x="0" y="0"/>
                </a:moveTo>
                <a:lnTo>
                  <a:pt x="1659565" y="0"/>
                </a:lnTo>
                <a:lnTo>
                  <a:pt x="1659565" y="1821195"/>
                </a:lnTo>
                <a:lnTo>
                  <a:pt x="0" y="182119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7" id="27"/>
          <p:cNvGrpSpPr/>
          <p:nvPr/>
        </p:nvGrpSpPr>
        <p:grpSpPr>
          <a:xfrm rot="0">
            <a:off x="6282114" y="2917034"/>
            <a:ext cx="1904292" cy="1821195"/>
            <a:chOff x="0" y="0"/>
            <a:chExt cx="2539056" cy="2428261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2539056" cy="2428261"/>
            </a:xfrm>
            <a:custGeom>
              <a:avLst/>
              <a:gdLst/>
              <a:ahLst/>
              <a:cxnLst/>
              <a:rect r="r" b="b" t="t" l="l"/>
              <a:pathLst>
                <a:path h="2428261" w="2539056">
                  <a:moveTo>
                    <a:pt x="0" y="0"/>
                  </a:moveTo>
                  <a:lnTo>
                    <a:pt x="2539056" y="0"/>
                  </a:lnTo>
                  <a:lnTo>
                    <a:pt x="2539056" y="2428261"/>
                  </a:lnTo>
                  <a:lnTo>
                    <a:pt x="0" y="24282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9" id="29"/>
            <p:cNvSpPr/>
            <p:nvPr/>
          </p:nvSpPr>
          <p:spPr>
            <a:xfrm flipH="false" flipV="false" rot="0">
              <a:off x="1132573" y="117845"/>
              <a:ext cx="273910" cy="438255"/>
            </a:xfrm>
            <a:custGeom>
              <a:avLst/>
              <a:gdLst/>
              <a:ahLst/>
              <a:cxnLst/>
              <a:rect r="r" b="b" t="t" l="l"/>
              <a:pathLst>
                <a:path h="438255" w="273910">
                  <a:moveTo>
                    <a:pt x="0" y="0"/>
                  </a:moveTo>
                  <a:lnTo>
                    <a:pt x="273910" y="0"/>
                  </a:lnTo>
                  <a:lnTo>
                    <a:pt x="273910" y="438255"/>
                  </a:lnTo>
                  <a:lnTo>
                    <a:pt x="0" y="4382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30" id="30"/>
          <p:cNvSpPr/>
          <p:nvPr/>
        </p:nvSpPr>
        <p:spPr>
          <a:xfrm flipH="true" flipV="true">
            <a:off x="8186406" y="4354339"/>
            <a:ext cx="2393273" cy="132391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Freeform 31" id="31"/>
          <p:cNvSpPr/>
          <p:nvPr/>
        </p:nvSpPr>
        <p:spPr>
          <a:xfrm flipH="false" flipV="false" rot="0">
            <a:off x="9186531" y="3827631"/>
            <a:ext cx="1092608" cy="856332"/>
          </a:xfrm>
          <a:custGeom>
            <a:avLst/>
            <a:gdLst/>
            <a:ahLst/>
            <a:cxnLst/>
            <a:rect r="r" b="b" t="t" l="l"/>
            <a:pathLst>
              <a:path h="856332" w="1092608">
                <a:moveTo>
                  <a:pt x="0" y="0"/>
                </a:moveTo>
                <a:lnTo>
                  <a:pt x="1092608" y="0"/>
                </a:lnTo>
                <a:lnTo>
                  <a:pt x="1092608" y="856332"/>
                </a:lnTo>
                <a:lnTo>
                  <a:pt x="0" y="856332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9422159" y="7466866"/>
            <a:ext cx="856980" cy="856980"/>
          </a:xfrm>
          <a:custGeom>
            <a:avLst/>
            <a:gdLst/>
            <a:ahLst/>
            <a:cxnLst/>
            <a:rect r="r" b="b" t="t" l="l"/>
            <a:pathLst>
              <a:path h="856980" w="856980">
                <a:moveTo>
                  <a:pt x="0" y="0"/>
                </a:moveTo>
                <a:lnTo>
                  <a:pt x="856980" y="0"/>
                </a:lnTo>
                <a:lnTo>
                  <a:pt x="856980" y="856980"/>
                </a:lnTo>
                <a:lnTo>
                  <a:pt x="0" y="85698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10780568" y="5200316"/>
            <a:ext cx="1659564" cy="1821195"/>
          </a:xfrm>
          <a:custGeom>
            <a:avLst/>
            <a:gdLst/>
            <a:ahLst/>
            <a:cxnLst/>
            <a:rect r="r" b="b" t="t" l="l"/>
            <a:pathLst>
              <a:path h="1821195" w="1659564">
                <a:moveTo>
                  <a:pt x="0" y="0"/>
                </a:moveTo>
                <a:lnTo>
                  <a:pt x="1659564" y="0"/>
                </a:lnTo>
                <a:lnTo>
                  <a:pt x="1659564" y="1821195"/>
                </a:lnTo>
                <a:lnTo>
                  <a:pt x="0" y="1821195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6301219" y="7021511"/>
            <a:ext cx="1835279" cy="633395"/>
          </a:xfrm>
          <a:custGeom>
            <a:avLst/>
            <a:gdLst/>
            <a:ahLst/>
            <a:cxnLst/>
            <a:rect r="r" b="b" t="t" l="l"/>
            <a:pathLst>
              <a:path h="633395" w="1835279">
                <a:moveTo>
                  <a:pt x="0" y="0"/>
                </a:moveTo>
                <a:lnTo>
                  <a:pt x="1835279" y="0"/>
                </a:lnTo>
                <a:lnTo>
                  <a:pt x="1835279" y="633395"/>
                </a:lnTo>
                <a:lnTo>
                  <a:pt x="0" y="633395"/>
                </a:lnTo>
                <a:lnTo>
                  <a:pt x="0" y="0"/>
                </a:lnTo>
                <a:close/>
              </a:path>
            </a:pathLst>
          </a:custGeom>
          <a:blipFill>
            <a:blip r:embed="rId25"/>
            <a:stretch>
              <a:fillRect l="0" t="0" r="0" b="0"/>
            </a:stretch>
          </a:blipFill>
        </p:spPr>
      </p:sp>
      <p:sp>
        <p:nvSpPr>
          <p:cNvPr name="AutoShape 35" id="35"/>
          <p:cNvSpPr/>
          <p:nvPr/>
        </p:nvSpPr>
        <p:spPr>
          <a:xfrm flipH="true">
            <a:off x="3894652" y="4355255"/>
            <a:ext cx="2387462" cy="1322993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Freeform 36" id="36"/>
          <p:cNvSpPr/>
          <p:nvPr/>
        </p:nvSpPr>
        <p:spPr>
          <a:xfrm flipH="false" flipV="false" rot="0">
            <a:off x="4179466" y="3827631"/>
            <a:ext cx="1092608" cy="856332"/>
          </a:xfrm>
          <a:custGeom>
            <a:avLst/>
            <a:gdLst/>
            <a:ahLst/>
            <a:cxnLst/>
            <a:rect r="r" b="b" t="t" l="l"/>
            <a:pathLst>
              <a:path h="856332" w="1092608">
                <a:moveTo>
                  <a:pt x="0" y="0"/>
                </a:moveTo>
                <a:lnTo>
                  <a:pt x="1092608" y="0"/>
                </a:lnTo>
                <a:lnTo>
                  <a:pt x="1092608" y="856332"/>
                </a:lnTo>
                <a:lnTo>
                  <a:pt x="0" y="856332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0">
            <a:off x="6191558" y="7575194"/>
            <a:ext cx="2106493" cy="865459"/>
          </a:xfrm>
          <a:custGeom>
            <a:avLst/>
            <a:gdLst/>
            <a:ahLst/>
            <a:cxnLst/>
            <a:rect r="r" b="b" t="t" l="l"/>
            <a:pathLst>
              <a:path h="865459" w="2106493">
                <a:moveTo>
                  <a:pt x="0" y="0"/>
                </a:moveTo>
                <a:lnTo>
                  <a:pt x="2106493" y="0"/>
                </a:lnTo>
                <a:lnTo>
                  <a:pt x="2106493" y="865458"/>
                </a:lnTo>
                <a:lnTo>
                  <a:pt x="0" y="865458"/>
                </a:lnTo>
                <a:lnTo>
                  <a:pt x="0" y="0"/>
                </a:lnTo>
                <a:close/>
              </a:path>
            </a:pathLst>
          </a:custGeom>
          <a:blipFill>
            <a:blip r:embed="rId26"/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0">
            <a:off x="6165612" y="8380996"/>
            <a:ext cx="2106493" cy="658279"/>
          </a:xfrm>
          <a:custGeom>
            <a:avLst/>
            <a:gdLst/>
            <a:ahLst/>
            <a:cxnLst/>
            <a:rect r="r" b="b" t="t" l="l"/>
            <a:pathLst>
              <a:path h="658279" w="2106493">
                <a:moveTo>
                  <a:pt x="0" y="0"/>
                </a:moveTo>
                <a:lnTo>
                  <a:pt x="2106493" y="0"/>
                </a:lnTo>
                <a:lnTo>
                  <a:pt x="2106493" y="658279"/>
                </a:lnTo>
                <a:lnTo>
                  <a:pt x="0" y="658279"/>
                </a:lnTo>
                <a:lnTo>
                  <a:pt x="0" y="0"/>
                </a:lnTo>
                <a:close/>
              </a:path>
            </a:pathLst>
          </a:custGeom>
          <a:blipFill>
            <a:blip r:embed="rId27"/>
            <a:stretch>
              <a:fillRect l="0" t="0" r="0" b="0"/>
            </a:stretch>
          </a:blipFill>
        </p:spPr>
      </p:sp>
      <p:sp>
        <p:nvSpPr>
          <p:cNvPr name="AutoShape 39" id="39"/>
          <p:cNvSpPr/>
          <p:nvPr/>
        </p:nvSpPr>
        <p:spPr>
          <a:xfrm flipV="true">
            <a:off x="8298051" y="6612660"/>
            <a:ext cx="2281628" cy="1395263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40" id="40"/>
          <p:cNvSpPr/>
          <p:nvPr/>
        </p:nvSpPr>
        <p:spPr>
          <a:xfrm>
            <a:off x="3894652" y="6612660"/>
            <a:ext cx="2296905" cy="1395263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Freeform 41" id="41"/>
          <p:cNvSpPr/>
          <p:nvPr/>
        </p:nvSpPr>
        <p:spPr>
          <a:xfrm flipH="false" flipV="false" rot="0">
            <a:off x="4242439" y="7466866"/>
            <a:ext cx="856980" cy="856980"/>
          </a:xfrm>
          <a:custGeom>
            <a:avLst/>
            <a:gdLst/>
            <a:ahLst/>
            <a:cxnLst/>
            <a:rect r="r" b="b" t="t" l="l"/>
            <a:pathLst>
              <a:path h="856980" w="856980">
                <a:moveTo>
                  <a:pt x="0" y="0"/>
                </a:moveTo>
                <a:lnTo>
                  <a:pt x="856980" y="0"/>
                </a:lnTo>
                <a:lnTo>
                  <a:pt x="856980" y="856980"/>
                </a:lnTo>
                <a:lnTo>
                  <a:pt x="0" y="85698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372941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BTC204 - Chapitre 4.4 - Les méthodes de vente et d'acquisition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302964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Les échanges P2P via une plateforme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3196349" y="6700400"/>
            <a:ext cx="1659564" cy="1821195"/>
          </a:xfrm>
          <a:custGeom>
            <a:avLst/>
            <a:gdLst/>
            <a:ahLst/>
            <a:cxnLst/>
            <a:rect r="r" b="b" t="t" l="l"/>
            <a:pathLst>
              <a:path h="1821195" w="1659564">
                <a:moveTo>
                  <a:pt x="0" y="0"/>
                </a:moveTo>
                <a:lnTo>
                  <a:pt x="1659565" y="0"/>
                </a:lnTo>
                <a:lnTo>
                  <a:pt x="1659565" y="1821196"/>
                </a:lnTo>
                <a:lnTo>
                  <a:pt x="0" y="182119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7" id="27"/>
          <p:cNvGrpSpPr/>
          <p:nvPr/>
        </p:nvGrpSpPr>
        <p:grpSpPr>
          <a:xfrm rot="0">
            <a:off x="6283104" y="3301541"/>
            <a:ext cx="1904292" cy="1821195"/>
            <a:chOff x="0" y="0"/>
            <a:chExt cx="2539056" cy="2428261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2539056" cy="2428261"/>
            </a:xfrm>
            <a:custGeom>
              <a:avLst/>
              <a:gdLst/>
              <a:ahLst/>
              <a:cxnLst/>
              <a:rect r="r" b="b" t="t" l="l"/>
              <a:pathLst>
                <a:path h="2428261" w="2539056">
                  <a:moveTo>
                    <a:pt x="0" y="0"/>
                  </a:moveTo>
                  <a:lnTo>
                    <a:pt x="2539056" y="0"/>
                  </a:lnTo>
                  <a:lnTo>
                    <a:pt x="2539056" y="2428261"/>
                  </a:lnTo>
                  <a:lnTo>
                    <a:pt x="0" y="24282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9" id="29"/>
            <p:cNvSpPr/>
            <p:nvPr/>
          </p:nvSpPr>
          <p:spPr>
            <a:xfrm flipH="false" flipV="false" rot="0">
              <a:off x="1132573" y="117845"/>
              <a:ext cx="273910" cy="438255"/>
            </a:xfrm>
            <a:custGeom>
              <a:avLst/>
              <a:gdLst/>
              <a:ahLst/>
              <a:cxnLst/>
              <a:rect r="r" b="b" t="t" l="l"/>
              <a:pathLst>
                <a:path h="438255" w="273910">
                  <a:moveTo>
                    <a:pt x="0" y="0"/>
                  </a:moveTo>
                  <a:lnTo>
                    <a:pt x="273910" y="0"/>
                  </a:lnTo>
                  <a:lnTo>
                    <a:pt x="273910" y="438255"/>
                  </a:lnTo>
                  <a:lnTo>
                    <a:pt x="0" y="4382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30" id="30"/>
          <p:cNvSpPr/>
          <p:nvPr/>
        </p:nvSpPr>
        <p:spPr>
          <a:xfrm flipH="true" flipV="true">
            <a:off x="8187396" y="5369018"/>
            <a:ext cx="1384233" cy="1331382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Freeform 31" id="31"/>
          <p:cNvSpPr/>
          <p:nvPr/>
        </p:nvSpPr>
        <p:spPr>
          <a:xfrm flipH="false" flipV="false" rot="0">
            <a:off x="9025326" y="5026662"/>
            <a:ext cx="1092608" cy="856332"/>
          </a:xfrm>
          <a:custGeom>
            <a:avLst/>
            <a:gdLst/>
            <a:ahLst/>
            <a:cxnLst/>
            <a:rect r="r" b="b" t="t" l="l"/>
            <a:pathLst>
              <a:path h="856332" w="1092608">
                <a:moveTo>
                  <a:pt x="0" y="0"/>
                </a:moveTo>
                <a:lnTo>
                  <a:pt x="1092608" y="0"/>
                </a:lnTo>
                <a:lnTo>
                  <a:pt x="1092608" y="856331"/>
                </a:lnTo>
                <a:lnTo>
                  <a:pt x="0" y="856331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2" id="32"/>
          <p:cNvSpPr/>
          <p:nvPr/>
        </p:nvSpPr>
        <p:spPr>
          <a:xfrm>
            <a:off x="4855914" y="7610998"/>
            <a:ext cx="4513946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Freeform 33" id="33"/>
          <p:cNvSpPr/>
          <p:nvPr/>
        </p:nvSpPr>
        <p:spPr>
          <a:xfrm flipH="false" flipV="false" rot="0">
            <a:off x="6806760" y="7797788"/>
            <a:ext cx="856980" cy="856980"/>
          </a:xfrm>
          <a:custGeom>
            <a:avLst/>
            <a:gdLst/>
            <a:ahLst/>
            <a:cxnLst/>
            <a:rect r="r" b="b" t="t" l="l"/>
            <a:pathLst>
              <a:path h="856980" w="856980">
                <a:moveTo>
                  <a:pt x="0" y="0"/>
                </a:moveTo>
                <a:lnTo>
                  <a:pt x="856980" y="0"/>
                </a:lnTo>
                <a:lnTo>
                  <a:pt x="856980" y="856980"/>
                </a:lnTo>
                <a:lnTo>
                  <a:pt x="0" y="85698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4" id="34"/>
          <p:cNvSpPr/>
          <p:nvPr/>
        </p:nvSpPr>
        <p:spPr>
          <a:xfrm flipV="true">
            <a:off x="4026131" y="4212138"/>
            <a:ext cx="0" cy="2121624"/>
          </a:xfrm>
          <a:prstGeom prst="line">
            <a:avLst/>
          </a:prstGeom>
          <a:ln cap="flat" w="47625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35" id="35"/>
          <p:cNvSpPr/>
          <p:nvPr/>
        </p:nvSpPr>
        <p:spPr>
          <a:xfrm>
            <a:off x="4026131" y="4212138"/>
            <a:ext cx="2256973" cy="0"/>
          </a:xfrm>
          <a:prstGeom prst="line">
            <a:avLst/>
          </a:prstGeom>
          <a:ln cap="flat" w="47625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grpSp>
        <p:nvGrpSpPr>
          <p:cNvPr name="Group 36" id="36"/>
          <p:cNvGrpSpPr/>
          <p:nvPr/>
        </p:nvGrpSpPr>
        <p:grpSpPr>
          <a:xfrm rot="0">
            <a:off x="3563423" y="3889608"/>
            <a:ext cx="925417" cy="645060"/>
            <a:chOff x="0" y="0"/>
            <a:chExt cx="365597" cy="254839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365597" cy="254839"/>
            </a:xfrm>
            <a:custGeom>
              <a:avLst/>
              <a:gdLst/>
              <a:ahLst/>
              <a:cxnLst/>
              <a:rect r="r" b="b" t="t" l="l"/>
              <a:pathLst>
                <a:path h="254839" w="365597">
                  <a:moveTo>
                    <a:pt x="100390" y="0"/>
                  </a:moveTo>
                  <a:lnTo>
                    <a:pt x="265206" y="0"/>
                  </a:lnTo>
                  <a:cubicBezTo>
                    <a:pt x="320651" y="0"/>
                    <a:pt x="365597" y="44946"/>
                    <a:pt x="365597" y="100390"/>
                  </a:cubicBezTo>
                  <a:lnTo>
                    <a:pt x="365597" y="154448"/>
                  </a:lnTo>
                  <a:cubicBezTo>
                    <a:pt x="365597" y="209892"/>
                    <a:pt x="320651" y="254839"/>
                    <a:pt x="265206" y="254839"/>
                  </a:cubicBezTo>
                  <a:lnTo>
                    <a:pt x="100390" y="254839"/>
                  </a:lnTo>
                  <a:cubicBezTo>
                    <a:pt x="44946" y="254839"/>
                    <a:pt x="0" y="209892"/>
                    <a:pt x="0" y="154448"/>
                  </a:cubicBezTo>
                  <a:lnTo>
                    <a:pt x="0" y="100390"/>
                  </a:lnTo>
                  <a:cubicBezTo>
                    <a:pt x="0" y="44946"/>
                    <a:pt x="44946" y="0"/>
                    <a:pt x="10039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66675"/>
              <a:ext cx="365597" cy="3215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2"/>
                </a:lnSpc>
              </a:pPr>
              <a:r>
                <a:rPr lang="en-US" b="true" sz="2400">
                  <a:solidFill>
                    <a:srgbClr val="FFFFFF"/>
                  </a:solidFill>
                  <a:latin typeface="Rubik Bold"/>
                  <a:ea typeface="Rubik Bold"/>
                  <a:cs typeface="Rubik Bold"/>
                  <a:sym typeface="Rubik Bold"/>
                </a:rPr>
                <a:t>KYC</a:t>
              </a:r>
            </a:p>
          </p:txBody>
        </p:sp>
      </p:grpSp>
      <p:sp>
        <p:nvSpPr>
          <p:cNvPr name="Freeform 39" id="39"/>
          <p:cNvSpPr/>
          <p:nvPr/>
        </p:nvSpPr>
        <p:spPr>
          <a:xfrm flipH="false" flipV="false" rot="0">
            <a:off x="9609730" y="6700400"/>
            <a:ext cx="1659564" cy="1821195"/>
          </a:xfrm>
          <a:custGeom>
            <a:avLst/>
            <a:gdLst/>
            <a:ahLst/>
            <a:cxnLst/>
            <a:rect r="r" b="b" t="t" l="l"/>
            <a:pathLst>
              <a:path h="1821195" w="1659564">
                <a:moveTo>
                  <a:pt x="0" y="0"/>
                </a:moveTo>
                <a:lnTo>
                  <a:pt x="1659564" y="0"/>
                </a:lnTo>
                <a:lnTo>
                  <a:pt x="1659564" y="1821196"/>
                </a:lnTo>
                <a:lnTo>
                  <a:pt x="0" y="182119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0" id="40"/>
          <p:cNvSpPr/>
          <p:nvPr/>
        </p:nvSpPr>
        <p:spPr>
          <a:xfrm flipH="false" flipV="false" rot="0">
            <a:off x="6127343" y="6651009"/>
            <a:ext cx="2215815" cy="764727"/>
          </a:xfrm>
          <a:custGeom>
            <a:avLst/>
            <a:gdLst/>
            <a:ahLst/>
            <a:cxnLst/>
            <a:rect r="r" b="b" t="t" l="l"/>
            <a:pathLst>
              <a:path h="764727" w="2215815">
                <a:moveTo>
                  <a:pt x="0" y="0"/>
                </a:moveTo>
                <a:lnTo>
                  <a:pt x="2215815" y="0"/>
                </a:lnTo>
                <a:lnTo>
                  <a:pt x="2215815" y="764727"/>
                </a:lnTo>
                <a:lnTo>
                  <a:pt x="0" y="764727"/>
                </a:lnTo>
                <a:lnTo>
                  <a:pt x="0" y="0"/>
                </a:lnTo>
                <a:close/>
              </a:path>
            </a:pathLst>
          </a:custGeom>
          <a:blipFill>
            <a:blip r:embed="rId2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372941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BTC204 - Chapitre 4.4 - Les méthodes de vente et d'acquisition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302964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Les échanges P2P via une plateforme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4697074" y="3798002"/>
            <a:ext cx="2057400" cy="4091218"/>
            <a:chOff x="0" y="0"/>
            <a:chExt cx="812800" cy="1616284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1616284"/>
            </a:xfrm>
            <a:custGeom>
              <a:avLst/>
              <a:gdLst/>
              <a:ahLst/>
              <a:cxnLst/>
              <a:rect r="r" b="b" t="t" l="l"/>
              <a:pathLst>
                <a:path h="1616284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616284"/>
                  </a:lnTo>
                  <a:lnTo>
                    <a:pt x="0" y="1616284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812800" cy="16543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7756979" y="3291673"/>
            <a:ext cx="2057400" cy="4597547"/>
            <a:chOff x="0" y="0"/>
            <a:chExt cx="812800" cy="1816315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1816315"/>
            </a:xfrm>
            <a:custGeom>
              <a:avLst/>
              <a:gdLst/>
              <a:ahLst/>
              <a:cxnLst/>
              <a:rect r="r" b="b" t="t" l="l"/>
              <a:pathLst>
                <a:path h="1816315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816315"/>
                  </a:lnTo>
                  <a:lnTo>
                    <a:pt x="0" y="1816315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812800" cy="1854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4697074" y="3263098"/>
            <a:ext cx="205740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b="true" sz="2600" i="true">
                <a:solidFill>
                  <a:srgbClr val="FF5C00"/>
                </a:solidFill>
                <a:latin typeface="Rubik Bold Italics"/>
                <a:ea typeface="Rubik Bold Italics"/>
                <a:cs typeface="Rubik Bold Italics"/>
                <a:sym typeface="Rubik Bold Italics"/>
              </a:rPr>
              <a:t>67 975 $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7756979" y="2756502"/>
            <a:ext cx="205740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b="true" sz="2600" i="true">
                <a:solidFill>
                  <a:srgbClr val="000000"/>
                </a:solidFill>
                <a:latin typeface="Rubik Bold Italics"/>
                <a:ea typeface="Rubik Bold Italics"/>
                <a:cs typeface="Rubik Bold Italics"/>
                <a:sym typeface="Rubik Bold Italics"/>
              </a:rPr>
              <a:t>71 373 $</a:t>
            </a:r>
          </a:p>
        </p:txBody>
      </p:sp>
      <p:sp>
        <p:nvSpPr>
          <p:cNvPr name="Freeform 34" id="34"/>
          <p:cNvSpPr/>
          <p:nvPr/>
        </p:nvSpPr>
        <p:spPr>
          <a:xfrm flipH="false" flipV="false" rot="0">
            <a:off x="5187970" y="8067048"/>
            <a:ext cx="1075608" cy="1075608"/>
          </a:xfrm>
          <a:custGeom>
            <a:avLst/>
            <a:gdLst/>
            <a:ahLst/>
            <a:cxnLst/>
            <a:rect r="r" b="b" t="t" l="l"/>
            <a:pathLst>
              <a:path h="1075608" w="1075608">
                <a:moveTo>
                  <a:pt x="0" y="0"/>
                </a:moveTo>
                <a:lnTo>
                  <a:pt x="1075608" y="0"/>
                </a:lnTo>
                <a:lnTo>
                  <a:pt x="1075608" y="1075608"/>
                </a:lnTo>
                <a:lnTo>
                  <a:pt x="0" y="1075608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0">
            <a:off x="8247875" y="8067048"/>
            <a:ext cx="1075608" cy="1075608"/>
          </a:xfrm>
          <a:custGeom>
            <a:avLst/>
            <a:gdLst/>
            <a:ahLst/>
            <a:cxnLst/>
            <a:rect r="r" b="b" t="t" l="l"/>
            <a:pathLst>
              <a:path h="1075608" w="1075608">
                <a:moveTo>
                  <a:pt x="0" y="0"/>
                </a:moveTo>
                <a:lnTo>
                  <a:pt x="1075608" y="0"/>
                </a:lnTo>
                <a:lnTo>
                  <a:pt x="1075608" y="1075608"/>
                </a:lnTo>
                <a:lnTo>
                  <a:pt x="0" y="1075608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6" id="36"/>
          <p:cNvGrpSpPr/>
          <p:nvPr/>
        </p:nvGrpSpPr>
        <p:grpSpPr>
          <a:xfrm rot="0">
            <a:off x="1574279" y="5067557"/>
            <a:ext cx="1904292" cy="1821195"/>
            <a:chOff x="0" y="0"/>
            <a:chExt cx="2539056" cy="2428261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2539056" cy="2428261"/>
            </a:xfrm>
            <a:custGeom>
              <a:avLst/>
              <a:gdLst/>
              <a:ahLst/>
              <a:cxnLst/>
              <a:rect r="r" b="b" t="t" l="l"/>
              <a:pathLst>
                <a:path h="2428261" w="2539056">
                  <a:moveTo>
                    <a:pt x="0" y="0"/>
                  </a:moveTo>
                  <a:lnTo>
                    <a:pt x="2539056" y="0"/>
                  </a:lnTo>
                  <a:lnTo>
                    <a:pt x="2539056" y="2428261"/>
                  </a:lnTo>
                  <a:lnTo>
                    <a:pt x="0" y="24282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8" id="38"/>
            <p:cNvSpPr/>
            <p:nvPr/>
          </p:nvSpPr>
          <p:spPr>
            <a:xfrm flipH="false" flipV="false" rot="0">
              <a:off x="1025559" y="96844"/>
              <a:ext cx="487938" cy="487938"/>
            </a:xfrm>
            <a:custGeom>
              <a:avLst/>
              <a:gdLst/>
              <a:ahLst/>
              <a:cxnLst/>
              <a:rect r="r" b="b" t="t" l="l"/>
              <a:pathLst>
                <a:path h="487938" w="487938">
                  <a:moveTo>
                    <a:pt x="0" y="0"/>
                  </a:moveTo>
                  <a:lnTo>
                    <a:pt x="487938" y="0"/>
                  </a:lnTo>
                  <a:lnTo>
                    <a:pt x="487938" y="487938"/>
                  </a:lnTo>
                  <a:lnTo>
                    <a:pt x="0" y="4879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9">
                <a:extLs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39" id="39"/>
          <p:cNvSpPr/>
          <p:nvPr/>
        </p:nvSpPr>
        <p:spPr>
          <a:xfrm flipV="true">
            <a:off x="3478571" y="5978154"/>
            <a:ext cx="1217806" cy="0"/>
          </a:xfrm>
          <a:prstGeom prst="line">
            <a:avLst/>
          </a:prstGeom>
          <a:ln cap="flat" w="47625">
            <a:solidFill>
              <a:srgbClr val="FF5C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0" id="40"/>
          <p:cNvSpPr/>
          <p:nvPr/>
        </p:nvSpPr>
        <p:spPr>
          <a:xfrm flipH="true">
            <a:off x="9814379" y="6011748"/>
            <a:ext cx="1218503" cy="0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41" id="41"/>
          <p:cNvSpPr/>
          <p:nvPr/>
        </p:nvSpPr>
        <p:spPr>
          <a:xfrm flipH="false" flipV="false" rot="0">
            <a:off x="11032882" y="5101150"/>
            <a:ext cx="1659564" cy="1821195"/>
          </a:xfrm>
          <a:custGeom>
            <a:avLst/>
            <a:gdLst/>
            <a:ahLst/>
            <a:cxnLst/>
            <a:rect r="r" b="b" t="t" l="l"/>
            <a:pathLst>
              <a:path h="1821195" w="1659564">
                <a:moveTo>
                  <a:pt x="0" y="0"/>
                </a:moveTo>
                <a:lnTo>
                  <a:pt x="1659565" y="0"/>
                </a:lnTo>
                <a:lnTo>
                  <a:pt x="1659565" y="1821196"/>
                </a:lnTo>
                <a:lnTo>
                  <a:pt x="0" y="1821196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2" id="42"/>
          <p:cNvSpPr txBox="true"/>
          <p:nvPr/>
        </p:nvSpPr>
        <p:spPr>
          <a:xfrm rot="0">
            <a:off x="10833964" y="6987398"/>
            <a:ext cx="205740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b="true" sz="2600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P2P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DAGRNi_A3zk</dc:identifier>
  <dcterms:modified xsi:type="dcterms:W3CDTF">2011-08-01T06:04:30Z</dcterms:modified>
  <cp:revision>1</cp:revision>
  <dc:title>44</dc:title>
</cp:coreProperties>
</file>