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Rubik Semi-Bold" charset="1" panose="00000000000000000000"/>
      <p:regular r:id="rId11"/>
    </p:embeddedFont>
    <p:embeddedFont>
      <p:font typeface="Rubik Medium" charset="1" panose="00000000000000000000"/>
      <p:regular r:id="rId12"/>
    </p:embeddedFont>
    <p:embeddedFont>
      <p:font typeface="Rubik Italics" charset="1" panose="00000000000000000000"/>
      <p:regular r:id="rId13"/>
    </p:embeddedFont>
    <p:embeddedFont>
      <p:font typeface="JetBrains Mono Italics" charset="1" panose="02010509020102050004"/>
      <p:regular r:id="rId14"/>
    </p:embeddedFont>
    <p:embeddedFont>
      <p:font typeface="Rubik Bold" charset="1" panose="00000000000000000000"/>
      <p:regular r:id="rId15"/>
    </p:embeddedFont>
    <p:embeddedFont>
      <p:font typeface="Rubik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9.png" Type="http://schemas.openxmlformats.org/officeDocument/2006/relationships/image"/><Relationship Id="rId14" Target="../media/image20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1.png" Type="http://schemas.openxmlformats.org/officeDocument/2006/relationships/image"/><Relationship Id="rId14" Target="../media/image22.svg" Type="http://schemas.openxmlformats.org/officeDocument/2006/relationships/image"/><Relationship Id="rId15" Target="../media/image23.png" Type="http://schemas.openxmlformats.org/officeDocument/2006/relationships/image"/><Relationship Id="rId16" Target="../media/image24.svg" Type="http://schemas.openxmlformats.org/officeDocument/2006/relationships/image"/><Relationship Id="rId17" Target="../media/image25.png" Type="http://schemas.openxmlformats.org/officeDocument/2006/relationships/image"/><Relationship Id="rId18" Target="../media/image26.svg" Type="http://schemas.openxmlformats.org/officeDocument/2006/relationships/image"/><Relationship Id="rId19" Target="../media/image27.png" Type="http://schemas.openxmlformats.org/officeDocument/2006/relationships/image"/><Relationship Id="rId2" Target="../media/image7.png" Type="http://schemas.openxmlformats.org/officeDocument/2006/relationships/image"/><Relationship Id="rId20" Target="../media/image28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Le modèle d'UTXO de Bitcoin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2.1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280691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2.1 - Le modèle d'UTXO de Bitcoin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modèle bancaire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2429492" y="3708073"/>
            <a:ext cx="2856325" cy="2593287"/>
            <a:chOff x="0" y="0"/>
            <a:chExt cx="978428" cy="88832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78428" cy="888325"/>
            </a:xfrm>
            <a:custGeom>
              <a:avLst/>
              <a:gdLst/>
              <a:ahLst/>
              <a:cxnLst/>
              <a:rect r="r" b="b" t="t" l="l"/>
              <a:pathLst>
                <a:path h="888325" w="978428">
                  <a:moveTo>
                    <a:pt x="92155" y="0"/>
                  </a:moveTo>
                  <a:lnTo>
                    <a:pt x="886273" y="0"/>
                  </a:lnTo>
                  <a:cubicBezTo>
                    <a:pt x="937169" y="0"/>
                    <a:pt x="978428" y="41259"/>
                    <a:pt x="978428" y="92155"/>
                  </a:cubicBezTo>
                  <a:lnTo>
                    <a:pt x="978428" y="796170"/>
                  </a:lnTo>
                  <a:cubicBezTo>
                    <a:pt x="978428" y="820611"/>
                    <a:pt x="968719" y="844051"/>
                    <a:pt x="951436" y="861333"/>
                  </a:cubicBezTo>
                  <a:cubicBezTo>
                    <a:pt x="934154" y="878616"/>
                    <a:pt x="910714" y="888325"/>
                    <a:pt x="886273" y="888325"/>
                  </a:cubicBezTo>
                  <a:lnTo>
                    <a:pt x="92155" y="888325"/>
                  </a:lnTo>
                  <a:cubicBezTo>
                    <a:pt x="41259" y="888325"/>
                    <a:pt x="0" y="847066"/>
                    <a:pt x="0" y="796170"/>
                  </a:cubicBezTo>
                  <a:lnTo>
                    <a:pt x="0" y="92155"/>
                  </a:lnTo>
                  <a:cubicBezTo>
                    <a:pt x="0" y="41259"/>
                    <a:pt x="41259" y="0"/>
                    <a:pt x="9215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57150"/>
              <a:ext cx="978428" cy="945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 b="true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Compte bancaire du client :</a:t>
              </a:r>
            </a:p>
            <a:p>
              <a:pPr algn="ctr">
                <a:lnSpc>
                  <a:spcPts val="4900"/>
                </a:lnSpc>
              </a:pPr>
            </a:p>
            <a:p>
              <a:pPr algn="ctr">
                <a:lnSpc>
                  <a:spcPts val="4900"/>
                </a:lnSpc>
              </a:pPr>
              <a:r>
                <a:rPr lang="en-US" sz="3500" b="true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1 245 €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>
            <a:off x="5285816" y="5447286"/>
            <a:ext cx="3894011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6156001" y="6661691"/>
            <a:ext cx="2153641" cy="2059664"/>
          </a:xfrm>
          <a:custGeom>
            <a:avLst/>
            <a:gdLst/>
            <a:ahLst/>
            <a:cxnLst/>
            <a:rect r="r" b="b" t="t" l="l"/>
            <a:pathLst>
              <a:path h="2059664" w="2153641">
                <a:moveTo>
                  <a:pt x="0" y="0"/>
                </a:moveTo>
                <a:lnTo>
                  <a:pt x="2153641" y="0"/>
                </a:lnTo>
                <a:lnTo>
                  <a:pt x="2153641" y="2059663"/>
                </a:lnTo>
                <a:lnTo>
                  <a:pt x="0" y="205966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9179827" y="3708073"/>
            <a:ext cx="2856325" cy="2593287"/>
            <a:chOff x="0" y="0"/>
            <a:chExt cx="978428" cy="88832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978428" cy="888325"/>
            </a:xfrm>
            <a:custGeom>
              <a:avLst/>
              <a:gdLst/>
              <a:ahLst/>
              <a:cxnLst/>
              <a:rect r="r" b="b" t="t" l="l"/>
              <a:pathLst>
                <a:path h="888325" w="978428">
                  <a:moveTo>
                    <a:pt x="92155" y="0"/>
                  </a:moveTo>
                  <a:lnTo>
                    <a:pt x="886273" y="0"/>
                  </a:lnTo>
                  <a:cubicBezTo>
                    <a:pt x="937169" y="0"/>
                    <a:pt x="978428" y="41259"/>
                    <a:pt x="978428" y="92155"/>
                  </a:cubicBezTo>
                  <a:lnTo>
                    <a:pt x="978428" y="796170"/>
                  </a:lnTo>
                  <a:cubicBezTo>
                    <a:pt x="978428" y="820611"/>
                    <a:pt x="968719" y="844051"/>
                    <a:pt x="951436" y="861333"/>
                  </a:cubicBezTo>
                  <a:cubicBezTo>
                    <a:pt x="934154" y="878616"/>
                    <a:pt x="910714" y="888325"/>
                    <a:pt x="886273" y="888325"/>
                  </a:cubicBezTo>
                  <a:lnTo>
                    <a:pt x="92155" y="888325"/>
                  </a:lnTo>
                  <a:cubicBezTo>
                    <a:pt x="41259" y="888325"/>
                    <a:pt x="0" y="847066"/>
                    <a:pt x="0" y="796170"/>
                  </a:cubicBezTo>
                  <a:lnTo>
                    <a:pt x="0" y="92155"/>
                  </a:lnTo>
                  <a:cubicBezTo>
                    <a:pt x="0" y="41259"/>
                    <a:pt x="41259" y="0"/>
                    <a:pt x="92155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978428" cy="9454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 b="true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Compte bancaire du boulanger :</a:t>
              </a:r>
            </a:p>
            <a:p>
              <a:pPr algn="ctr">
                <a:lnSpc>
                  <a:spcPts val="4900"/>
                </a:lnSpc>
              </a:pPr>
            </a:p>
            <a:p>
              <a:pPr algn="ctr">
                <a:lnSpc>
                  <a:spcPts val="4900"/>
                </a:lnSpc>
              </a:pPr>
              <a:r>
                <a:rPr lang="en-US" sz="3500" b="true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47 412 €</a:t>
              </a:r>
            </a:p>
          </p:txBody>
        </p:sp>
      </p:grpSp>
      <p:sp>
        <p:nvSpPr>
          <p:cNvPr name="AutoShape 34" id="34"/>
          <p:cNvSpPr/>
          <p:nvPr/>
        </p:nvSpPr>
        <p:spPr>
          <a:xfrm flipH="true" flipV="true">
            <a:off x="5285816" y="4562147"/>
            <a:ext cx="3894011" cy="0"/>
          </a:xfrm>
          <a:prstGeom prst="line">
            <a:avLst/>
          </a:prstGeom>
          <a:ln cap="flat" w="762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5" id="35"/>
          <p:cNvSpPr/>
          <p:nvPr/>
        </p:nvSpPr>
        <p:spPr>
          <a:xfrm flipH="false" flipV="false" rot="0">
            <a:off x="6897522" y="5578896"/>
            <a:ext cx="670598" cy="672514"/>
          </a:xfrm>
          <a:custGeom>
            <a:avLst/>
            <a:gdLst/>
            <a:ahLst/>
            <a:cxnLst/>
            <a:rect r="r" b="b" t="t" l="l"/>
            <a:pathLst>
              <a:path h="672514" w="670598">
                <a:moveTo>
                  <a:pt x="0" y="0"/>
                </a:moveTo>
                <a:lnTo>
                  <a:pt x="670599" y="0"/>
                </a:lnTo>
                <a:lnTo>
                  <a:pt x="670599" y="672514"/>
                </a:lnTo>
                <a:lnTo>
                  <a:pt x="0" y="67251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6641870" y="3234954"/>
            <a:ext cx="1181904" cy="1193842"/>
          </a:xfrm>
          <a:custGeom>
            <a:avLst/>
            <a:gdLst/>
            <a:ahLst/>
            <a:cxnLst/>
            <a:rect r="r" b="b" t="t" l="l"/>
            <a:pathLst>
              <a:path h="1193842" w="1181904">
                <a:moveTo>
                  <a:pt x="0" y="0"/>
                </a:moveTo>
                <a:lnTo>
                  <a:pt x="1181904" y="0"/>
                </a:lnTo>
                <a:lnTo>
                  <a:pt x="1181904" y="1193843"/>
                </a:lnTo>
                <a:lnTo>
                  <a:pt x="0" y="1193843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2894977" y="6394123"/>
            <a:ext cx="1925354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- 2 €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645313" y="6394123"/>
            <a:ext cx="1925354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+ 2 €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280691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2.1 - Le modèle d'UTXO de Bitcoin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UTXOs et les conditions de dépense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4127557" y="3364873"/>
            <a:ext cx="6211323" cy="5226563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845795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677478" y="4418740"/>
            <a:ext cx="1988872" cy="619338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32349" y="0"/>
                  </a:moveTo>
                  <a:lnTo>
                    <a:pt x="778877" y="0"/>
                  </a:lnTo>
                  <a:cubicBezTo>
                    <a:pt x="851972" y="0"/>
                    <a:pt x="911226" y="59255"/>
                    <a:pt x="911226" y="132349"/>
                  </a:cubicBezTo>
                  <a:lnTo>
                    <a:pt x="911226" y="151409"/>
                  </a:lnTo>
                  <a:cubicBezTo>
                    <a:pt x="911226" y="224503"/>
                    <a:pt x="851972" y="283758"/>
                    <a:pt x="778877" y="283758"/>
                  </a:cubicBezTo>
                  <a:lnTo>
                    <a:pt x="132349" y="283758"/>
                  </a:lnTo>
                  <a:cubicBezTo>
                    <a:pt x="59255" y="283758"/>
                    <a:pt x="0" y="224503"/>
                    <a:pt x="0" y="151409"/>
                  </a:cubicBezTo>
                  <a:lnTo>
                    <a:pt x="0" y="132349"/>
                  </a:lnTo>
                  <a:cubicBezTo>
                    <a:pt x="0" y="59255"/>
                    <a:pt x="59255" y="0"/>
                    <a:pt x="13234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210 000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562494" y="3410326"/>
            <a:ext cx="5341450" cy="394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8"/>
              </a:lnSpc>
            </a:pPr>
            <a:r>
              <a:rPr lang="en-US" b="true" sz="224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Transaction Bitcoin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713106" y="3827175"/>
            <a:ext cx="1917616" cy="394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8"/>
              </a:lnSpc>
            </a:pPr>
            <a:r>
              <a:rPr lang="en-US" sz="224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233219" y="3897128"/>
            <a:ext cx="0" cy="4472473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5" id="35"/>
          <p:cNvSpPr txBox="true"/>
          <p:nvPr/>
        </p:nvSpPr>
        <p:spPr>
          <a:xfrm rot="0">
            <a:off x="7835555" y="3827175"/>
            <a:ext cx="1917616" cy="394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8"/>
              </a:lnSpc>
            </a:pPr>
            <a:r>
              <a:rPr lang="en-US" sz="224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7799927" y="4418740"/>
            <a:ext cx="1988872" cy="619338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32349" y="0"/>
                  </a:moveTo>
                  <a:lnTo>
                    <a:pt x="778877" y="0"/>
                  </a:lnTo>
                  <a:cubicBezTo>
                    <a:pt x="851972" y="0"/>
                    <a:pt x="911226" y="59255"/>
                    <a:pt x="911226" y="132349"/>
                  </a:cubicBezTo>
                  <a:lnTo>
                    <a:pt x="911226" y="151409"/>
                  </a:lnTo>
                  <a:cubicBezTo>
                    <a:pt x="911226" y="224503"/>
                    <a:pt x="851972" y="283758"/>
                    <a:pt x="778877" y="283758"/>
                  </a:cubicBezTo>
                  <a:lnTo>
                    <a:pt x="132349" y="283758"/>
                  </a:lnTo>
                  <a:cubicBezTo>
                    <a:pt x="59255" y="283758"/>
                    <a:pt x="0" y="224503"/>
                    <a:pt x="0" y="151409"/>
                  </a:cubicBezTo>
                  <a:lnTo>
                    <a:pt x="0" y="132349"/>
                  </a:lnTo>
                  <a:cubicBezTo>
                    <a:pt x="0" y="59255"/>
                    <a:pt x="59255" y="0"/>
                    <a:pt x="13234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7799927" y="5235194"/>
            <a:ext cx="1988872" cy="619338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32349" y="0"/>
                  </a:moveTo>
                  <a:lnTo>
                    <a:pt x="778877" y="0"/>
                  </a:lnTo>
                  <a:cubicBezTo>
                    <a:pt x="851972" y="0"/>
                    <a:pt x="911226" y="59255"/>
                    <a:pt x="911226" y="132349"/>
                  </a:cubicBezTo>
                  <a:lnTo>
                    <a:pt x="911226" y="151409"/>
                  </a:lnTo>
                  <a:cubicBezTo>
                    <a:pt x="911226" y="224503"/>
                    <a:pt x="851972" y="283758"/>
                    <a:pt x="778877" y="283758"/>
                  </a:cubicBezTo>
                  <a:lnTo>
                    <a:pt x="132349" y="283758"/>
                  </a:lnTo>
                  <a:cubicBezTo>
                    <a:pt x="59255" y="283758"/>
                    <a:pt x="0" y="224503"/>
                    <a:pt x="0" y="151409"/>
                  </a:cubicBezTo>
                  <a:lnTo>
                    <a:pt x="0" y="132349"/>
                  </a:lnTo>
                  <a:cubicBezTo>
                    <a:pt x="0" y="59255"/>
                    <a:pt x="59255" y="0"/>
                    <a:pt x="13234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110 000 sats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2256746" y="5497238"/>
            <a:ext cx="1656475" cy="1282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5"/>
              </a:lnSpc>
            </a:pPr>
            <a:r>
              <a:rPr lang="en-US" sz="181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UTXOs consommés pour la dépense</a:t>
            </a:r>
          </a:p>
        </p:txBody>
      </p:sp>
      <p:sp>
        <p:nvSpPr>
          <p:cNvPr name="Freeform 43" id="43"/>
          <p:cNvSpPr/>
          <p:nvPr/>
        </p:nvSpPr>
        <p:spPr>
          <a:xfrm flipH="true" flipV="false" rot="9078732">
            <a:off x="2864066" y="4774377"/>
            <a:ext cx="1157492" cy="326991"/>
          </a:xfrm>
          <a:custGeom>
            <a:avLst/>
            <a:gdLst/>
            <a:ahLst/>
            <a:cxnLst/>
            <a:rect r="r" b="b" t="t" l="l"/>
            <a:pathLst>
              <a:path h="326991" w="1157492">
                <a:moveTo>
                  <a:pt x="1157491" y="0"/>
                </a:moveTo>
                <a:lnTo>
                  <a:pt x="0" y="0"/>
                </a:lnTo>
                <a:lnTo>
                  <a:pt x="0" y="326991"/>
                </a:lnTo>
                <a:lnTo>
                  <a:pt x="1157491" y="326991"/>
                </a:lnTo>
                <a:lnTo>
                  <a:pt x="1157491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10552423" y="6250896"/>
            <a:ext cx="1656475" cy="962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5"/>
              </a:lnSpc>
            </a:pPr>
            <a:r>
              <a:rPr lang="en-US" sz="181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UTXOs créés pour les destinataires</a:t>
            </a:r>
          </a:p>
        </p:txBody>
      </p:sp>
      <p:sp>
        <p:nvSpPr>
          <p:cNvPr name="Freeform 45" id="45"/>
          <p:cNvSpPr/>
          <p:nvPr/>
        </p:nvSpPr>
        <p:spPr>
          <a:xfrm flipH="false" flipV="false" rot="-7785274">
            <a:off x="10704989" y="5381368"/>
            <a:ext cx="1157492" cy="326991"/>
          </a:xfrm>
          <a:custGeom>
            <a:avLst/>
            <a:gdLst/>
            <a:ahLst/>
            <a:cxnLst/>
            <a:rect r="r" b="b" t="t" l="l"/>
            <a:pathLst>
              <a:path h="326991" w="1157492">
                <a:moveTo>
                  <a:pt x="0" y="0"/>
                </a:moveTo>
                <a:lnTo>
                  <a:pt x="1157491" y="0"/>
                </a:lnTo>
                <a:lnTo>
                  <a:pt x="1157491" y="326991"/>
                </a:lnTo>
                <a:lnTo>
                  <a:pt x="0" y="32699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280691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2.1 - Le modèle d'UTXO de Bitcoin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UTXOs et les conditions de dépense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8910224" y="4557089"/>
            <a:ext cx="3155299" cy="830362"/>
            <a:chOff x="0" y="0"/>
            <a:chExt cx="1246538" cy="32804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46538" cy="328044"/>
            </a:xfrm>
            <a:custGeom>
              <a:avLst/>
              <a:gdLst/>
              <a:ahLst/>
              <a:cxnLst/>
              <a:rect r="r" b="b" t="t" l="l"/>
              <a:pathLst>
                <a:path h="328044" w="1246538">
                  <a:moveTo>
                    <a:pt x="83423" y="0"/>
                  </a:moveTo>
                  <a:lnTo>
                    <a:pt x="1163115" y="0"/>
                  </a:lnTo>
                  <a:cubicBezTo>
                    <a:pt x="1185240" y="0"/>
                    <a:pt x="1206459" y="8789"/>
                    <a:pt x="1222104" y="24434"/>
                  </a:cubicBezTo>
                  <a:cubicBezTo>
                    <a:pt x="1237749" y="40079"/>
                    <a:pt x="1246538" y="61298"/>
                    <a:pt x="1246538" y="83423"/>
                  </a:cubicBezTo>
                  <a:lnTo>
                    <a:pt x="1246538" y="244621"/>
                  </a:lnTo>
                  <a:cubicBezTo>
                    <a:pt x="1246538" y="266746"/>
                    <a:pt x="1237749" y="287965"/>
                    <a:pt x="1222104" y="303610"/>
                  </a:cubicBezTo>
                  <a:cubicBezTo>
                    <a:pt x="1206459" y="319255"/>
                    <a:pt x="1185240" y="328044"/>
                    <a:pt x="1163115" y="328044"/>
                  </a:cubicBezTo>
                  <a:lnTo>
                    <a:pt x="83423" y="328044"/>
                  </a:lnTo>
                  <a:cubicBezTo>
                    <a:pt x="37350" y="328044"/>
                    <a:pt x="0" y="290694"/>
                    <a:pt x="0" y="244621"/>
                  </a:cubicBezTo>
                  <a:lnTo>
                    <a:pt x="0" y="83423"/>
                  </a:lnTo>
                  <a:cubicBezTo>
                    <a:pt x="0" y="61298"/>
                    <a:pt x="8789" y="40079"/>
                    <a:pt x="24434" y="24434"/>
                  </a:cubicBezTo>
                  <a:cubicBezTo>
                    <a:pt x="40079" y="8789"/>
                    <a:pt x="61298" y="0"/>
                    <a:pt x="83423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66675"/>
              <a:ext cx="1246538" cy="3947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3"/>
                </a:lnSpc>
              </a:pPr>
              <a:r>
                <a:rPr lang="en-US" b="true" sz="26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210 000 sats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071711" y="4461454"/>
            <a:ext cx="4517551" cy="1021632"/>
            <a:chOff x="0" y="0"/>
            <a:chExt cx="1674383" cy="37865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674382" cy="378657"/>
            </a:xfrm>
            <a:custGeom>
              <a:avLst/>
              <a:gdLst/>
              <a:ahLst/>
              <a:cxnLst/>
              <a:rect r="r" b="b" t="t" l="l"/>
              <a:pathLst>
                <a:path h="378657" w="1674382">
                  <a:moveTo>
                    <a:pt x="11996" y="0"/>
                  </a:moveTo>
                  <a:lnTo>
                    <a:pt x="1662386" y="0"/>
                  </a:lnTo>
                  <a:cubicBezTo>
                    <a:pt x="1665568" y="0"/>
                    <a:pt x="1668619" y="1264"/>
                    <a:pt x="1670869" y="3514"/>
                  </a:cubicBezTo>
                  <a:cubicBezTo>
                    <a:pt x="1673119" y="5763"/>
                    <a:pt x="1674382" y="8815"/>
                    <a:pt x="1674382" y="11996"/>
                  </a:cubicBezTo>
                  <a:lnTo>
                    <a:pt x="1674382" y="366661"/>
                  </a:lnTo>
                  <a:cubicBezTo>
                    <a:pt x="1674382" y="369842"/>
                    <a:pt x="1673119" y="372894"/>
                    <a:pt x="1670869" y="375144"/>
                  </a:cubicBezTo>
                  <a:cubicBezTo>
                    <a:pt x="1668619" y="377393"/>
                    <a:pt x="1665568" y="378657"/>
                    <a:pt x="1662386" y="378657"/>
                  </a:cubicBezTo>
                  <a:lnTo>
                    <a:pt x="11996" y="378657"/>
                  </a:lnTo>
                  <a:cubicBezTo>
                    <a:pt x="8815" y="378657"/>
                    <a:pt x="5763" y="377393"/>
                    <a:pt x="3514" y="375144"/>
                  </a:cubicBezTo>
                  <a:cubicBezTo>
                    <a:pt x="1264" y="372894"/>
                    <a:pt x="0" y="369842"/>
                    <a:pt x="0" y="366661"/>
                  </a:cubicBezTo>
                  <a:lnTo>
                    <a:pt x="0" y="11996"/>
                  </a:lnTo>
                  <a:cubicBezTo>
                    <a:pt x="0" y="8815"/>
                    <a:pt x="1264" y="5763"/>
                    <a:pt x="3514" y="3514"/>
                  </a:cubicBezTo>
                  <a:cubicBezTo>
                    <a:pt x="5763" y="1264"/>
                    <a:pt x="8815" y="0"/>
                    <a:pt x="119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76200"/>
              <a:ext cx="1674383" cy="454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64"/>
                </a:lnSpc>
              </a:pPr>
              <a:r>
                <a:rPr lang="en-US" b="true" sz="2999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       Clé publique</a:t>
              </a: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2438804" y="4595062"/>
            <a:ext cx="567619" cy="754415"/>
          </a:xfrm>
          <a:custGeom>
            <a:avLst/>
            <a:gdLst/>
            <a:ahLst/>
            <a:cxnLst/>
            <a:rect r="r" b="b" t="t" l="l"/>
            <a:pathLst>
              <a:path h="754415" w="567619">
                <a:moveTo>
                  <a:pt x="0" y="0"/>
                </a:moveTo>
                <a:lnTo>
                  <a:pt x="567619" y="0"/>
                </a:lnTo>
                <a:lnTo>
                  <a:pt x="567619" y="754416"/>
                </a:lnTo>
                <a:lnTo>
                  <a:pt x="0" y="75441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2071711" y="6431278"/>
            <a:ext cx="4517551" cy="1021632"/>
            <a:chOff x="0" y="0"/>
            <a:chExt cx="1674383" cy="378657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674382" cy="378657"/>
            </a:xfrm>
            <a:custGeom>
              <a:avLst/>
              <a:gdLst/>
              <a:ahLst/>
              <a:cxnLst/>
              <a:rect r="r" b="b" t="t" l="l"/>
              <a:pathLst>
                <a:path h="378657" w="1674382">
                  <a:moveTo>
                    <a:pt x="11996" y="0"/>
                  </a:moveTo>
                  <a:lnTo>
                    <a:pt x="1662386" y="0"/>
                  </a:lnTo>
                  <a:cubicBezTo>
                    <a:pt x="1665568" y="0"/>
                    <a:pt x="1668619" y="1264"/>
                    <a:pt x="1670869" y="3514"/>
                  </a:cubicBezTo>
                  <a:cubicBezTo>
                    <a:pt x="1673119" y="5763"/>
                    <a:pt x="1674382" y="8815"/>
                    <a:pt x="1674382" y="11996"/>
                  </a:cubicBezTo>
                  <a:lnTo>
                    <a:pt x="1674382" y="366661"/>
                  </a:lnTo>
                  <a:cubicBezTo>
                    <a:pt x="1674382" y="369842"/>
                    <a:pt x="1673119" y="372894"/>
                    <a:pt x="1670869" y="375144"/>
                  </a:cubicBezTo>
                  <a:cubicBezTo>
                    <a:pt x="1668619" y="377393"/>
                    <a:pt x="1665568" y="378657"/>
                    <a:pt x="1662386" y="378657"/>
                  </a:cubicBezTo>
                  <a:lnTo>
                    <a:pt x="11996" y="378657"/>
                  </a:lnTo>
                  <a:cubicBezTo>
                    <a:pt x="8815" y="378657"/>
                    <a:pt x="5763" y="377393"/>
                    <a:pt x="3514" y="375144"/>
                  </a:cubicBezTo>
                  <a:cubicBezTo>
                    <a:pt x="1264" y="372894"/>
                    <a:pt x="0" y="369842"/>
                    <a:pt x="0" y="366661"/>
                  </a:cubicBezTo>
                  <a:lnTo>
                    <a:pt x="0" y="11996"/>
                  </a:lnTo>
                  <a:cubicBezTo>
                    <a:pt x="0" y="8815"/>
                    <a:pt x="1264" y="5763"/>
                    <a:pt x="3514" y="3514"/>
                  </a:cubicBezTo>
                  <a:cubicBezTo>
                    <a:pt x="5763" y="1264"/>
                    <a:pt x="8815" y="0"/>
                    <a:pt x="1199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76200"/>
              <a:ext cx="1674383" cy="454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64"/>
                </a:lnSpc>
              </a:pPr>
              <a:r>
                <a:rPr lang="en-US" b="true" sz="2999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       Clé privée</a:t>
              </a: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2438804" y="6564886"/>
            <a:ext cx="567619" cy="754415"/>
          </a:xfrm>
          <a:custGeom>
            <a:avLst/>
            <a:gdLst/>
            <a:ahLst/>
            <a:cxnLst/>
            <a:rect r="r" b="b" t="t" l="l"/>
            <a:pathLst>
              <a:path h="754415" w="567619">
                <a:moveTo>
                  <a:pt x="0" y="0"/>
                </a:moveTo>
                <a:lnTo>
                  <a:pt x="567619" y="0"/>
                </a:lnTo>
                <a:lnTo>
                  <a:pt x="567619" y="754416"/>
                </a:lnTo>
                <a:lnTo>
                  <a:pt x="0" y="75441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1737114" y="4037296"/>
            <a:ext cx="656819" cy="934974"/>
          </a:xfrm>
          <a:custGeom>
            <a:avLst/>
            <a:gdLst/>
            <a:ahLst/>
            <a:cxnLst/>
            <a:rect r="r" b="b" t="t" l="l"/>
            <a:pathLst>
              <a:path h="934974" w="656819">
                <a:moveTo>
                  <a:pt x="0" y="0"/>
                </a:moveTo>
                <a:lnTo>
                  <a:pt x="656819" y="0"/>
                </a:lnTo>
                <a:lnTo>
                  <a:pt x="656819" y="934974"/>
                </a:lnTo>
                <a:lnTo>
                  <a:pt x="0" y="93497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8" id="38"/>
          <p:cNvGrpSpPr/>
          <p:nvPr/>
        </p:nvGrpSpPr>
        <p:grpSpPr>
          <a:xfrm rot="0">
            <a:off x="8910224" y="6526913"/>
            <a:ext cx="3155299" cy="830362"/>
            <a:chOff x="0" y="0"/>
            <a:chExt cx="1246538" cy="32804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246538" cy="328044"/>
            </a:xfrm>
            <a:custGeom>
              <a:avLst/>
              <a:gdLst/>
              <a:ahLst/>
              <a:cxnLst/>
              <a:rect r="r" b="b" t="t" l="l"/>
              <a:pathLst>
                <a:path h="328044" w="1246538">
                  <a:moveTo>
                    <a:pt x="83423" y="0"/>
                  </a:moveTo>
                  <a:lnTo>
                    <a:pt x="1163115" y="0"/>
                  </a:lnTo>
                  <a:cubicBezTo>
                    <a:pt x="1185240" y="0"/>
                    <a:pt x="1206459" y="8789"/>
                    <a:pt x="1222104" y="24434"/>
                  </a:cubicBezTo>
                  <a:cubicBezTo>
                    <a:pt x="1237749" y="40079"/>
                    <a:pt x="1246538" y="61298"/>
                    <a:pt x="1246538" y="83423"/>
                  </a:cubicBezTo>
                  <a:lnTo>
                    <a:pt x="1246538" y="244621"/>
                  </a:lnTo>
                  <a:cubicBezTo>
                    <a:pt x="1246538" y="266746"/>
                    <a:pt x="1237749" y="287965"/>
                    <a:pt x="1222104" y="303610"/>
                  </a:cubicBezTo>
                  <a:cubicBezTo>
                    <a:pt x="1206459" y="319255"/>
                    <a:pt x="1185240" y="328044"/>
                    <a:pt x="1163115" y="328044"/>
                  </a:cubicBezTo>
                  <a:lnTo>
                    <a:pt x="83423" y="328044"/>
                  </a:lnTo>
                  <a:cubicBezTo>
                    <a:pt x="37350" y="328044"/>
                    <a:pt x="0" y="290694"/>
                    <a:pt x="0" y="244621"/>
                  </a:cubicBezTo>
                  <a:lnTo>
                    <a:pt x="0" y="83423"/>
                  </a:lnTo>
                  <a:cubicBezTo>
                    <a:pt x="0" y="61298"/>
                    <a:pt x="8789" y="40079"/>
                    <a:pt x="24434" y="24434"/>
                  </a:cubicBezTo>
                  <a:cubicBezTo>
                    <a:pt x="40079" y="8789"/>
                    <a:pt x="61298" y="0"/>
                    <a:pt x="83423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66675"/>
              <a:ext cx="1246538" cy="3947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3"/>
                </a:lnSpc>
              </a:pPr>
              <a:r>
                <a:rPr lang="en-US" b="true" sz="26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210 000 sats</a:t>
              </a:r>
            </a:p>
          </p:txBody>
        </p:sp>
      </p:grpSp>
      <p:sp>
        <p:nvSpPr>
          <p:cNvPr name="Freeform 41" id="41"/>
          <p:cNvSpPr/>
          <p:nvPr/>
        </p:nvSpPr>
        <p:spPr>
          <a:xfrm flipH="false" flipV="false" rot="0">
            <a:off x="11737114" y="5909765"/>
            <a:ext cx="656819" cy="1032329"/>
          </a:xfrm>
          <a:custGeom>
            <a:avLst/>
            <a:gdLst/>
            <a:ahLst/>
            <a:cxnLst/>
            <a:rect r="r" b="b" t="t" l="l"/>
            <a:pathLst>
              <a:path h="1032329" w="656819">
                <a:moveTo>
                  <a:pt x="0" y="0"/>
                </a:moveTo>
                <a:lnTo>
                  <a:pt x="656819" y="0"/>
                </a:lnTo>
                <a:lnTo>
                  <a:pt x="656819" y="1032329"/>
                </a:lnTo>
                <a:lnTo>
                  <a:pt x="0" y="1032329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2" id="42"/>
          <p:cNvSpPr/>
          <p:nvPr/>
        </p:nvSpPr>
        <p:spPr>
          <a:xfrm flipV="true">
            <a:off x="6589261" y="6942094"/>
            <a:ext cx="2320963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3" id="43"/>
          <p:cNvSpPr/>
          <p:nvPr/>
        </p:nvSpPr>
        <p:spPr>
          <a:xfrm>
            <a:off x="6589261" y="4972270"/>
            <a:ext cx="2320963" cy="0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4" id="44"/>
          <p:cNvSpPr/>
          <p:nvPr/>
        </p:nvSpPr>
        <p:spPr>
          <a:xfrm>
            <a:off x="4330486" y="5483086"/>
            <a:ext cx="0" cy="948192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5" id="45"/>
          <p:cNvSpPr txBox="true"/>
          <p:nvPr/>
        </p:nvSpPr>
        <p:spPr>
          <a:xfrm rot="0">
            <a:off x="5972976" y="7783944"/>
            <a:ext cx="3666610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Permet de signer afin de satisfaire le script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5972976" y="3351944"/>
            <a:ext cx="3666610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Permet de créer un script afin de bloquer un UTXO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280691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2.1 - Le modèle d'UTXO de Bitcoin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portefeuille Bitcoin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4042398" y="2960838"/>
            <a:ext cx="6380847" cy="6034632"/>
            <a:chOff x="0" y="0"/>
            <a:chExt cx="2470569" cy="233652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470569" cy="2336520"/>
            </a:xfrm>
            <a:custGeom>
              <a:avLst/>
              <a:gdLst/>
              <a:ahLst/>
              <a:cxnLst/>
              <a:rect r="r" b="b" t="t" l="l"/>
              <a:pathLst>
                <a:path h="2336520" w="2470569">
                  <a:moveTo>
                    <a:pt x="8493" y="0"/>
                  </a:moveTo>
                  <a:lnTo>
                    <a:pt x="2462076" y="0"/>
                  </a:lnTo>
                  <a:cubicBezTo>
                    <a:pt x="2466767" y="0"/>
                    <a:pt x="2470569" y="3803"/>
                    <a:pt x="2470569" y="8493"/>
                  </a:cubicBezTo>
                  <a:lnTo>
                    <a:pt x="2470569" y="2328027"/>
                  </a:lnTo>
                  <a:cubicBezTo>
                    <a:pt x="2470569" y="2332717"/>
                    <a:pt x="2466767" y="2336520"/>
                    <a:pt x="2462076" y="2336520"/>
                  </a:cubicBezTo>
                  <a:lnTo>
                    <a:pt x="8493" y="2336520"/>
                  </a:lnTo>
                  <a:cubicBezTo>
                    <a:pt x="3803" y="2336520"/>
                    <a:pt x="0" y="2332717"/>
                    <a:pt x="0" y="2328027"/>
                  </a:cubicBezTo>
                  <a:lnTo>
                    <a:pt x="0" y="8493"/>
                  </a:lnTo>
                  <a:cubicBezTo>
                    <a:pt x="0" y="3803"/>
                    <a:pt x="3803" y="0"/>
                    <a:pt x="849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76200"/>
              <a:ext cx="2470569" cy="24127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64"/>
                </a:lnSpc>
              </a:pPr>
              <a:r>
                <a:rPr lang="en-US" sz="2999" b="true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Portefeuille Bitcoin</a:t>
              </a:r>
            </a:p>
            <a:p>
              <a:pPr algn="ctr">
                <a:lnSpc>
                  <a:spcPts val="4364"/>
                </a:lnSpc>
              </a:pPr>
            </a:p>
            <a:p>
              <a:pPr algn="ctr">
                <a:lnSpc>
                  <a:spcPts val="4364"/>
                </a:lnSpc>
              </a:pPr>
            </a:p>
            <a:p>
              <a:pPr algn="ctr">
                <a:lnSpc>
                  <a:spcPts val="4364"/>
                </a:lnSpc>
              </a:pPr>
            </a:p>
            <a:p>
              <a:pPr algn="ctr">
                <a:lnSpc>
                  <a:spcPts val="4364"/>
                </a:lnSpc>
              </a:pPr>
            </a:p>
            <a:p>
              <a:pPr algn="ctr">
                <a:lnSpc>
                  <a:spcPts val="4364"/>
                </a:lnSpc>
              </a:pPr>
            </a:p>
            <a:p>
              <a:pPr algn="ctr">
                <a:lnSpc>
                  <a:spcPts val="4364"/>
                </a:lnSpc>
              </a:pPr>
            </a:p>
            <a:p>
              <a:pPr algn="ctr">
                <a:lnSpc>
                  <a:spcPts val="4364"/>
                </a:lnSpc>
              </a:pPr>
            </a:p>
            <a:p>
              <a:pPr algn="ctr">
                <a:lnSpc>
                  <a:spcPts val="4364"/>
                </a:lnSpc>
              </a:pPr>
            </a:p>
            <a:p>
              <a:pPr algn="ctr">
                <a:lnSpc>
                  <a:spcPts val="4364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967526" y="4297838"/>
            <a:ext cx="4530592" cy="714551"/>
            <a:chOff x="0" y="0"/>
            <a:chExt cx="1869765" cy="29489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869765" cy="294894"/>
            </a:xfrm>
            <a:custGeom>
              <a:avLst/>
              <a:gdLst/>
              <a:ahLst/>
              <a:cxnLst/>
              <a:rect r="r" b="b" t="t" l="l"/>
              <a:pathLst>
                <a:path h="294894" w="1869765">
                  <a:moveTo>
                    <a:pt x="41011" y="0"/>
                  </a:moveTo>
                  <a:lnTo>
                    <a:pt x="1828753" y="0"/>
                  </a:lnTo>
                  <a:cubicBezTo>
                    <a:pt x="1839630" y="0"/>
                    <a:pt x="1850062" y="4321"/>
                    <a:pt x="1857753" y="12012"/>
                  </a:cubicBezTo>
                  <a:cubicBezTo>
                    <a:pt x="1865444" y="19703"/>
                    <a:pt x="1869765" y="30135"/>
                    <a:pt x="1869765" y="41011"/>
                  </a:cubicBezTo>
                  <a:lnTo>
                    <a:pt x="1869765" y="253882"/>
                  </a:lnTo>
                  <a:cubicBezTo>
                    <a:pt x="1869765" y="264759"/>
                    <a:pt x="1865444" y="275191"/>
                    <a:pt x="1857753" y="282882"/>
                  </a:cubicBezTo>
                  <a:cubicBezTo>
                    <a:pt x="1850062" y="290573"/>
                    <a:pt x="1839630" y="294894"/>
                    <a:pt x="1828753" y="294894"/>
                  </a:cubicBezTo>
                  <a:lnTo>
                    <a:pt x="41011" y="294894"/>
                  </a:lnTo>
                  <a:cubicBezTo>
                    <a:pt x="18361" y="294894"/>
                    <a:pt x="0" y="276532"/>
                    <a:pt x="0" y="253882"/>
                  </a:cubicBezTo>
                  <a:lnTo>
                    <a:pt x="0" y="41011"/>
                  </a:lnTo>
                  <a:cubicBezTo>
                    <a:pt x="0" y="18361"/>
                    <a:pt x="18361" y="0"/>
                    <a:pt x="4101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76200"/>
              <a:ext cx="1869765" cy="371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8"/>
                </a:lnSpc>
              </a:pPr>
              <a:r>
                <a:rPr lang="en-US" b="true" sz="27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UTXO #1                  2 BTC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4967526" y="5397867"/>
            <a:ext cx="4530592" cy="714551"/>
            <a:chOff x="0" y="0"/>
            <a:chExt cx="1869765" cy="29489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869765" cy="294894"/>
            </a:xfrm>
            <a:custGeom>
              <a:avLst/>
              <a:gdLst/>
              <a:ahLst/>
              <a:cxnLst/>
              <a:rect r="r" b="b" t="t" l="l"/>
              <a:pathLst>
                <a:path h="294894" w="1869765">
                  <a:moveTo>
                    <a:pt x="41011" y="0"/>
                  </a:moveTo>
                  <a:lnTo>
                    <a:pt x="1828753" y="0"/>
                  </a:lnTo>
                  <a:cubicBezTo>
                    <a:pt x="1839630" y="0"/>
                    <a:pt x="1850062" y="4321"/>
                    <a:pt x="1857753" y="12012"/>
                  </a:cubicBezTo>
                  <a:cubicBezTo>
                    <a:pt x="1865444" y="19703"/>
                    <a:pt x="1869765" y="30135"/>
                    <a:pt x="1869765" y="41011"/>
                  </a:cubicBezTo>
                  <a:lnTo>
                    <a:pt x="1869765" y="253882"/>
                  </a:lnTo>
                  <a:cubicBezTo>
                    <a:pt x="1869765" y="264759"/>
                    <a:pt x="1865444" y="275191"/>
                    <a:pt x="1857753" y="282882"/>
                  </a:cubicBezTo>
                  <a:cubicBezTo>
                    <a:pt x="1850062" y="290573"/>
                    <a:pt x="1839630" y="294894"/>
                    <a:pt x="1828753" y="294894"/>
                  </a:cubicBezTo>
                  <a:lnTo>
                    <a:pt x="41011" y="294894"/>
                  </a:lnTo>
                  <a:cubicBezTo>
                    <a:pt x="18361" y="294894"/>
                    <a:pt x="0" y="276532"/>
                    <a:pt x="0" y="253882"/>
                  </a:cubicBezTo>
                  <a:lnTo>
                    <a:pt x="0" y="41011"/>
                  </a:lnTo>
                  <a:cubicBezTo>
                    <a:pt x="0" y="18361"/>
                    <a:pt x="18361" y="0"/>
                    <a:pt x="4101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76200"/>
              <a:ext cx="1869765" cy="371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8"/>
                </a:lnSpc>
              </a:pPr>
              <a:r>
                <a:rPr lang="en-US" b="true" sz="27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UTXO #2                  8 BTC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4967526" y="6504491"/>
            <a:ext cx="4530592" cy="714551"/>
            <a:chOff x="0" y="0"/>
            <a:chExt cx="1869765" cy="294894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69765" cy="294894"/>
            </a:xfrm>
            <a:custGeom>
              <a:avLst/>
              <a:gdLst/>
              <a:ahLst/>
              <a:cxnLst/>
              <a:rect r="r" b="b" t="t" l="l"/>
              <a:pathLst>
                <a:path h="294894" w="1869765">
                  <a:moveTo>
                    <a:pt x="41011" y="0"/>
                  </a:moveTo>
                  <a:lnTo>
                    <a:pt x="1828753" y="0"/>
                  </a:lnTo>
                  <a:cubicBezTo>
                    <a:pt x="1839630" y="0"/>
                    <a:pt x="1850062" y="4321"/>
                    <a:pt x="1857753" y="12012"/>
                  </a:cubicBezTo>
                  <a:cubicBezTo>
                    <a:pt x="1865444" y="19703"/>
                    <a:pt x="1869765" y="30135"/>
                    <a:pt x="1869765" y="41011"/>
                  </a:cubicBezTo>
                  <a:lnTo>
                    <a:pt x="1869765" y="253882"/>
                  </a:lnTo>
                  <a:cubicBezTo>
                    <a:pt x="1869765" y="264759"/>
                    <a:pt x="1865444" y="275191"/>
                    <a:pt x="1857753" y="282882"/>
                  </a:cubicBezTo>
                  <a:cubicBezTo>
                    <a:pt x="1850062" y="290573"/>
                    <a:pt x="1839630" y="294894"/>
                    <a:pt x="1828753" y="294894"/>
                  </a:cubicBezTo>
                  <a:lnTo>
                    <a:pt x="41011" y="294894"/>
                  </a:lnTo>
                  <a:cubicBezTo>
                    <a:pt x="18361" y="294894"/>
                    <a:pt x="0" y="276532"/>
                    <a:pt x="0" y="253882"/>
                  </a:cubicBezTo>
                  <a:lnTo>
                    <a:pt x="0" y="41011"/>
                  </a:lnTo>
                  <a:cubicBezTo>
                    <a:pt x="0" y="18361"/>
                    <a:pt x="18361" y="0"/>
                    <a:pt x="4101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76200"/>
              <a:ext cx="1869765" cy="371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8"/>
                </a:lnSpc>
              </a:pPr>
              <a:r>
                <a:rPr lang="en-US" b="true" sz="27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UTXO #3                  5 BTC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4967526" y="7606556"/>
            <a:ext cx="4530592" cy="714551"/>
            <a:chOff x="0" y="0"/>
            <a:chExt cx="1869765" cy="294894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869765" cy="294894"/>
            </a:xfrm>
            <a:custGeom>
              <a:avLst/>
              <a:gdLst/>
              <a:ahLst/>
              <a:cxnLst/>
              <a:rect r="r" b="b" t="t" l="l"/>
              <a:pathLst>
                <a:path h="294894" w="1869765">
                  <a:moveTo>
                    <a:pt x="41011" y="0"/>
                  </a:moveTo>
                  <a:lnTo>
                    <a:pt x="1828753" y="0"/>
                  </a:lnTo>
                  <a:cubicBezTo>
                    <a:pt x="1839630" y="0"/>
                    <a:pt x="1850062" y="4321"/>
                    <a:pt x="1857753" y="12012"/>
                  </a:cubicBezTo>
                  <a:cubicBezTo>
                    <a:pt x="1865444" y="19703"/>
                    <a:pt x="1869765" y="30135"/>
                    <a:pt x="1869765" y="41011"/>
                  </a:cubicBezTo>
                  <a:lnTo>
                    <a:pt x="1869765" y="253882"/>
                  </a:lnTo>
                  <a:cubicBezTo>
                    <a:pt x="1869765" y="264759"/>
                    <a:pt x="1865444" y="275191"/>
                    <a:pt x="1857753" y="282882"/>
                  </a:cubicBezTo>
                  <a:cubicBezTo>
                    <a:pt x="1850062" y="290573"/>
                    <a:pt x="1839630" y="294894"/>
                    <a:pt x="1828753" y="294894"/>
                  </a:cubicBezTo>
                  <a:lnTo>
                    <a:pt x="41011" y="294894"/>
                  </a:lnTo>
                  <a:cubicBezTo>
                    <a:pt x="18361" y="294894"/>
                    <a:pt x="0" y="276532"/>
                    <a:pt x="0" y="253882"/>
                  </a:cubicBezTo>
                  <a:lnTo>
                    <a:pt x="0" y="41011"/>
                  </a:lnTo>
                  <a:cubicBezTo>
                    <a:pt x="0" y="18361"/>
                    <a:pt x="18361" y="0"/>
                    <a:pt x="4101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76200"/>
              <a:ext cx="1869765" cy="3710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8"/>
                </a:lnSpc>
              </a:pPr>
              <a:r>
                <a:rPr lang="en-US" b="true" sz="27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UTXO #4                  2 BTC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DAGRNG4T7Fw</dc:identifier>
  <dcterms:modified xsi:type="dcterms:W3CDTF">2011-08-01T06:04:30Z</dcterms:modified>
  <cp:revision>1</cp:revision>
  <dc:title>21</dc:title>
</cp:coreProperties>
</file>