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Rubik Semi-Bold" charset="1" panose="00000000000000000000"/>
      <p:regular r:id="rId16"/>
    </p:embeddedFont>
    <p:embeddedFont>
      <p:font typeface="Rubik Medium" charset="1" panose="00000000000000000000"/>
      <p:regular r:id="rId17"/>
    </p:embeddedFont>
    <p:embeddedFont>
      <p:font typeface="Rubik Italics" charset="1" panose="00000000000000000000"/>
      <p:regular r:id="rId18"/>
    </p:embeddedFont>
    <p:embeddedFont>
      <p:font typeface="JetBrains Mono Italics" charset="1" panose="02010509020102050004"/>
      <p:regular r:id="rId19"/>
    </p:embeddedFont>
    <p:embeddedFont>
      <p:font typeface="Rubik Bold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33.png" Type="http://schemas.openxmlformats.org/officeDocument/2006/relationships/image"/><Relationship Id="rId17" Target="../media/image34.svg" Type="http://schemas.openxmlformats.org/officeDocument/2006/relationships/image"/><Relationship Id="rId18" Target="../media/image35.png" Type="http://schemas.openxmlformats.org/officeDocument/2006/relationships/image"/><Relationship Id="rId19" Target="../media/image36.svg" Type="http://schemas.openxmlformats.org/officeDocument/2006/relationships/image"/><Relationship Id="rId2" Target="../media/image7.png" Type="http://schemas.openxmlformats.org/officeDocument/2006/relationships/image"/><Relationship Id="rId20" Target="../media/image31.png" Type="http://schemas.openxmlformats.org/officeDocument/2006/relationships/image"/><Relationship Id="rId21" Target="../media/image32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18.png" Type="http://schemas.openxmlformats.org/officeDocument/2006/relationships/image"/><Relationship Id="rId25" Target="../media/image19.svg" Type="http://schemas.openxmlformats.org/officeDocument/2006/relationships/image"/><Relationship Id="rId26" Target="../media/image37.png" Type="http://schemas.openxmlformats.org/officeDocument/2006/relationships/image"/><Relationship Id="rId27" Target="../media/image38.sv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pn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png" Type="http://schemas.openxmlformats.org/officeDocument/2006/relationships/image"/><Relationship Id="rId17" Target="../media/image20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21.png" Type="http://schemas.openxmlformats.org/officeDocument/2006/relationships/image"/><Relationship Id="rId16" Target="../media/image22.svg" Type="http://schemas.openxmlformats.org/officeDocument/2006/relationships/image"/><Relationship Id="rId17" Target="../media/image23.png" Type="http://schemas.openxmlformats.org/officeDocument/2006/relationships/image"/><Relationship Id="rId18" Target="../media/image24.svg" Type="http://schemas.openxmlformats.org/officeDocument/2006/relationships/image"/><Relationship Id="rId19" Target="../media/image18.png" Type="http://schemas.openxmlformats.org/officeDocument/2006/relationships/image"/><Relationship Id="rId2" Target="../media/image7.png" Type="http://schemas.openxmlformats.org/officeDocument/2006/relationships/image"/><Relationship Id="rId20" Target="../media/image19.sv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25.png" Type="http://schemas.openxmlformats.org/officeDocument/2006/relationships/image"/><Relationship Id="rId16" Target="../media/image26.svg" Type="http://schemas.openxmlformats.org/officeDocument/2006/relationships/image"/><Relationship Id="rId17" Target="../media/image21.png" Type="http://schemas.openxmlformats.org/officeDocument/2006/relationships/image"/><Relationship Id="rId18" Target="../media/image22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27.png" Type="http://schemas.openxmlformats.org/officeDocument/2006/relationships/image"/><Relationship Id="rId16" Target="../media/image28.svg" Type="http://schemas.openxmlformats.org/officeDocument/2006/relationships/image"/><Relationship Id="rId17" Target="../media/image29.png" Type="http://schemas.openxmlformats.org/officeDocument/2006/relationships/image"/><Relationship Id="rId18" Target="../media/image30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29.png" Type="http://schemas.openxmlformats.org/officeDocument/2006/relationships/image"/><Relationship Id="rId17" Target="../media/image30.svg" Type="http://schemas.openxmlformats.org/officeDocument/2006/relationships/image"/><Relationship Id="rId18" Target="../media/image27.png" Type="http://schemas.openxmlformats.org/officeDocument/2006/relationships/image"/><Relationship Id="rId19" Target="../media/image28.svg" Type="http://schemas.openxmlformats.org/officeDocument/2006/relationships/image"/><Relationship Id="rId2" Target="../media/image7.png" Type="http://schemas.openxmlformats.org/officeDocument/2006/relationships/image"/><Relationship Id="rId20" Target="../media/image31.png" Type="http://schemas.openxmlformats.org/officeDocument/2006/relationships/image"/><Relationship Id="rId21" Target="../media/image32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18.png" Type="http://schemas.openxmlformats.org/officeDocument/2006/relationships/image"/><Relationship Id="rId25" Target="../media/image19.sv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75231" y="-763774"/>
            <a:ext cx="20872126" cy="10852515"/>
            <a:chOff x="0" y="0"/>
            <a:chExt cx="5497185" cy="28582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97185" cy="2858276"/>
            </a:xfrm>
            <a:custGeom>
              <a:avLst/>
              <a:gdLst/>
              <a:ahLst/>
              <a:cxnLst/>
              <a:rect r="r" b="b" t="t" l="l"/>
              <a:pathLst>
                <a:path h="2858276" w="5497185">
                  <a:moveTo>
                    <a:pt x="0" y="0"/>
                  </a:moveTo>
                  <a:lnTo>
                    <a:pt x="5497185" y="0"/>
                  </a:lnTo>
                  <a:lnTo>
                    <a:pt x="5497185" y="2858276"/>
                  </a:lnTo>
                  <a:lnTo>
                    <a:pt x="0" y="2858276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497185" cy="29059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8649" r="0" b="-8657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4242" t="0" r="-4234" b="-2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6822525" y="268584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315" r="0" b="-315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984554" y="4200525"/>
            <a:ext cx="108585" cy="1455420"/>
            <a:chOff x="0" y="0"/>
            <a:chExt cx="28599" cy="3833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8599" cy="383320"/>
            </a:xfrm>
            <a:custGeom>
              <a:avLst/>
              <a:gdLst/>
              <a:ahLst/>
              <a:cxnLst/>
              <a:rect r="r" b="b" t="t" l="l"/>
              <a:pathLst>
                <a:path h="383320" w="28599">
                  <a:moveTo>
                    <a:pt x="0" y="0"/>
                  </a:moveTo>
                  <a:lnTo>
                    <a:pt x="28599" y="0"/>
                  </a:lnTo>
                  <a:lnTo>
                    <a:pt x="28599" y="383320"/>
                  </a:lnTo>
                  <a:lnTo>
                    <a:pt x="0" y="3833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28599" cy="4309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319795" y="4191000"/>
            <a:ext cx="16414241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0"/>
              </a:lnSpc>
            </a:pPr>
            <a:r>
              <a:rPr lang="en-US" sz="5200" b="true">
                <a:solidFill>
                  <a:srgbClr val="FFFFFF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Le modèle de confidentialité de Bitcoin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19795" y="5229225"/>
            <a:ext cx="14475936" cy="42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30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Par Loïc Morel - Chapitre 2.3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4066156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2.3 - Le modèle de confidentialité de Bitcoin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Modèle de confidentialité de Bitcoin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2660796" y="6896767"/>
            <a:ext cx="1052344" cy="1154835"/>
          </a:xfrm>
          <a:custGeom>
            <a:avLst/>
            <a:gdLst/>
            <a:ahLst/>
            <a:cxnLst/>
            <a:rect r="r" b="b" t="t" l="l"/>
            <a:pathLst>
              <a:path h="1154835" w="1052344">
                <a:moveTo>
                  <a:pt x="0" y="0"/>
                </a:moveTo>
                <a:lnTo>
                  <a:pt x="1052344" y="0"/>
                </a:lnTo>
                <a:lnTo>
                  <a:pt x="1052344" y="1154836"/>
                </a:lnTo>
                <a:lnTo>
                  <a:pt x="0" y="115483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6840247" y="8041088"/>
            <a:ext cx="785149" cy="793079"/>
          </a:xfrm>
          <a:custGeom>
            <a:avLst/>
            <a:gdLst/>
            <a:ahLst/>
            <a:cxnLst/>
            <a:rect r="r" b="b" t="t" l="l"/>
            <a:pathLst>
              <a:path h="793079" w="785149">
                <a:moveTo>
                  <a:pt x="0" y="0"/>
                </a:moveTo>
                <a:lnTo>
                  <a:pt x="785149" y="0"/>
                </a:lnTo>
                <a:lnTo>
                  <a:pt x="785149" y="793079"/>
                </a:lnTo>
                <a:lnTo>
                  <a:pt x="0" y="793079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0752503" y="6896767"/>
            <a:ext cx="1052344" cy="1154835"/>
          </a:xfrm>
          <a:custGeom>
            <a:avLst/>
            <a:gdLst/>
            <a:ahLst/>
            <a:cxnLst/>
            <a:rect r="r" b="b" t="t" l="l"/>
            <a:pathLst>
              <a:path h="1154835" w="1052344">
                <a:moveTo>
                  <a:pt x="0" y="0"/>
                </a:moveTo>
                <a:lnTo>
                  <a:pt x="1052344" y="0"/>
                </a:lnTo>
                <a:lnTo>
                  <a:pt x="1052344" y="1154836"/>
                </a:lnTo>
                <a:lnTo>
                  <a:pt x="0" y="115483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9" id="29"/>
          <p:cNvSpPr/>
          <p:nvPr/>
        </p:nvSpPr>
        <p:spPr>
          <a:xfrm>
            <a:off x="5809128" y="7114454"/>
            <a:ext cx="2847388" cy="0"/>
          </a:xfrm>
          <a:prstGeom prst="line">
            <a:avLst/>
          </a:prstGeom>
          <a:ln cap="flat" w="5715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0" id="30"/>
          <p:cNvSpPr/>
          <p:nvPr/>
        </p:nvSpPr>
        <p:spPr>
          <a:xfrm>
            <a:off x="4546572" y="7837326"/>
            <a:ext cx="5372500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31" id="31"/>
          <p:cNvSpPr/>
          <p:nvPr/>
        </p:nvSpPr>
        <p:spPr>
          <a:xfrm flipH="false" flipV="false" rot="0">
            <a:off x="6880828" y="6075578"/>
            <a:ext cx="784111" cy="784111"/>
          </a:xfrm>
          <a:custGeom>
            <a:avLst/>
            <a:gdLst/>
            <a:ahLst/>
            <a:cxnLst/>
            <a:rect r="r" b="b" t="t" l="l"/>
            <a:pathLst>
              <a:path h="784111" w="784111">
                <a:moveTo>
                  <a:pt x="0" y="0"/>
                </a:moveTo>
                <a:lnTo>
                  <a:pt x="784111" y="0"/>
                </a:lnTo>
                <a:lnTo>
                  <a:pt x="784111" y="784110"/>
                </a:lnTo>
                <a:lnTo>
                  <a:pt x="0" y="78411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4924207" y="6631580"/>
            <a:ext cx="627621" cy="834163"/>
          </a:xfrm>
          <a:custGeom>
            <a:avLst/>
            <a:gdLst/>
            <a:ahLst/>
            <a:cxnLst/>
            <a:rect r="r" b="b" t="t" l="l"/>
            <a:pathLst>
              <a:path h="834163" w="627621">
                <a:moveTo>
                  <a:pt x="0" y="0"/>
                </a:moveTo>
                <a:lnTo>
                  <a:pt x="627621" y="0"/>
                </a:lnTo>
                <a:lnTo>
                  <a:pt x="627621" y="834163"/>
                </a:lnTo>
                <a:lnTo>
                  <a:pt x="0" y="83416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8913816" y="6631580"/>
            <a:ext cx="627621" cy="834163"/>
          </a:xfrm>
          <a:custGeom>
            <a:avLst/>
            <a:gdLst/>
            <a:ahLst/>
            <a:cxnLst/>
            <a:rect r="r" b="b" t="t" l="l"/>
            <a:pathLst>
              <a:path h="834163" w="627621">
                <a:moveTo>
                  <a:pt x="0" y="0"/>
                </a:moveTo>
                <a:lnTo>
                  <a:pt x="627620" y="0"/>
                </a:lnTo>
                <a:lnTo>
                  <a:pt x="627620" y="834163"/>
                </a:lnTo>
                <a:lnTo>
                  <a:pt x="0" y="83416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4" id="34"/>
          <p:cNvSpPr/>
          <p:nvPr/>
        </p:nvSpPr>
        <p:spPr>
          <a:xfrm flipH="true">
            <a:off x="3713140" y="7048661"/>
            <a:ext cx="995106" cy="425524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9760136" y="7048661"/>
            <a:ext cx="992367" cy="425524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6" id="36"/>
          <p:cNvSpPr/>
          <p:nvPr/>
        </p:nvSpPr>
        <p:spPr>
          <a:xfrm flipH="false" flipV="false" rot="0">
            <a:off x="4622332" y="3122142"/>
            <a:ext cx="1052344" cy="1154835"/>
          </a:xfrm>
          <a:custGeom>
            <a:avLst/>
            <a:gdLst/>
            <a:ahLst/>
            <a:cxnLst/>
            <a:rect r="r" b="b" t="t" l="l"/>
            <a:pathLst>
              <a:path h="1154835" w="1052344">
                <a:moveTo>
                  <a:pt x="0" y="0"/>
                </a:moveTo>
                <a:lnTo>
                  <a:pt x="1052344" y="0"/>
                </a:lnTo>
                <a:lnTo>
                  <a:pt x="1052344" y="1154835"/>
                </a:lnTo>
                <a:lnTo>
                  <a:pt x="0" y="115483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7" id="37"/>
          <p:cNvSpPr/>
          <p:nvPr/>
        </p:nvSpPr>
        <p:spPr>
          <a:xfrm>
            <a:off x="5148504" y="4802371"/>
            <a:ext cx="1691743" cy="1211246"/>
          </a:xfrm>
          <a:prstGeom prst="line">
            <a:avLst/>
          </a:prstGeom>
          <a:ln cap="flat" w="28575">
            <a:solidFill>
              <a:srgbClr val="000000"/>
            </a:solidFill>
            <a:prstDash val="sysDash"/>
            <a:headEnd type="none" len="sm" w="sm"/>
            <a:tailEnd type="arrow" len="sm" w="med"/>
          </a:ln>
        </p:spPr>
      </p:sp>
      <p:sp>
        <p:nvSpPr>
          <p:cNvPr name="Freeform 38" id="38"/>
          <p:cNvSpPr/>
          <p:nvPr/>
        </p:nvSpPr>
        <p:spPr>
          <a:xfrm flipH="false" flipV="false" rot="0">
            <a:off x="6076048" y="4876013"/>
            <a:ext cx="771139" cy="428946"/>
          </a:xfrm>
          <a:custGeom>
            <a:avLst/>
            <a:gdLst/>
            <a:ahLst/>
            <a:cxnLst/>
            <a:rect r="r" b="b" t="t" l="l"/>
            <a:pathLst>
              <a:path h="428946" w="771139">
                <a:moveTo>
                  <a:pt x="0" y="0"/>
                </a:moveTo>
                <a:lnTo>
                  <a:pt x="771139" y="0"/>
                </a:lnTo>
                <a:lnTo>
                  <a:pt x="771139" y="428946"/>
                </a:lnTo>
                <a:lnTo>
                  <a:pt x="0" y="42894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6847187" y="4683196"/>
            <a:ext cx="385635" cy="385635"/>
          </a:xfrm>
          <a:custGeom>
            <a:avLst/>
            <a:gdLst/>
            <a:ahLst/>
            <a:cxnLst/>
            <a:rect r="r" b="b" t="t" l="l"/>
            <a:pathLst>
              <a:path h="385635" w="385635">
                <a:moveTo>
                  <a:pt x="0" y="0"/>
                </a:moveTo>
                <a:lnTo>
                  <a:pt x="385635" y="0"/>
                </a:lnTo>
                <a:lnTo>
                  <a:pt x="385635" y="385635"/>
                </a:lnTo>
                <a:lnTo>
                  <a:pt x="0" y="385635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2953288" y="5192690"/>
            <a:ext cx="385635" cy="385635"/>
          </a:xfrm>
          <a:custGeom>
            <a:avLst/>
            <a:gdLst/>
            <a:ahLst/>
            <a:cxnLst/>
            <a:rect r="r" b="b" t="t" l="l"/>
            <a:pathLst>
              <a:path h="385635" w="385635">
                <a:moveTo>
                  <a:pt x="0" y="0"/>
                </a:moveTo>
                <a:lnTo>
                  <a:pt x="385635" y="0"/>
                </a:lnTo>
                <a:lnTo>
                  <a:pt x="385635" y="385635"/>
                </a:lnTo>
                <a:lnTo>
                  <a:pt x="0" y="38563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1" id="41"/>
          <p:cNvSpPr/>
          <p:nvPr/>
        </p:nvSpPr>
        <p:spPr>
          <a:xfrm>
            <a:off x="5148504" y="4802371"/>
            <a:ext cx="0" cy="1656816"/>
          </a:xfrm>
          <a:prstGeom prst="line">
            <a:avLst/>
          </a:prstGeom>
          <a:ln cap="flat" w="28575">
            <a:solidFill>
              <a:srgbClr val="000000"/>
            </a:solidFill>
            <a:prstDash val="sysDash"/>
            <a:headEnd type="none" len="sm" w="sm"/>
            <a:tailEnd type="arrow" len="sm" w="med"/>
          </a:ln>
        </p:spPr>
      </p:sp>
      <p:sp>
        <p:nvSpPr>
          <p:cNvPr name="AutoShape 42" id="42"/>
          <p:cNvSpPr/>
          <p:nvPr/>
        </p:nvSpPr>
        <p:spPr>
          <a:xfrm flipH="true">
            <a:off x="3480999" y="4802371"/>
            <a:ext cx="1667505" cy="1946002"/>
          </a:xfrm>
          <a:prstGeom prst="line">
            <a:avLst/>
          </a:prstGeom>
          <a:ln cap="flat" w="28575">
            <a:solidFill>
              <a:srgbClr val="000000"/>
            </a:solidFill>
            <a:prstDash val="sysDash"/>
            <a:headEnd type="none" len="sm" w="sm"/>
            <a:tailEnd type="arrow" len="sm" w="med"/>
          </a:ln>
        </p:spPr>
      </p:sp>
      <p:sp>
        <p:nvSpPr>
          <p:cNvPr name="Freeform 43" id="43"/>
          <p:cNvSpPr/>
          <p:nvPr/>
        </p:nvSpPr>
        <p:spPr>
          <a:xfrm flipH="false" flipV="false" rot="0">
            <a:off x="3338923" y="5385507"/>
            <a:ext cx="771139" cy="428946"/>
          </a:xfrm>
          <a:custGeom>
            <a:avLst/>
            <a:gdLst/>
            <a:ahLst/>
            <a:cxnLst/>
            <a:rect r="r" b="b" t="t" l="l"/>
            <a:pathLst>
              <a:path h="428946" w="771139">
                <a:moveTo>
                  <a:pt x="0" y="0"/>
                </a:moveTo>
                <a:lnTo>
                  <a:pt x="771139" y="0"/>
                </a:lnTo>
                <a:lnTo>
                  <a:pt x="771139" y="428947"/>
                </a:lnTo>
                <a:lnTo>
                  <a:pt x="0" y="428947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5238017" y="5547721"/>
            <a:ext cx="524215" cy="465896"/>
          </a:xfrm>
          <a:custGeom>
            <a:avLst/>
            <a:gdLst/>
            <a:ahLst/>
            <a:cxnLst/>
            <a:rect r="r" b="b" t="t" l="l"/>
            <a:pathLst>
              <a:path h="465896" w="524215">
                <a:moveTo>
                  <a:pt x="0" y="0"/>
                </a:moveTo>
                <a:lnTo>
                  <a:pt x="524216" y="0"/>
                </a:lnTo>
                <a:lnTo>
                  <a:pt x="524216" y="465897"/>
                </a:lnTo>
                <a:lnTo>
                  <a:pt x="0" y="465897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5" id="45"/>
          <p:cNvSpPr txBox="true"/>
          <p:nvPr/>
        </p:nvSpPr>
        <p:spPr>
          <a:xfrm rot="0">
            <a:off x="3788901" y="4342580"/>
            <a:ext cx="2719207" cy="365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79"/>
              </a:lnSpc>
            </a:pPr>
            <a:r>
              <a:rPr lang="en-US" sz="2128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Voisin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827365" y="8117206"/>
            <a:ext cx="2719207" cy="365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79"/>
              </a:lnSpc>
            </a:pPr>
            <a:r>
              <a:rPr lang="en-US" sz="2128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Client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9919072" y="8117206"/>
            <a:ext cx="2719207" cy="365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79"/>
              </a:lnSpc>
            </a:pPr>
            <a:r>
              <a:rPr lang="en-US" sz="2128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Boulanger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4066156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2.3 - Le modèle de confidentialité de Bitcoin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La monnaie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629145" y="4793329"/>
            <a:ext cx="1893407" cy="2077813"/>
          </a:xfrm>
          <a:custGeom>
            <a:avLst/>
            <a:gdLst/>
            <a:ahLst/>
            <a:cxnLst/>
            <a:rect r="r" b="b" t="t" l="l"/>
            <a:pathLst>
              <a:path h="2077813" w="1893407">
                <a:moveTo>
                  <a:pt x="0" y="0"/>
                </a:moveTo>
                <a:lnTo>
                  <a:pt x="1893407" y="0"/>
                </a:lnTo>
                <a:lnTo>
                  <a:pt x="1893407" y="2077813"/>
                </a:lnTo>
                <a:lnTo>
                  <a:pt x="0" y="207781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6259011" y="6860916"/>
            <a:ext cx="1554956" cy="1570662"/>
          </a:xfrm>
          <a:custGeom>
            <a:avLst/>
            <a:gdLst/>
            <a:ahLst/>
            <a:cxnLst/>
            <a:rect r="r" b="b" t="t" l="l"/>
            <a:pathLst>
              <a:path h="1570662" w="1554956">
                <a:moveTo>
                  <a:pt x="0" y="0"/>
                </a:moveTo>
                <a:lnTo>
                  <a:pt x="1554956" y="0"/>
                </a:lnTo>
                <a:lnTo>
                  <a:pt x="1554956" y="1570662"/>
                </a:lnTo>
                <a:lnTo>
                  <a:pt x="0" y="1570662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6143866" y="3524730"/>
            <a:ext cx="1068050" cy="1570662"/>
          </a:xfrm>
          <a:custGeom>
            <a:avLst/>
            <a:gdLst/>
            <a:ahLst/>
            <a:cxnLst/>
            <a:rect r="r" b="b" t="t" l="l"/>
            <a:pathLst>
              <a:path h="1570662" w="1068050">
                <a:moveTo>
                  <a:pt x="0" y="0"/>
                </a:moveTo>
                <a:lnTo>
                  <a:pt x="1068050" y="0"/>
                </a:lnTo>
                <a:lnTo>
                  <a:pt x="1068050" y="1570663"/>
                </a:lnTo>
                <a:lnTo>
                  <a:pt x="0" y="1570663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6861062" y="3524730"/>
            <a:ext cx="1068050" cy="1570662"/>
          </a:xfrm>
          <a:custGeom>
            <a:avLst/>
            <a:gdLst/>
            <a:ahLst/>
            <a:cxnLst/>
            <a:rect r="r" b="b" t="t" l="l"/>
            <a:pathLst>
              <a:path h="1570662" w="1068050">
                <a:moveTo>
                  <a:pt x="0" y="0"/>
                </a:moveTo>
                <a:lnTo>
                  <a:pt x="1068050" y="0"/>
                </a:lnTo>
                <a:lnTo>
                  <a:pt x="1068050" y="1570663"/>
                </a:lnTo>
                <a:lnTo>
                  <a:pt x="0" y="1570663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0550426" y="4793329"/>
            <a:ext cx="1893407" cy="2077813"/>
          </a:xfrm>
          <a:custGeom>
            <a:avLst/>
            <a:gdLst/>
            <a:ahLst/>
            <a:cxnLst/>
            <a:rect r="r" b="b" t="t" l="l"/>
            <a:pathLst>
              <a:path h="2077813" w="1893407">
                <a:moveTo>
                  <a:pt x="0" y="0"/>
                </a:moveTo>
                <a:lnTo>
                  <a:pt x="1893407" y="0"/>
                </a:lnTo>
                <a:lnTo>
                  <a:pt x="1893407" y="2077813"/>
                </a:lnTo>
                <a:lnTo>
                  <a:pt x="0" y="207781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1" id="31"/>
          <p:cNvSpPr/>
          <p:nvPr/>
        </p:nvSpPr>
        <p:spPr>
          <a:xfrm>
            <a:off x="4533683" y="5662130"/>
            <a:ext cx="5123102" cy="0"/>
          </a:xfrm>
          <a:prstGeom prst="line">
            <a:avLst/>
          </a:prstGeom>
          <a:ln cap="flat" w="1047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2" id="32"/>
          <p:cNvSpPr/>
          <p:nvPr/>
        </p:nvSpPr>
        <p:spPr>
          <a:xfrm>
            <a:off x="4533683" y="6294179"/>
            <a:ext cx="5123102" cy="0"/>
          </a:xfrm>
          <a:prstGeom prst="line">
            <a:avLst/>
          </a:prstGeom>
          <a:ln cap="flat" w="10477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33" id="33"/>
          <p:cNvSpPr/>
          <p:nvPr/>
        </p:nvSpPr>
        <p:spPr>
          <a:xfrm flipH="false" flipV="false" rot="0">
            <a:off x="12051167" y="4159722"/>
            <a:ext cx="785331" cy="785331"/>
          </a:xfrm>
          <a:custGeom>
            <a:avLst/>
            <a:gdLst/>
            <a:ahLst/>
            <a:cxnLst/>
            <a:rect r="r" b="b" t="t" l="l"/>
            <a:pathLst>
              <a:path h="785331" w="785331">
                <a:moveTo>
                  <a:pt x="0" y="0"/>
                </a:moveTo>
                <a:lnTo>
                  <a:pt x="785331" y="0"/>
                </a:lnTo>
                <a:lnTo>
                  <a:pt x="785331" y="785331"/>
                </a:lnTo>
                <a:lnTo>
                  <a:pt x="0" y="78533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4066156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2.3 - Le modèle de confidentialité de Bitcoin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La monnaie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3661569" y="3325864"/>
            <a:ext cx="1186780" cy="1302365"/>
          </a:xfrm>
          <a:custGeom>
            <a:avLst/>
            <a:gdLst/>
            <a:ahLst/>
            <a:cxnLst/>
            <a:rect r="r" b="b" t="t" l="l"/>
            <a:pathLst>
              <a:path h="1302365" w="1186780">
                <a:moveTo>
                  <a:pt x="0" y="0"/>
                </a:moveTo>
                <a:lnTo>
                  <a:pt x="1186780" y="0"/>
                </a:lnTo>
                <a:lnTo>
                  <a:pt x="1186780" y="1302365"/>
                </a:lnTo>
                <a:lnTo>
                  <a:pt x="0" y="130236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6563550" y="4621819"/>
            <a:ext cx="974640" cy="984485"/>
          </a:xfrm>
          <a:custGeom>
            <a:avLst/>
            <a:gdLst/>
            <a:ahLst/>
            <a:cxnLst/>
            <a:rect r="r" b="b" t="t" l="l"/>
            <a:pathLst>
              <a:path h="984485" w="974640">
                <a:moveTo>
                  <a:pt x="0" y="0"/>
                </a:moveTo>
                <a:lnTo>
                  <a:pt x="974640" y="0"/>
                </a:lnTo>
                <a:lnTo>
                  <a:pt x="974640" y="984485"/>
                </a:lnTo>
                <a:lnTo>
                  <a:pt x="0" y="984485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9253392" y="3325864"/>
            <a:ext cx="1186780" cy="1302365"/>
          </a:xfrm>
          <a:custGeom>
            <a:avLst/>
            <a:gdLst/>
            <a:ahLst/>
            <a:cxnLst/>
            <a:rect r="r" b="b" t="t" l="l"/>
            <a:pathLst>
              <a:path h="1302365" w="1186780">
                <a:moveTo>
                  <a:pt x="0" y="0"/>
                </a:moveTo>
                <a:lnTo>
                  <a:pt x="1186779" y="0"/>
                </a:lnTo>
                <a:lnTo>
                  <a:pt x="1186779" y="1302365"/>
                </a:lnTo>
                <a:lnTo>
                  <a:pt x="0" y="130236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9" id="29"/>
          <p:cNvSpPr/>
          <p:nvPr/>
        </p:nvSpPr>
        <p:spPr>
          <a:xfrm>
            <a:off x="5482122" y="3870425"/>
            <a:ext cx="3211140" cy="0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0" id="30"/>
          <p:cNvSpPr/>
          <p:nvPr/>
        </p:nvSpPr>
        <p:spPr>
          <a:xfrm>
            <a:off x="5482122" y="4266591"/>
            <a:ext cx="3211140" cy="0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31" id="31"/>
          <p:cNvSpPr/>
          <p:nvPr/>
        </p:nvSpPr>
        <p:spPr>
          <a:xfrm flipH="false" flipV="false" rot="0">
            <a:off x="3661569" y="7144406"/>
            <a:ext cx="1186780" cy="1302365"/>
          </a:xfrm>
          <a:custGeom>
            <a:avLst/>
            <a:gdLst/>
            <a:ahLst/>
            <a:cxnLst/>
            <a:rect r="r" b="b" t="t" l="l"/>
            <a:pathLst>
              <a:path h="1302365" w="1186780">
                <a:moveTo>
                  <a:pt x="0" y="0"/>
                </a:moveTo>
                <a:lnTo>
                  <a:pt x="1186780" y="0"/>
                </a:lnTo>
                <a:lnTo>
                  <a:pt x="1186780" y="1302365"/>
                </a:lnTo>
                <a:lnTo>
                  <a:pt x="0" y="130236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6491378" y="6349254"/>
            <a:ext cx="669450" cy="984485"/>
          </a:xfrm>
          <a:custGeom>
            <a:avLst/>
            <a:gdLst/>
            <a:ahLst/>
            <a:cxnLst/>
            <a:rect r="r" b="b" t="t" l="l"/>
            <a:pathLst>
              <a:path h="984485" w="669450">
                <a:moveTo>
                  <a:pt x="0" y="0"/>
                </a:moveTo>
                <a:lnTo>
                  <a:pt x="669449" y="0"/>
                </a:lnTo>
                <a:lnTo>
                  <a:pt x="669449" y="984485"/>
                </a:lnTo>
                <a:lnTo>
                  <a:pt x="0" y="984485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6940913" y="6349254"/>
            <a:ext cx="669450" cy="984485"/>
          </a:xfrm>
          <a:custGeom>
            <a:avLst/>
            <a:gdLst/>
            <a:ahLst/>
            <a:cxnLst/>
            <a:rect r="r" b="b" t="t" l="l"/>
            <a:pathLst>
              <a:path h="984485" w="669450">
                <a:moveTo>
                  <a:pt x="0" y="0"/>
                </a:moveTo>
                <a:lnTo>
                  <a:pt x="669450" y="0"/>
                </a:lnTo>
                <a:lnTo>
                  <a:pt x="669450" y="984485"/>
                </a:lnTo>
                <a:lnTo>
                  <a:pt x="0" y="984485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9253392" y="7144406"/>
            <a:ext cx="1186780" cy="1302365"/>
          </a:xfrm>
          <a:custGeom>
            <a:avLst/>
            <a:gdLst/>
            <a:ahLst/>
            <a:cxnLst/>
            <a:rect r="r" b="b" t="t" l="l"/>
            <a:pathLst>
              <a:path h="1302365" w="1186780">
                <a:moveTo>
                  <a:pt x="0" y="0"/>
                </a:moveTo>
                <a:lnTo>
                  <a:pt x="1186779" y="0"/>
                </a:lnTo>
                <a:lnTo>
                  <a:pt x="1186779" y="1302365"/>
                </a:lnTo>
                <a:lnTo>
                  <a:pt x="0" y="130236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5" id="35"/>
          <p:cNvSpPr/>
          <p:nvPr/>
        </p:nvSpPr>
        <p:spPr>
          <a:xfrm>
            <a:off x="5482122" y="7688967"/>
            <a:ext cx="3211140" cy="0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6" id="36"/>
          <p:cNvSpPr/>
          <p:nvPr/>
        </p:nvSpPr>
        <p:spPr>
          <a:xfrm>
            <a:off x="5482122" y="8085133"/>
            <a:ext cx="3211140" cy="0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37" id="37"/>
          <p:cNvSpPr/>
          <p:nvPr/>
        </p:nvSpPr>
        <p:spPr>
          <a:xfrm flipH="false" flipV="false" rot="0">
            <a:off x="6611452" y="2980082"/>
            <a:ext cx="544112" cy="543432"/>
          </a:xfrm>
          <a:custGeom>
            <a:avLst/>
            <a:gdLst/>
            <a:ahLst/>
            <a:cxnLst/>
            <a:rect r="r" b="b" t="t" l="l"/>
            <a:pathLst>
              <a:path h="543432" w="544112">
                <a:moveTo>
                  <a:pt x="0" y="0"/>
                </a:moveTo>
                <a:lnTo>
                  <a:pt x="544112" y="0"/>
                </a:lnTo>
                <a:lnTo>
                  <a:pt x="544112" y="543431"/>
                </a:lnTo>
                <a:lnTo>
                  <a:pt x="0" y="543431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6946177" y="2980082"/>
            <a:ext cx="544112" cy="543432"/>
          </a:xfrm>
          <a:custGeom>
            <a:avLst/>
            <a:gdLst/>
            <a:ahLst/>
            <a:cxnLst/>
            <a:rect r="r" b="b" t="t" l="l"/>
            <a:pathLst>
              <a:path h="543432" w="544112">
                <a:moveTo>
                  <a:pt x="0" y="0"/>
                </a:moveTo>
                <a:lnTo>
                  <a:pt x="544112" y="0"/>
                </a:lnTo>
                <a:lnTo>
                  <a:pt x="544112" y="543431"/>
                </a:lnTo>
                <a:lnTo>
                  <a:pt x="0" y="543431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6446721" y="8432795"/>
            <a:ext cx="544112" cy="543432"/>
          </a:xfrm>
          <a:custGeom>
            <a:avLst/>
            <a:gdLst/>
            <a:ahLst/>
            <a:cxnLst/>
            <a:rect r="r" b="b" t="t" l="l"/>
            <a:pathLst>
              <a:path h="543432" w="544112">
                <a:moveTo>
                  <a:pt x="0" y="0"/>
                </a:moveTo>
                <a:lnTo>
                  <a:pt x="544112" y="0"/>
                </a:lnTo>
                <a:lnTo>
                  <a:pt x="544112" y="543432"/>
                </a:lnTo>
                <a:lnTo>
                  <a:pt x="0" y="543432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6781446" y="8432795"/>
            <a:ext cx="544112" cy="543432"/>
          </a:xfrm>
          <a:custGeom>
            <a:avLst/>
            <a:gdLst/>
            <a:ahLst/>
            <a:cxnLst/>
            <a:rect r="r" b="b" t="t" l="l"/>
            <a:pathLst>
              <a:path h="543432" w="544112">
                <a:moveTo>
                  <a:pt x="0" y="0"/>
                </a:moveTo>
                <a:lnTo>
                  <a:pt x="544112" y="0"/>
                </a:lnTo>
                <a:lnTo>
                  <a:pt x="544112" y="543432"/>
                </a:lnTo>
                <a:lnTo>
                  <a:pt x="0" y="543432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7110907" y="8432795"/>
            <a:ext cx="544112" cy="543432"/>
          </a:xfrm>
          <a:custGeom>
            <a:avLst/>
            <a:gdLst/>
            <a:ahLst/>
            <a:cxnLst/>
            <a:rect r="r" b="b" t="t" l="l"/>
            <a:pathLst>
              <a:path h="543432" w="544112">
                <a:moveTo>
                  <a:pt x="0" y="0"/>
                </a:moveTo>
                <a:lnTo>
                  <a:pt x="544112" y="0"/>
                </a:lnTo>
                <a:lnTo>
                  <a:pt x="544112" y="543432"/>
                </a:lnTo>
                <a:lnTo>
                  <a:pt x="0" y="543432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4066156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2.3 - Le modèle de confidentialité de Bitcoin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La monnaie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825478" y="4356955"/>
            <a:ext cx="1893407" cy="2077813"/>
          </a:xfrm>
          <a:custGeom>
            <a:avLst/>
            <a:gdLst/>
            <a:ahLst/>
            <a:cxnLst/>
            <a:rect r="r" b="b" t="t" l="l"/>
            <a:pathLst>
              <a:path h="2077813" w="1893407">
                <a:moveTo>
                  <a:pt x="0" y="0"/>
                </a:moveTo>
                <a:lnTo>
                  <a:pt x="1893407" y="0"/>
                </a:lnTo>
                <a:lnTo>
                  <a:pt x="1893407" y="2077812"/>
                </a:lnTo>
                <a:lnTo>
                  <a:pt x="0" y="207781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0746759" y="4356955"/>
            <a:ext cx="1893407" cy="2077813"/>
          </a:xfrm>
          <a:custGeom>
            <a:avLst/>
            <a:gdLst/>
            <a:ahLst/>
            <a:cxnLst/>
            <a:rect r="r" b="b" t="t" l="l"/>
            <a:pathLst>
              <a:path h="2077813" w="1893407">
                <a:moveTo>
                  <a:pt x="0" y="0"/>
                </a:moveTo>
                <a:lnTo>
                  <a:pt x="1893406" y="0"/>
                </a:lnTo>
                <a:lnTo>
                  <a:pt x="1893406" y="2077812"/>
                </a:lnTo>
                <a:lnTo>
                  <a:pt x="0" y="207781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8" id="28"/>
          <p:cNvSpPr/>
          <p:nvPr/>
        </p:nvSpPr>
        <p:spPr>
          <a:xfrm>
            <a:off x="4730016" y="5719711"/>
            <a:ext cx="5123102" cy="0"/>
          </a:xfrm>
          <a:prstGeom prst="line">
            <a:avLst/>
          </a:prstGeom>
          <a:ln cap="flat" w="1047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29" id="29"/>
          <p:cNvSpPr/>
          <p:nvPr/>
        </p:nvSpPr>
        <p:spPr>
          <a:xfrm flipH="false" flipV="false" rot="0">
            <a:off x="12016313" y="6915953"/>
            <a:ext cx="623853" cy="623853"/>
          </a:xfrm>
          <a:custGeom>
            <a:avLst/>
            <a:gdLst/>
            <a:ahLst/>
            <a:cxnLst/>
            <a:rect r="r" b="b" t="t" l="l"/>
            <a:pathLst>
              <a:path h="623853" w="623853">
                <a:moveTo>
                  <a:pt x="0" y="0"/>
                </a:moveTo>
                <a:lnTo>
                  <a:pt x="623852" y="0"/>
                </a:lnTo>
                <a:lnTo>
                  <a:pt x="623852" y="623852"/>
                </a:lnTo>
                <a:lnTo>
                  <a:pt x="0" y="62385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6344777" y="4226453"/>
            <a:ext cx="1776089" cy="985730"/>
          </a:xfrm>
          <a:custGeom>
            <a:avLst/>
            <a:gdLst/>
            <a:ahLst/>
            <a:cxnLst/>
            <a:rect r="r" b="b" t="t" l="l"/>
            <a:pathLst>
              <a:path h="985730" w="1776089">
                <a:moveTo>
                  <a:pt x="0" y="0"/>
                </a:moveTo>
                <a:lnTo>
                  <a:pt x="1776089" y="0"/>
                </a:lnTo>
                <a:lnTo>
                  <a:pt x="1776089" y="985729"/>
                </a:lnTo>
                <a:lnTo>
                  <a:pt x="0" y="985729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0033970" y="6744127"/>
            <a:ext cx="1776089" cy="985730"/>
          </a:xfrm>
          <a:custGeom>
            <a:avLst/>
            <a:gdLst/>
            <a:ahLst/>
            <a:cxnLst/>
            <a:rect r="r" b="b" t="t" l="l"/>
            <a:pathLst>
              <a:path h="985730" w="1776089">
                <a:moveTo>
                  <a:pt x="0" y="0"/>
                </a:moveTo>
                <a:lnTo>
                  <a:pt x="1776090" y="0"/>
                </a:lnTo>
                <a:lnTo>
                  <a:pt x="1776090" y="985729"/>
                </a:lnTo>
                <a:lnTo>
                  <a:pt x="0" y="985729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825478" y="6735014"/>
            <a:ext cx="1776089" cy="985730"/>
          </a:xfrm>
          <a:custGeom>
            <a:avLst/>
            <a:gdLst/>
            <a:ahLst/>
            <a:cxnLst/>
            <a:rect r="r" b="b" t="t" l="l"/>
            <a:pathLst>
              <a:path h="985730" w="1776089">
                <a:moveTo>
                  <a:pt x="0" y="0"/>
                </a:moveTo>
                <a:lnTo>
                  <a:pt x="1776089" y="0"/>
                </a:lnTo>
                <a:lnTo>
                  <a:pt x="1776089" y="985730"/>
                </a:lnTo>
                <a:lnTo>
                  <a:pt x="0" y="98573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3810888" y="6925065"/>
            <a:ext cx="623853" cy="623853"/>
          </a:xfrm>
          <a:custGeom>
            <a:avLst/>
            <a:gdLst/>
            <a:ahLst/>
            <a:cxnLst/>
            <a:rect r="r" b="b" t="t" l="l"/>
            <a:pathLst>
              <a:path h="623853" w="623853">
                <a:moveTo>
                  <a:pt x="0" y="0"/>
                </a:moveTo>
                <a:lnTo>
                  <a:pt x="623853" y="0"/>
                </a:lnTo>
                <a:lnTo>
                  <a:pt x="623853" y="623853"/>
                </a:lnTo>
                <a:lnTo>
                  <a:pt x="0" y="62385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4066156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2.3 - Le modèle de confidentialité de Bitcoin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La monnaie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825478" y="4356955"/>
            <a:ext cx="1893407" cy="2077813"/>
          </a:xfrm>
          <a:custGeom>
            <a:avLst/>
            <a:gdLst/>
            <a:ahLst/>
            <a:cxnLst/>
            <a:rect r="r" b="b" t="t" l="l"/>
            <a:pathLst>
              <a:path h="2077813" w="1893407">
                <a:moveTo>
                  <a:pt x="0" y="0"/>
                </a:moveTo>
                <a:lnTo>
                  <a:pt x="1893407" y="0"/>
                </a:lnTo>
                <a:lnTo>
                  <a:pt x="1893407" y="2077812"/>
                </a:lnTo>
                <a:lnTo>
                  <a:pt x="0" y="207781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0746759" y="4356955"/>
            <a:ext cx="1893407" cy="2077813"/>
          </a:xfrm>
          <a:custGeom>
            <a:avLst/>
            <a:gdLst/>
            <a:ahLst/>
            <a:cxnLst/>
            <a:rect r="r" b="b" t="t" l="l"/>
            <a:pathLst>
              <a:path h="2077813" w="1893407">
                <a:moveTo>
                  <a:pt x="0" y="0"/>
                </a:moveTo>
                <a:lnTo>
                  <a:pt x="1893406" y="0"/>
                </a:lnTo>
                <a:lnTo>
                  <a:pt x="1893406" y="2077812"/>
                </a:lnTo>
                <a:lnTo>
                  <a:pt x="0" y="207781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8" id="28"/>
          <p:cNvSpPr/>
          <p:nvPr/>
        </p:nvSpPr>
        <p:spPr>
          <a:xfrm>
            <a:off x="4730016" y="5719711"/>
            <a:ext cx="5123102" cy="0"/>
          </a:xfrm>
          <a:prstGeom prst="line">
            <a:avLst/>
          </a:prstGeom>
          <a:ln cap="flat" w="1047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29" id="29"/>
          <p:cNvSpPr/>
          <p:nvPr/>
        </p:nvSpPr>
        <p:spPr>
          <a:xfrm flipH="false" flipV="false" rot="0">
            <a:off x="6831240" y="4226453"/>
            <a:ext cx="803163" cy="1003954"/>
          </a:xfrm>
          <a:custGeom>
            <a:avLst/>
            <a:gdLst/>
            <a:ahLst/>
            <a:cxnLst/>
            <a:rect r="r" b="b" t="t" l="l"/>
            <a:pathLst>
              <a:path h="1003954" w="803163">
                <a:moveTo>
                  <a:pt x="0" y="0"/>
                </a:moveTo>
                <a:lnTo>
                  <a:pt x="803163" y="0"/>
                </a:lnTo>
                <a:lnTo>
                  <a:pt x="803163" y="1003954"/>
                </a:lnTo>
                <a:lnTo>
                  <a:pt x="0" y="100395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942076" y="6725902"/>
            <a:ext cx="803163" cy="1003954"/>
          </a:xfrm>
          <a:custGeom>
            <a:avLst/>
            <a:gdLst/>
            <a:ahLst/>
            <a:cxnLst/>
            <a:rect r="r" b="b" t="t" l="l"/>
            <a:pathLst>
              <a:path h="1003954" w="803163">
                <a:moveTo>
                  <a:pt x="0" y="0"/>
                </a:moveTo>
                <a:lnTo>
                  <a:pt x="803163" y="0"/>
                </a:lnTo>
                <a:lnTo>
                  <a:pt x="803163" y="1003954"/>
                </a:lnTo>
                <a:lnTo>
                  <a:pt x="0" y="100395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2978435" y="6915953"/>
            <a:ext cx="623853" cy="623853"/>
          </a:xfrm>
          <a:custGeom>
            <a:avLst/>
            <a:gdLst/>
            <a:ahLst/>
            <a:cxnLst/>
            <a:rect r="r" b="b" t="t" l="l"/>
            <a:pathLst>
              <a:path h="623853" w="623853">
                <a:moveTo>
                  <a:pt x="0" y="0"/>
                </a:moveTo>
                <a:lnTo>
                  <a:pt x="623852" y="0"/>
                </a:lnTo>
                <a:lnTo>
                  <a:pt x="623852" y="623852"/>
                </a:lnTo>
                <a:lnTo>
                  <a:pt x="0" y="623852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0863356" y="6725902"/>
            <a:ext cx="803163" cy="1003954"/>
          </a:xfrm>
          <a:custGeom>
            <a:avLst/>
            <a:gdLst/>
            <a:ahLst/>
            <a:cxnLst/>
            <a:rect r="r" b="b" t="t" l="l"/>
            <a:pathLst>
              <a:path h="1003954" w="803163">
                <a:moveTo>
                  <a:pt x="0" y="0"/>
                </a:moveTo>
                <a:lnTo>
                  <a:pt x="803164" y="0"/>
                </a:lnTo>
                <a:lnTo>
                  <a:pt x="803164" y="1003954"/>
                </a:lnTo>
                <a:lnTo>
                  <a:pt x="0" y="100395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1899715" y="6915953"/>
            <a:ext cx="623853" cy="623853"/>
          </a:xfrm>
          <a:custGeom>
            <a:avLst/>
            <a:gdLst/>
            <a:ahLst/>
            <a:cxnLst/>
            <a:rect r="r" b="b" t="t" l="l"/>
            <a:pathLst>
              <a:path h="623853" w="623853">
                <a:moveTo>
                  <a:pt x="0" y="0"/>
                </a:moveTo>
                <a:lnTo>
                  <a:pt x="623853" y="0"/>
                </a:lnTo>
                <a:lnTo>
                  <a:pt x="623853" y="623852"/>
                </a:lnTo>
                <a:lnTo>
                  <a:pt x="0" y="623852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4066156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2.3 - Le modèle de confidentialité de Bitcoin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Prévention de la double dépense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825478" y="3819822"/>
            <a:ext cx="1893407" cy="2077813"/>
          </a:xfrm>
          <a:custGeom>
            <a:avLst/>
            <a:gdLst/>
            <a:ahLst/>
            <a:cxnLst/>
            <a:rect r="r" b="b" t="t" l="l"/>
            <a:pathLst>
              <a:path h="2077813" w="1893407">
                <a:moveTo>
                  <a:pt x="0" y="0"/>
                </a:moveTo>
                <a:lnTo>
                  <a:pt x="1893407" y="0"/>
                </a:lnTo>
                <a:lnTo>
                  <a:pt x="1893407" y="2077813"/>
                </a:lnTo>
                <a:lnTo>
                  <a:pt x="0" y="207781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0746759" y="3819822"/>
            <a:ext cx="1893407" cy="2077813"/>
          </a:xfrm>
          <a:custGeom>
            <a:avLst/>
            <a:gdLst/>
            <a:ahLst/>
            <a:cxnLst/>
            <a:rect r="r" b="b" t="t" l="l"/>
            <a:pathLst>
              <a:path h="2077813" w="1893407">
                <a:moveTo>
                  <a:pt x="0" y="0"/>
                </a:moveTo>
                <a:lnTo>
                  <a:pt x="1893406" y="0"/>
                </a:lnTo>
                <a:lnTo>
                  <a:pt x="1893406" y="2077813"/>
                </a:lnTo>
                <a:lnTo>
                  <a:pt x="0" y="207781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8" id="28"/>
          <p:cNvSpPr/>
          <p:nvPr/>
        </p:nvSpPr>
        <p:spPr>
          <a:xfrm>
            <a:off x="4730016" y="5182579"/>
            <a:ext cx="5123102" cy="0"/>
          </a:xfrm>
          <a:prstGeom prst="line">
            <a:avLst/>
          </a:prstGeom>
          <a:ln cap="flat" w="1047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29" id="29"/>
          <p:cNvSpPr/>
          <p:nvPr/>
        </p:nvSpPr>
        <p:spPr>
          <a:xfrm flipH="false" flipV="false" rot="0">
            <a:off x="6153145" y="6076823"/>
            <a:ext cx="2153641" cy="2059664"/>
          </a:xfrm>
          <a:custGeom>
            <a:avLst/>
            <a:gdLst/>
            <a:ahLst/>
            <a:cxnLst/>
            <a:rect r="r" b="b" t="t" l="l"/>
            <a:pathLst>
              <a:path h="2059664" w="2153641">
                <a:moveTo>
                  <a:pt x="0" y="0"/>
                </a:moveTo>
                <a:lnTo>
                  <a:pt x="2153641" y="0"/>
                </a:lnTo>
                <a:lnTo>
                  <a:pt x="2153641" y="2059663"/>
                </a:lnTo>
                <a:lnTo>
                  <a:pt x="0" y="205966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5831673" y="3856119"/>
            <a:ext cx="1423475" cy="935935"/>
          </a:xfrm>
          <a:custGeom>
            <a:avLst/>
            <a:gdLst/>
            <a:ahLst/>
            <a:cxnLst/>
            <a:rect r="r" b="b" t="t" l="l"/>
            <a:pathLst>
              <a:path h="935935" w="1423475">
                <a:moveTo>
                  <a:pt x="0" y="0"/>
                </a:moveTo>
                <a:lnTo>
                  <a:pt x="1423475" y="0"/>
                </a:lnTo>
                <a:lnTo>
                  <a:pt x="1423475" y="935935"/>
                </a:lnTo>
                <a:lnTo>
                  <a:pt x="0" y="93593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7542930" y="3973249"/>
            <a:ext cx="1091040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b="true" sz="35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10 €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026070" y="6152257"/>
            <a:ext cx="1492223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b="true" sz="35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- 10 €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0947350" y="6152257"/>
            <a:ext cx="1492223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b="true" sz="35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+ 10 €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4066156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2.3 - Le modèle de confidentialité de Bitcoin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229402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Modèle de confidentialité du système bancaire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822622" y="4736866"/>
            <a:ext cx="10038686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Modèle de confidentialité du système bancaire :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8285724" y="5773973"/>
            <a:ext cx="1926632" cy="1171804"/>
            <a:chOff x="0" y="0"/>
            <a:chExt cx="659964" cy="40139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59964" cy="401399"/>
            </a:xfrm>
            <a:custGeom>
              <a:avLst/>
              <a:gdLst/>
              <a:ahLst/>
              <a:cxnLst/>
              <a:rect r="r" b="b" t="t" l="l"/>
              <a:pathLst>
                <a:path h="401399" w="659964">
                  <a:moveTo>
                    <a:pt x="136625" y="0"/>
                  </a:moveTo>
                  <a:lnTo>
                    <a:pt x="523339" y="0"/>
                  </a:lnTo>
                  <a:cubicBezTo>
                    <a:pt x="598795" y="0"/>
                    <a:pt x="659964" y="61169"/>
                    <a:pt x="659964" y="136625"/>
                  </a:cubicBezTo>
                  <a:lnTo>
                    <a:pt x="659964" y="264774"/>
                  </a:lnTo>
                  <a:cubicBezTo>
                    <a:pt x="659964" y="340230"/>
                    <a:pt x="598795" y="401399"/>
                    <a:pt x="523339" y="401399"/>
                  </a:cubicBezTo>
                  <a:lnTo>
                    <a:pt x="136625" y="401399"/>
                  </a:lnTo>
                  <a:cubicBezTo>
                    <a:pt x="61169" y="401399"/>
                    <a:pt x="0" y="340230"/>
                    <a:pt x="0" y="264774"/>
                  </a:cubicBezTo>
                  <a:lnTo>
                    <a:pt x="0" y="136625"/>
                  </a:lnTo>
                  <a:cubicBezTo>
                    <a:pt x="0" y="61169"/>
                    <a:pt x="61169" y="0"/>
                    <a:pt x="1366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47625"/>
              <a:ext cx="659964" cy="449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 b="true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Contrepartie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0716390" y="5773973"/>
            <a:ext cx="1926632" cy="1171804"/>
            <a:chOff x="0" y="0"/>
            <a:chExt cx="659964" cy="401399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59964" cy="401399"/>
            </a:xfrm>
            <a:custGeom>
              <a:avLst/>
              <a:gdLst/>
              <a:ahLst/>
              <a:cxnLst/>
              <a:rect r="r" b="b" t="t" l="l"/>
              <a:pathLst>
                <a:path h="401399" w="659964">
                  <a:moveTo>
                    <a:pt x="136625" y="0"/>
                  </a:moveTo>
                  <a:lnTo>
                    <a:pt x="523339" y="0"/>
                  </a:lnTo>
                  <a:cubicBezTo>
                    <a:pt x="598795" y="0"/>
                    <a:pt x="659964" y="61169"/>
                    <a:pt x="659964" y="136625"/>
                  </a:cubicBezTo>
                  <a:lnTo>
                    <a:pt x="659964" y="264774"/>
                  </a:lnTo>
                  <a:cubicBezTo>
                    <a:pt x="659964" y="340230"/>
                    <a:pt x="598795" y="401399"/>
                    <a:pt x="523339" y="401399"/>
                  </a:cubicBezTo>
                  <a:lnTo>
                    <a:pt x="136625" y="401399"/>
                  </a:lnTo>
                  <a:cubicBezTo>
                    <a:pt x="61169" y="401399"/>
                    <a:pt x="0" y="340230"/>
                    <a:pt x="0" y="264774"/>
                  </a:cubicBezTo>
                  <a:lnTo>
                    <a:pt x="0" y="136625"/>
                  </a:lnTo>
                  <a:cubicBezTo>
                    <a:pt x="0" y="61169"/>
                    <a:pt x="61169" y="0"/>
                    <a:pt x="136625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47625"/>
              <a:ext cx="659964" cy="449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 b="true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Public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6130492" y="5773973"/>
            <a:ext cx="1926632" cy="1171804"/>
            <a:chOff x="0" y="0"/>
            <a:chExt cx="659964" cy="401399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659964" cy="401399"/>
            </a:xfrm>
            <a:custGeom>
              <a:avLst/>
              <a:gdLst/>
              <a:ahLst/>
              <a:cxnLst/>
              <a:rect r="r" b="b" t="t" l="l"/>
              <a:pathLst>
                <a:path h="401399" w="659964">
                  <a:moveTo>
                    <a:pt x="136625" y="0"/>
                  </a:moveTo>
                  <a:lnTo>
                    <a:pt x="523339" y="0"/>
                  </a:lnTo>
                  <a:cubicBezTo>
                    <a:pt x="598795" y="0"/>
                    <a:pt x="659964" y="61169"/>
                    <a:pt x="659964" y="136625"/>
                  </a:cubicBezTo>
                  <a:lnTo>
                    <a:pt x="659964" y="264774"/>
                  </a:lnTo>
                  <a:cubicBezTo>
                    <a:pt x="659964" y="340230"/>
                    <a:pt x="598795" y="401399"/>
                    <a:pt x="523339" y="401399"/>
                  </a:cubicBezTo>
                  <a:lnTo>
                    <a:pt x="136625" y="401399"/>
                  </a:lnTo>
                  <a:cubicBezTo>
                    <a:pt x="61169" y="401399"/>
                    <a:pt x="0" y="340230"/>
                    <a:pt x="0" y="264774"/>
                  </a:cubicBezTo>
                  <a:lnTo>
                    <a:pt x="0" y="136625"/>
                  </a:lnTo>
                  <a:cubicBezTo>
                    <a:pt x="0" y="61169"/>
                    <a:pt x="61169" y="0"/>
                    <a:pt x="1366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47625"/>
              <a:ext cx="659964" cy="449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 b="true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Banque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3975260" y="5773973"/>
            <a:ext cx="1926632" cy="1171804"/>
            <a:chOff x="0" y="0"/>
            <a:chExt cx="659964" cy="401399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59964" cy="401399"/>
            </a:xfrm>
            <a:custGeom>
              <a:avLst/>
              <a:gdLst/>
              <a:ahLst/>
              <a:cxnLst/>
              <a:rect r="r" b="b" t="t" l="l"/>
              <a:pathLst>
                <a:path h="401399" w="659964">
                  <a:moveTo>
                    <a:pt x="136625" y="0"/>
                  </a:moveTo>
                  <a:lnTo>
                    <a:pt x="523339" y="0"/>
                  </a:lnTo>
                  <a:cubicBezTo>
                    <a:pt x="598795" y="0"/>
                    <a:pt x="659964" y="61169"/>
                    <a:pt x="659964" y="136625"/>
                  </a:cubicBezTo>
                  <a:lnTo>
                    <a:pt x="659964" y="264774"/>
                  </a:lnTo>
                  <a:cubicBezTo>
                    <a:pt x="659964" y="340230"/>
                    <a:pt x="598795" y="401399"/>
                    <a:pt x="523339" y="401399"/>
                  </a:cubicBezTo>
                  <a:lnTo>
                    <a:pt x="136625" y="401399"/>
                  </a:lnTo>
                  <a:cubicBezTo>
                    <a:pt x="61169" y="401399"/>
                    <a:pt x="0" y="340230"/>
                    <a:pt x="0" y="264774"/>
                  </a:cubicBezTo>
                  <a:lnTo>
                    <a:pt x="0" y="136625"/>
                  </a:lnTo>
                  <a:cubicBezTo>
                    <a:pt x="0" y="61169"/>
                    <a:pt x="61169" y="0"/>
                    <a:pt x="1366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47625"/>
              <a:ext cx="659964" cy="449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 b="true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Transactions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822622" y="5773973"/>
            <a:ext cx="1926632" cy="1171804"/>
            <a:chOff x="0" y="0"/>
            <a:chExt cx="659964" cy="401399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659964" cy="401399"/>
            </a:xfrm>
            <a:custGeom>
              <a:avLst/>
              <a:gdLst/>
              <a:ahLst/>
              <a:cxnLst/>
              <a:rect r="r" b="b" t="t" l="l"/>
              <a:pathLst>
                <a:path h="401399" w="659964">
                  <a:moveTo>
                    <a:pt x="136625" y="0"/>
                  </a:moveTo>
                  <a:lnTo>
                    <a:pt x="523339" y="0"/>
                  </a:lnTo>
                  <a:cubicBezTo>
                    <a:pt x="598795" y="0"/>
                    <a:pt x="659964" y="61169"/>
                    <a:pt x="659964" y="136625"/>
                  </a:cubicBezTo>
                  <a:lnTo>
                    <a:pt x="659964" y="264774"/>
                  </a:lnTo>
                  <a:cubicBezTo>
                    <a:pt x="659964" y="340230"/>
                    <a:pt x="598795" y="401399"/>
                    <a:pt x="523339" y="401399"/>
                  </a:cubicBezTo>
                  <a:lnTo>
                    <a:pt x="136625" y="401399"/>
                  </a:lnTo>
                  <a:cubicBezTo>
                    <a:pt x="61169" y="401399"/>
                    <a:pt x="0" y="340230"/>
                    <a:pt x="0" y="264774"/>
                  </a:cubicBezTo>
                  <a:lnTo>
                    <a:pt x="0" y="136625"/>
                  </a:lnTo>
                  <a:cubicBezTo>
                    <a:pt x="0" y="61169"/>
                    <a:pt x="61169" y="0"/>
                    <a:pt x="1366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47625"/>
              <a:ext cx="659964" cy="449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 b="true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Identités</a:t>
              </a:r>
            </a:p>
          </p:txBody>
        </p:sp>
      </p:grpSp>
      <p:sp>
        <p:nvSpPr>
          <p:cNvPr name="AutoShape 42" id="42"/>
          <p:cNvSpPr/>
          <p:nvPr/>
        </p:nvSpPr>
        <p:spPr>
          <a:xfrm>
            <a:off x="10464109" y="5557457"/>
            <a:ext cx="0" cy="1604836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3" id="43"/>
          <p:cNvSpPr/>
          <p:nvPr/>
        </p:nvSpPr>
        <p:spPr>
          <a:xfrm>
            <a:off x="3749254" y="6359875"/>
            <a:ext cx="226006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4" id="44"/>
          <p:cNvSpPr/>
          <p:nvPr/>
        </p:nvSpPr>
        <p:spPr>
          <a:xfrm>
            <a:off x="5901892" y="6359875"/>
            <a:ext cx="228600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5" id="45"/>
          <p:cNvSpPr/>
          <p:nvPr/>
        </p:nvSpPr>
        <p:spPr>
          <a:xfrm>
            <a:off x="8057124" y="6359875"/>
            <a:ext cx="228600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4066156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2.3 - Le modèle de confidentialité de Bitcoin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100632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Modèle de confidentialité du système bancaire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3772527" y="6759478"/>
            <a:ext cx="1186780" cy="1302365"/>
          </a:xfrm>
          <a:custGeom>
            <a:avLst/>
            <a:gdLst/>
            <a:ahLst/>
            <a:cxnLst/>
            <a:rect r="r" b="b" t="t" l="l"/>
            <a:pathLst>
              <a:path h="1302365" w="1186780">
                <a:moveTo>
                  <a:pt x="0" y="0"/>
                </a:moveTo>
                <a:lnTo>
                  <a:pt x="1186780" y="0"/>
                </a:lnTo>
                <a:lnTo>
                  <a:pt x="1186780" y="1302364"/>
                </a:lnTo>
                <a:lnTo>
                  <a:pt x="0" y="130236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6674508" y="8055433"/>
            <a:ext cx="974640" cy="984485"/>
          </a:xfrm>
          <a:custGeom>
            <a:avLst/>
            <a:gdLst/>
            <a:ahLst/>
            <a:cxnLst/>
            <a:rect r="r" b="b" t="t" l="l"/>
            <a:pathLst>
              <a:path h="984485" w="974640">
                <a:moveTo>
                  <a:pt x="0" y="0"/>
                </a:moveTo>
                <a:lnTo>
                  <a:pt x="974640" y="0"/>
                </a:lnTo>
                <a:lnTo>
                  <a:pt x="974640" y="984484"/>
                </a:lnTo>
                <a:lnTo>
                  <a:pt x="0" y="984484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9364349" y="6759478"/>
            <a:ext cx="1186780" cy="1302365"/>
          </a:xfrm>
          <a:custGeom>
            <a:avLst/>
            <a:gdLst/>
            <a:ahLst/>
            <a:cxnLst/>
            <a:rect r="r" b="b" t="t" l="l"/>
            <a:pathLst>
              <a:path h="1302365" w="1186780">
                <a:moveTo>
                  <a:pt x="0" y="0"/>
                </a:moveTo>
                <a:lnTo>
                  <a:pt x="1186780" y="0"/>
                </a:lnTo>
                <a:lnTo>
                  <a:pt x="1186780" y="1302364"/>
                </a:lnTo>
                <a:lnTo>
                  <a:pt x="0" y="130236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9" id="29"/>
          <p:cNvSpPr/>
          <p:nvPr/>
        </p:nvSpPr>
        <p:spPr>
          <a:xfrm>
            <a:off x="5593079" y="7304039"/>
            <a:ext cx="3211140" cy="0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0" id="30"/>
          <p:cNvSpPr/>
          <p:nvPr/>
        </p:nvSpPr>
        <p:spPr>
          <a:xfrm>
            <a:off x="5593079" y="7700204"/>
            <a:ext cx="3211140" cy="0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31" id="31"/>
          <p:cNvSpPr/>
          <p:nvPr/>
        </p:nvSpPr>
        <p:spPr>
          <a:xfrm flipH="false" flipV="false" rot="0">
            <a:off x="6773398" y="6504085"/>
            <a:ext cx="776859" cy="510785"/>
          </a:xfrm>
          <a:custGeom>
            <a:avLst/>
            <a:gdLst/>
            <a:ahLst/>
            <a:cxnLst/>
            <a:rect r="r" b="b" t="t" l="l"/>
            <a:pathLst>
              <a:path h="510785" w="776859">
                <a:moveTo>
                  <a:pt x="0" y="0"/>
                </a:moveTo>
                <a:lnTo>
                  <a:pt x="776860" y="0"/>
                </a:lnTo>
                <a:lnTo>
                  <a:pt x="776860" y="510785"/>
                </a:lnTo>
                <a:lnTo>
                  <a:pt x="0" y="51078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3494861" y="2916391"/>
            <a:ext cx="1361788" cy="1302365"/>
          </a:xfrm>
          <a:custGeom>
            <a:avLst/>
            <a:gdLst/>
            <a:ahLst/>
            <a:cxnLst/>
            <a:rect r="r" b="b" t="t" l="l"/>
            <a:pathLst>
              <a:path h="1302365" w="1361788">
                <a:moveTo>
                  <a:pt x="0" y="0"/>
                </a:moveTo>
                <a:lnTo>
                  <a:pt x="1361788" y="0"/>
                </a:lnTo>
                <a:lnTo>
                  <a:pt x="1361788" y="1302365"/>
                </a:lnTo>
                <a:lnTo>
                  <a:pt x="0" y="1302365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9554511" y="2916391"/>
            <a:ext cx="1186780" cy="1302365"/>
          </a:xfrm>
          <a:custGeom>
            <a:avLst/>
            <a:gdLst/>
            <a:ahLst/>
            <a:cxnLst/>
            <a:rect r="r" b="b" t="t" l="l"/>
            <a:pathLst>
              <a:path h="1302365" w="1186780">
                <a:moveTo>
                  <a:pt x="0" y="0"/>
                </a:moveTo>
                <a:lnTo>
                  <a:pt x="1186779" y="0"/>
                </a:lnTo>
                <a:lnTo>
                  <a:pt x="1186779" y="1302365"/>
                </a:lnTo>
                <a:lnTo>
                  <a:pt x="0" y="130236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4" id="34"/>
          <p:cNvSpPr/>
          <p:nvPr/>
        </p:nvSpPr>
        <p:spPr>
          <a:xfrm>
            <a:off x="4856649" y="4920273"/>
            <a:ext cx="1817859" cy="1202806"/>
          </a:xfrm>
          <a:prstGeom prst="line">
            <a:avLst/>
          </a:prstGeom>
          <a:ln cap="flat" w="28575">
            <a:solidFill>
              <a:srgbClr val="000000"/>
            </a:solidFill>
            <a:prstDash val="sysDash"/>
            <a:headEnd type="none" len="sm" w="sm"/>
            <a:tailEnd type="arrow" len="sm" w="med"/>
          </a:ln>
        </p:spPr>
      </p:sp>
      <p:sp>
        <p:nvSpPr>
          <p:cNvPr name="AutoShape 35" id="35"/>
          <p:cNvSpPr/>
          <p:nvPr/>
        </p:nvSpPr>
        <p:spPr>
          <a:xfrm flipH="true">
            <a:off x="7649148" y="4920273"/>
            <a:ext cx="1824921" cy="1202806"/>
          </a:xfrm>
          <a:prstGeom prst="line">
            <a:avLst/>
          </a:prstGeom>
          <a:ln cap="flat" w="28575">
            <a:solidFill>
              <a:srgbClr val="000000"/>
            </a:solidFill>
            <a:prstDash val="sysDash"/>
            <a:headEnd type="none" len="sm" w="sm"/>
            <a:tailEnd type="arrow" len="sm" w="med"/>
          </a:ln>
        </p:spPr>
      </p:sp>
      <p:sp>
        <p:nvSpPr>
          <p:cNvPr name="Freeform 36" id="36"/>
          <p:cNvSpPr/>
          <p:nvPr/>
        </p:nvSpPr>
        <p:spPr>
          <a:xfrm flipH="false" flipV="false" rot="0">
            <a:off x="4524481" y="5404017"/>
            <a:ext cx="869651" cy="483744"/>
          </a:xfrm>
          <a:custGeom>
            <a:avLst/>
            <a:gdLst/>
            <a:ahLst/>
            <a:cxnLst/>
            <a:rect r="r" b="b" t="t" l="l"/>
            <a:pathLst>
              <a:path h="483744" w="869651">
                <a:moveTo>
                  <a:pt x="0" y="0"/>
                </a:moveTo>
                <a:lnTo>
                  <a:pt x="869651" y="0"/>
                </a:lnTo>
                <a:lnTo>
                  <a:pt x="869651" y="483743"/>
                </a:lnTo>
                <a:lnTo>
                  <a:pt x="0" y="48374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2832625" y="8132385"/>
            <a:ext cx="3066583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Client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8424447" y="8132385"/>
            <a:ext cx="3066583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Boulanger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8614609" y="4289299"/>
            <a:ext cx="3066583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Voisin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2642464" y="4289299"/>
            <a:ext cx="3066583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Banquier</a:t>
            </a:r>
          </a:p>
        </p:txBody>
      </p:sp>
      <p:sp>
        <p:nvSpPr>
          <p:cNvPr name="Freeform 41" id="41"/>
          <p:cNvSpPr/>
          <p:nvPr/>
        </p:nvSpPr>
        <p:spPr>
          <a:xfrm flipH="false" flipV="false" rot="0">
            <a:off x="8929524" y="5404017"/>
            <a:ext cx="869651" cy="483744"/>
          </a:xfrm>
          <a:custGeom>
            <a:avLst/>
            <a:gdLst/>
            <a:ahLst/>
            <a:cxnLst/>
            <a:rect r="r" b="b" t="t" l="l"/>
            <a:pathLst>
              <a:path h="483744" w="869651">
                <a:moveTo>
                  <a:pt x="0" y="0"/>
                </a:moveTo>
                <a:lnTo>
                  <a:pt x="869651" y="0"/>
                </a:lnTo>
                <a:lnTo>
                  <a:pt x="869651" y="483743"/>
                </a:lnTo>
                <a:lnTo>
                  <a:pt x="0" y="48374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4089581" y="5210989"/>
            <a:ext cx="434900" cy="434900"/>
          </a:xfrm>
          <a:custGeom>
            <a:avLst/>
            <a:gdLst/>
            <a:ahLst/>
            <a:cxnLst/>
            <a:rect r="r" b="b" t="t" l="l"/>
            <a:pathLst>
              <a:path h="434900" w="434900">
                <a:moveTo>
                  <a:pt x="0" y="0"/>
                </a:moveTo>
                <a:lnTo>
                  <a:pt x="434900" y="0"/>
                </a:lnTo>
                <a:lnTo>
                  <a:pt x="434900" y="434899"/>
                </a:lnTo>
                <a:lnTo>
                  <a:pt x="0" y="434899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9799175" y="5186567"/>
            <a:ext cx="434900" cy="434900"/>
          </a:xfrm>
          <a:custGeom>
            <a:avLst/>
            <a:gdLst/>
            <a:ahLst/>
            <a:cxnLst/>
            <a:rect r="r" b="b" t="t" l="l"/>
            <a:pathLst>
              <a:path h="434900" w="434900">
                <a:moveTo>
                  <a:pt x="0" y="0"/>
                </a:moveTo>
                <a:lnTo>
                  <a:pt x="434900" y="0"/>
                </a:lnTo>
                <a:lnTo>
                  <a:pt x="434900" y="434899"/>
                </a:lnTo>
                <a:lnTo>
                  <a:pt x="0" y="434899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4066156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2.3 - Le modèle de confidentialité de Bitcoin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Modèle de confidentialité de Bitcoin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822622" y="3036744"/>
            <a:ext cx="10038686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Modèle de confidentialité du système bancaire :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822622" y="6441156"/>
            <a:ext cx="10038686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Modèle de confidentialité de Bitcoin :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8285724" y="4073851"/>
            <a:ext cx="1926632" cy="1171804"/>
            <a:chOff x="0" y="0"/>
            <a:chExt cx="659964" cy="401399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59964" cy="401399"/>
            </a:xfrm>
            <a:custGeom>
              <a:avLst/>
              <a:gdLst/>
              <a:ahLst/>
              <a:cxnLst/>
              <a:rect r="r" b="b" t="t" l="l"/>
              <a:pathLst>
                <a:path h="401399" w="659964">
                  <a:moveTo>
                    <a:pt x="136625" y="0"/>
                  </a:moveTo>
                  <a:lnTo>
                    <a:pt x="523339" y="0"/>
                  </a:lnTo>
                  <a:cubicBezTo>
                    <a:pt x="598795" y="0"/>
                    <a:pt x="659964" y="61169"/>
                    <a:pt x="659964" y="136625"/>
                  </a:cubicBezTo>
                  <a:lnTo>
                    <a:pt x="659964" y="264774"/>
                  </a:lnTo>
                  <a:cubicBezTo>
                    <a:pt x="659964" y="340230"/>
                    <a:pt x="598795" y="401399"/>
                    <a:pt x="523339" y="401399"/>
                  </a:cubicBezTo>
                  <a:lnTo>
                    <a:pt x="136625" y="401399"/>
                  </a:lnTo>
                  <a:cubicBezTo>
                    <a:pt x="61169" y="401399"/>
                    <a:pt x="0" y="340230"/>
                    <a:pt x="0" y="264774"/>
                  </a:cubicBezTo>
                  <a:lnTo>
                    <a:pt x="0" y="136625"/>
                  </a:lnTo>
                  <a:cubicBezTo>
                    <a:pt x="0" y="61169"/>
                    <a:pt x="61169" y="0"/>
                    <a:pt x="1366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659964" cy="449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 b="true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Contrepartie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0716390" y="4073851"/>
            <a:ext cx="1926632" cy="1171804"/>
            <a:chOff x="0" y="0"/>
            <a:chExt cx="659964" cy="401399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659964" cy="401399"/>
            </a:xfrm>
            <a:custGeom>
              <a:avLst/>
              <a:gdLst/>
              <a:ahLst/>
              <a:cxnLst/>
              <a:rect r="r" b="b" t="t" l="l"/>
              <a:pathLst>
                <a:path h="401399" w="659964">
                  <a:moveTo>
                    <a:pt x="136625" y="0"/>
                  </a:moveTo>
                  <a:lnTo>
                    <a:pt x="523339" y="0"/>
                  </a:lnTo>
                  <a:cubicBezTo>
                    <a:pt x="598795" y="0"/>
                    <a:pt x="659964" y="61169"/>
                    <a:pt x="659964" y="136625"/>
                  </a:cubicBezTo>
                  <a:lnTo>
                    <a:pt x="659964" y="264774"/>
                  </a:lnTo>
                  <a:cubicBezTo>
                    <a:pt x="659964" y="340230"/>
                    <a:pt x="598795" y="401399"/>
                    <a:pt x="523339" y="401399"/>
                  </a:cubicBezTo>
                  <a:lnTo>
                    <a:pt x="136625" y="401399"/>
                  </a:lnTo>
                  <a:cubicBezTo>
                    <a:pt x="61169" y="401399"/>
                    <a:pt x="0" y="340230"/>
                    <a:pt x="0" y="264774"/>
                  </a:cubicBezTo>
                  <a:lnTo>
                    <a:pt x="0" y="136625"/>
                  </a:lnTo>
                  <a:cubicBezTo>
                    <a:pt x="0" y="61169"/>
                    <a:pt x="61169" y="0"/>
                    <a:pt x="136625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47625"/>
              <a:ext cx="659964" cy="449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 b="true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Public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6130492" y="4073851"/>
            <a:ext cx="1926632" cy="1171804"/>
            <a:chOff x="0" y="0"/>
            <a:chExt cx="659964" cy="401399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59964" cy="401399"/>
            </a:xfrm>
            <a:custGeom>
              <a:avLst/>
              <a:gdLst/>
              <a:ahLst/>
              <a:cxnLst/>
              <a:rect r="r" b="b" t="t" l="l"/>
              <a:pathLst>
                <a:path h="401399" w="659964">
                  <a:moveTo>
                    <a:pt x="136625" y="0"/>
                  </a:moveTo>
                  <a:lnTo>
                    <a:pt x="523339" y="0"/>
                  </a:lnTo>
                  <a:cubicBezTo>
                    <a:pt x="598795" y="0"/>
                    <a:pt x="659964" y="61169"/>
                    <a:pt x="659964" y="136625"/>
                  </a:cubicBezTo>
                  <a:lnTo>
                    <a:pt x="659964" y="264774"/>
                  </a:lnTo>
                  <a:cubicBezTo>
                    <a:pt x="659964" y="340230"/>
                    <a:pt x="598795" y="401399"/>
                    <a:pt x="523339" y="401399"/>
                  </a:cubicBezTo>
                  <a:lnTo>
                    <a:pt x="136625" y="401399"/>
                  </a:lnTo>
                  <a:cubicBezTo>
                    <a:pt x="61169" y="401399"/>
                    <a:pt x="0" y="340230"/>
                    <a:pt x="0" y="264774"/>
                  </a:cubicBezTo>
                  <a:lnTo>
                    <a:pt x="0" y="136625"/>
                  </a:lnTo>
                  <a:cubicBezTo>
                    <a:pt x="0" y="61169"/>
                    <a:pt x="61169" y="0"/>
                    <a:pt x="1366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47625"/>
              <a:ext cx="659964" cy="449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 b="true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Banque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3975260" y="4073851"/>
            <a:ext cx="1926632" cy="1171804"/>
            <a:chOff x="0" y="0"/>
            <a:chExt cx="659964" cy="401399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659964" cy="401399"/>
            </a:xfrm>
            <a:custGeom>
              <a:avLst/>
              <a:gdLst/>
              <a:ahLst/>
              <a:cxnLst/>
              <a:rect r="r" b="b" t="t" l="l"/>
              <a:pathLst>
                <a:path h="401399" w="659964">
                  <a:moveTo>
                    <a:pt x="136625" y="0"/>
                  </a:moveTo>
                  <a:lnTo>
                    <a:pt x="523339" y="0"/>
                  </a:lnTo>
                  <a:cubicBezTo>
                    <a:pt x="598795" y="0"/>
                    <a:pt x="659964" y="61169"/>
                    <a:pt x="659964" y="136625"/>
                  </a:cubicBezTo>
                  <a:lnTo>
                    <a:pt x="659964" y="264774"/>
                  </a:lnTo>
                  <a:cubicBezTo>
                    <a:pt x="659964" y="340230"/>
                    <a:pt x="598795" y="401399"/>
                    <a:pt x="523339" y="401399"/>
                  </a:cubicBezTo>
                  <a:lnTo>
                    <a:pt x="136625" y="401399"/>
                  </a:lnTo>
                  <a:cubicBezTo>
                    <a:pt x="61169" y="401399"/>
                    <a:pt x="0" y="340230"/>
                    <a:pt x="0" y="264774"/>
                  </a:cubicBezTo>
                  <a:lnTo>
                    <a:pt x="0" y="136625"/>
                  </a:lnTo>
                  <a:cubicBezTo>
                    <a:pt x="0" y="61169"/>
                    <a:pt x="61169" y="0"/>
                    <a:pt x="1366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47625"/>
              <a:ext cx="659964" cy="449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 b="true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Transactions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822622" y="4073851"/>
            <a:ext cx="1926632" cy="1171804"/>
            <a:chOff x="0" y="0"/>
            <a:chExt cx="659964" cy="401399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59964" cy="401399"/>
            </a:xfrm>
            <a:custGeom>
              <a:avLst/>
              <a:gdLst/>
              <a:ahLst/>
              <a:cxnLst/>
              <a:rect r="r" b="b" t="t" l="l"/>
              <a:pathLst>
                <a:path h="401399" w="659964">
                  <a:moveTo>
                    <a:pt x="136625" y="0"/>
                  </a:moveTo>
                  <a:lnTo>
                    <a:pt x="523339" y="0"/>
                  </a:lnTo>
                  <a:cubicBezTo>
                    <a:pt x="598795" y="0"/>
                    <a:pt x="659964" y="61169"/>
                    <a:pt x="659964" y="136625"/>
                  </a:cubicBezTo>
                  <a:lnTo>
                    <a:pt x="659964" y="264774"/>
                  </a:lnTo>
                  <a:cubicBezTo>
                    <a:pt x="659964" y="340230"/>
                    <a:pt x="598795" y="401399"/>
                    <a:pt x="523339" y="401399"/>
                  </a:cubicBezTo>
                  <a:lnTo>
                    <a:pt x="136625" y="401399"/>
                  </a:lnTo>
                  <a:cubicBezTo>
                    <a:pt x="61169" y="401399"/>
                    <a:pt x="0" y="340230"/>
                    <a:pt x="0" y="264774"/>
                  </a:cubicBezTo>
                  <a:lnTo>
                    <a:pt x="0" y="136625"/>
                  </a:lnTo>
                  <a:cubicBezTo>
                    <a:pt x="0" y="61169"/>
                    <a:pt x="61169" y="0"/>
                    <a:pt x="1366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47625"/>
              <a:ext cx="659964" cy="449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 b="true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Identités</a:t>
              </a:r>
            </a:p>
          </p:txBody>
        </p:sp>
      </p:grpSp>
      <p:sp>
        <p:nvSpPr>
          <p:cNvPr name="AutoShape 43" id="43"/>
          <p:cNvSpPr/>
          <p:nvPr/>
        </p:nvSpPr>
        <p:spPr>
          <a:xfrm>
            <a:off x="10464109" y="3857335"/>
            <a:ext cx="0" cy="1604836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4" id="44"/>
          <p:cNvGrpSpPr/>
          <p:nvPr/>
        </p:nvGrpSpPr>
        <p:grpSpPr>
          <a:xfrm rot="0">
            <a:off x="6397192" y="7474096"/>
            <a:ext cx="1926632" cy="1171804"/>
            <a:chOff x="0" y="0"/>
            <a:chExt cx="659964" cy="401399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59964" cy="401399"/>
            </a:xfrm>
            <a:custGeom>
              <a:avLst/>
              <a:gdLst/>
              <a:ahLst/>
              <a:cxnLst/>
              <a:rect r="r" b="b" t="t" l="l"/>
              <a:pathLst>
                <a:path h="401399" w="659964">
                  <a:moveTo>
                    <a:pt x="136625" y="0"/>
                  </a:moveTo>
                  <a:lnTo>
                    <a:pt x="523339" y="0"/>
                  </a:lnTo>
                  <a:cubicBezTo>
                    <a:pt x="598795" y="0"/>
                    <a:pt x="659964" y="61169"/>
                    <a:pt x="659964" y="136625"/>
                  </a:cubicBezTo>
                  <a:lnTo>
                    <a:pt x="659964" y="264774"/>
                  </a:lnTo>
                  <a:cubicBezTo>
                    <a:pt x="659964" y="340230"/>
                    <a:pt x="598795" y="401399"/>
                    <a:pt x="523339" y="401399"/>
                  </a:cubicBezTo>
                  <a:lnTo>
                    <a:pt x="136625" y="401399"/>
                  </a:lnTo>
                  <a:cubicBezTo>
                    <a:pt x="61169" y="401399"/>
                    <a:pt x="0" y="340230"/>
                    <a:pt x="0" y="264774"/>
                  </a:cubicBezTo>
                  <a:lnTo>
                    <a:pt x="0" y="136625"/>
                  </a:lnTo>
                  <a:cubicBezTo>
                    <a:pt x="0" y="61169"/>
                    <a:pt x="61169" y="0"/>
                    <a:pt x="136625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47625"/>
              <a:ext cx="659964" cy="449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 b="true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Public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4241960" y="7474096"/>
            <a:ext cx="1926632" cy="1171804"/>
            <a:chOff x="0" y="0"/>
            <a:chExt cx="659964" cy="401399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659964" cy="401399"/>
            </a:xfrm>
            <a:custGeom>
              <a:avLst/>
              <a:gdLst/>
              <a:ahLst/>
              <a:cxnLst/>
              <a:rect r="r" b="b" t="t" l="l"/>
              <a:pathLst>
                <a:path h="401399" w="659964">
                  <a:moveTo>
                    <a:pt x="136625" y="0"/>
                  </a:moveTo>
                  <a:lnTo>
                    <a:pt x="523339" y="0"/>
                  </a:lnTo>
                  <a:cubicBezTo>
                    <a:pt x="598795" y="0"/>
                    <a:pt x="659964" y="61169"/>
                    <a:pt x="659964" y="136625"/>
                  </a:cubicBezTo>
                  <a:lnTo>
                    <a:pt x="659964" y="264774"/>
                  </a:lnTo>
                  <a:cubicBezTo>
                    <a:pt x="659964" y="340230"/>
                    <a:pt x="598795" y="401399"/>
                    <a:pt x="523339" y="401399"/>
                  </a:cubicBezTo>
                  <a:lnTo>
                    <a:pt x="136625" y="401399"/>
                  </a:lnTo>
                  <a:cubicBezTo>
                    <a:pt x="61169" y="401399"/>
                    <a:pt x="0" y="340230"/>
                    <a:pt x="0" y="264774"/>
                  </a:cubicBezTo>
                  <a:lnTo>
                    <a:pt x="0" y="136625"/>
                  </a:lnTo>
                  <a:cubicBezTo>
                    <a:pt x="0" y="61169"/>
                    <a:pt x="61169" y="0"/>
                    <a:pt x="1366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47625"/>
              <a:ext cx="659964" cy="449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 b="true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Transactions</a:t>
              </a: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1822622" y="7474096"/>
            <a:ext cx="1926632" cy="1171804"/>
            <a:chOff x="0" y="0"/>
            <a:chExt cx="659964" cy="401399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59964" cy="401399"/>
            </a:xfrm>
            <a:custGeom>
              <a:avLst/>
              <a:gdLst/>
              <a:ahLst/>
              <a:cxnLst/>
              <a:rect r="r" b="b" t="t" l="l"/>
              <a:pathLst>
                <a:path h="401399" w="659964">
                  <a:moveTo>
                    <a:pt x="136625" y="0"/>
                  </a:moveTo>
                  <a:lnTo>
                    <a:pt x="523339" y="0"/>
                  </a:lnTo>
                  <a:cubicBezTo>
                    <a:pt x="598795" y="0"/>
                    <a:pt x="659964" y="61169"/>
                    <a:pt x="659964" y="136625"/>
                  </a:cubicBezTo>
                  <a:lnTo>
                    <a:pt x="659964" y="264774"/>
                  </a:lnTo>
                  <a:cubicBezTo>
                    <a:pt x="659964" y="340230"/>
                    <a:pt x="598795" y="401399"/>
                    <a:pt x="523339" y="401399"/>
                  </a:cubicBezTo>
                  <a:lnTo>
                    <a:pt x="136625" y="401399"/>
                  </a:lnTo>
                  <a:cubicBezTo>
                    <a:pt x="61169" y="401399"/>
                    <a:pt x="0" y="340230"/>
                    <a:pt x="0" y="264774"/>
                  </a:cubicBezTo>
                  <a:lnTo>
                    <a:pt x="0" y="136625"/>
                  </a:lnTo>
                  <a:cubicBezTo>
                    <a:pt x="0" y="61169"/>
                    <a:pt x="61169" y="0"/>
                    <a:pt x="13662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47625"/>
              <a:ext cx="659964" cy="4490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sz="1999" b="true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Identités</a:t>
              </a:r>
            </a:p>
          </p:txBody>
        </p:sp>
      </p:grpSp>
      <p:sp>
        <p:nvSpPr>
          <p:cNvPr name="AutoShape 53" id="53"/>
          <p:cNvSpPr/>
          <p:nvPr/>
        </p:nvSpPr>
        <p:spPr>
          <a:xfrm>
            <a:off x="3994310" y="7257580"/>
            <a:ext cx="0" cy="1604836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4" id="54"/>
          <p:cNvSpPr/>
          <p:nvPr/>
        </p:nvSpPr>
        <p:spPr>
          <a:xfrm>
            <a:off x="3749254" y="4659753"/>
            <a:ext cx="226006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5" id="55"/>
          <p:cNvSpPr/>
          <p:nvPr/>
        </p:nvSpPr>
        <p:spPr>
          <a:xfrm>
            <a:off x="5901892" y="4659753"/>
            <a:ext cx="228600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6" id="56"/>
          <p:cNvSpPr/>
          <p:nvPr/>
        </p:nvSpPr>
        <p:spPr>
          <a:xfrm>
            <a:off x="8057124" y="4659753"/>
            <a:ext cx="228600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7" id="57"/>
          <p:cNvSpPr/>
          <p:nvPr/>
        </p:nvSpPr>
        <p:spPr>
          <a:xfrm>
            <a:off x="6168592" y="8059997"/>
            <a:ext cx="228600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DAGRNBcGgw8</dc:identifier>
  <dcterms:modified xsi:type="dcterms:W3CDTF">2011-08-01T06:04:30Z</dcterms:modified>
  <cp:revision>1</cp:revision>
  <dc:title>23</dc:title>
</cp:coreProperties>
</file>