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Rubik Semi-Bold" charset="1" panose="00000000000000000000"/>
      <p:regular r:id="rId18"/>
    </p:embeddedFont>
    <p:embeddedFont>
      <p:font typeface="Rubik Medium" charset="1" panose="00000000000000000000"/>
      <p:regular r:id="rId19"/>
    </p:embeddedFont>
    <p:embeddedFont>
      <p:font typeface="Rubik Italics" charset="1" panose="00000000000000000000"/>
      <p:regular r:id="rId20"/>
    </p:embeddedFont>
    <p:embeddedFont>
      <p:font typeface="JetBrains Mono Italics" charset="1" panose="02010509020102050004"/>
      <p:regular r:id="rId21"/>
    </p:embeddedFont>
    <p:embeddedFont>
      <p:font typeface="Rubik Bold" charset="1" panose="00000000000000000000"/>
      <p:regular r:id="rId22"/>
    </p:embeddedFont>
    <p:embeddedFont>
      <p:font typeface="Rubik" charset="1" panose="00000000000000000000"/>
      <p:regular r:id="rId23"/>
    </p:embeddedFont>
    <p:embeddedFont>
      <p:font typeface="Rubik Semi-Bold Italics" charset="1" panose="00000000000000000000"/>
      <p:regular r:id="rId24"/>
    </p:embeddedFont>
    <p:embeddedFont>
      <p:font typeface="Rubik Bold Italics" charset="1" panose="00000000000000000000"/>
      <p:regular r:id="rId25"/>
    </p:embeddedFont>
    <p:embeddedFont>
      <p:font typeface="Rubik Medium Italics" charset="1" panose="000000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21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8.png" Type="http://schemas.openxmlformats.org/officeDocument/2006/relationships/image"/><Relationship Id="rId14" Target="../media/image19.svg" Type="http://schemas.openxmlformats.org/officeDocument/2006/relationships/image"/><Relationship Id="rId15" Target="../media/image22.png" Type="http://schemas.openxmlformats.org/officeDocument/2006/relationships/image"/><Relationship Id="rId16" Target="../media/image23.svg" Type="http://schemas.openxmlformats.org/officeDocument/2006/relationships/image"/><Relationship Id="rId17" Target="../media/image24.png" Type="http://schemas.openxmlformats.org/officeDocument/2006/relationships/image"/><Relationship Id="rId18" Target="../media/image25.svg" Type="http://schemas.openxmlformats.org/officeDocument/2006/relationships/image"/><Relationship Id="rId19" Target="../media/image26.png" Type="http://schemas.openxmlformats.org/officeDocument/2006/relationships/image"/><Relationship Id="rId2" Target="../media/image7.png" Type="http://schemas.openxmlformats.org/officeDocument/2006/relationships/image"/><Relationship Id="rId20" Target="../media/image27.svg" Type="http://schemas.openxmlformats.org/officeDocument/2006/relationships/image"/><Relationship Id="rId21" Target="../media/image14.png" Type="http://schemas.openxmlformats.org/officeDocument/2006/relationships/image"/><Relationship Id="rId22" Target="../media/image15.svg" Type="http://schemas.openxmlformats.org/officeDocument/2006/relationships/image"/><Relationship Id="rId23" Target="../media/image28.png" Type="http://schemas.openxmlformats.org/officeDocument/2006/relationships/image"/><Relationship Id="rId24" Target="../media/image29.svg" Type="http://schemas.openxmlformats.org/officeDocument/2006/relationships/image"/><Relationship Id="rId25" Target="../media/image30.png" Type="http://schemas.openxmlformats.org/officeDocument/2006/relationships/image"/><Relationship Id="rId26" Target="../media/image31.svg" Type="http://schemas.openxmlformats.org/officeDocument/2006/relationships/image"/><Relationship Id="rId27" Target="../media/image32.png" Type="http://schemas.openxmlformats.org/officeDocument/2006/relationships/image"/><Relationship Id="rId28" Target="../media/image33.png" Type="http://schemas.openxmlformats.org/officeDocument/2006/relationships/image"/><Relationship Id="rId29" Target="../media/image34.sv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35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6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7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8.png" Type="http://schemas.openxmlformats.org/officeDocument/2006/relationships/image"/><Relationship Id="rId14" Target="../media/image19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8.png" Type="http://schemas.openxmlformats.org/officeDocument/2006/relationships/image"/><Relationship Id="rId14" Target="../media/image19.svg" Type="http://schemas.openxmlformats.org/officeDocument/2006/relationships/image"/><Relationship Id="rId15" Target="../media/image20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6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75231" y="-763774"/>
            <a:ext cx="20872126" cy="10852515"/>
            <a:chOff x="0" y="0"/>
            <a:chExt cx="5497185" cy="28582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97185" cy="2858276"/>
            </a:xfrm>
            <a:custGeom>
              <a:avLst/>
              <a:gdLst/>
              <a:ahLst/>
              <a:cxnLst/>
              <a:rect r="r" b="b" t="t" l="l"/>
              <a:pathLst>
                <a:path h="2858276" w="5497185">
                  <a:moveTo>
                    <a:pt x="0" y="0"/>
                  </a:moveTo>
                  <a:lnTo>
                    <a:pt x="5497185" y="0"/>
                  </a:lnTo>
                  <a:lnTo>
                    <a:pt x="5497185" y="2858276"/>
                  </a:lnTo>
                  <a:lnTo>
                    <a:pt x="0" y="2858276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497185" cy="29059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8649" r="0" b="-8657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4242" t="0" r="-4234" b="-2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6822525" y="268584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315" r="0" b="-315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984554" y="4200525"/>
            <a:ext cx="108585" cy="1455420"/>
            <a:chOff x="0" y="0"/>
            <a:chExt cx="28599" cy="3833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8599" cy="383320"/>
            </a:xfrm>
            <a:custGeom>
              <a:avLst/>
              <a:gdLst/>
              <a:ahLst/>
              <a:cxnLst/>
              <a:rect r="r" b="b" t="t" l="l"/>
              <a:pathLst>
                <a:path h="383320" w="28599">
                  <a:moveTo>
                    <a:pt x="0" y="0"/>
                  </a:moveTo>
                  <a:lnTo>
                    <a:pt x="28599" y="0"/>
                  </a:lnTo>
                  <a:lnTo>
                    <a:pt x="28599" y="383320"/>
                  </a:lnTo>
                  <a:lnTo>
                    <a:pt x="0" y="3833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28599" cy="430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319795" y="4191000"/>
            <a:ext cx="16414241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0"/>
              </a:lnSpc>
            </a:pPr>
            <a:r>
              <a:rPr lang="en-US" sz="5200" b="true">
                <a:solidFill>
                  <a:srgbClr val="FFFFFF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Les heuristiques externes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19795" y="5229225"/>
            <a:ext cx="14475936" cy="42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30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Par Loïc Morel - Chapitre 3.4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3.4 - Les heuristiques externes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CIOH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3357237" y="3292173"/>
            <a:ext cx="7751169" cy="5371962"/>
          </a:xfrm>
          <a:custGeom>
            <a:avLst/>
            <a:gdLst/>
            <a:ahLst/>
            <a:cxnLst/>
            <a:rect r="r" b="b" t="t" l="l"/>
            <a:pathLst>
              <a:path h="5371962" w="7751169">
                <a:moveTo>
                  <a:pt x="0" y="0"/>
                </a:moveTo>
                <a:lnTo>
                  <a:pt x="7751169" y="0"/>
                </a:lnTo>
                <a:lnTo>
                  <a:pt x="7751169" y="5371963"/>
                </a:lnTo>
                <a:lnTo>
                  <a:pt x="0" y="537196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3.4 - Les heuristiques externes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Les données offchain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-10800000">
            <a:off x="8946338" y="3060874"/>
            <a:ext cx="721672" cy="3207433"/>
          </a:xfrm>
          <a:custGeom>
            <a:avLst/>
            <a:gdLst/>
            <a:ahLst/>
            <a:cxnLst/>
            <a:rect r="r" b="b" t="t" l="l"/>
            <a:pathLst>
              <a:path h="3207433" w="721672">
                <a:moveTo>
                  <a:pt x="0" y="0"/>
                </a:moveTo>
                <a:lnTo>
                  <a:pt x="721672" y="0"/>
                </a:lnTo>
                <a:lnTo>
                  <a:pt x="721672" y="3207433"/>
                </a:lnTo>
                <a:lnTo>
                  <a:pt x="0" y="320743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27" id="27"/>
          <p:cNvGrpSpPr/>
          <p:nvPr/>
        </p:nvGrpSpPr>
        <p:grpSpPr>
          <a:xfrm rot="0">
            <a:off x="10156065" y="3858801"/>
            <a:ext cx="2026386" cy="1611580"/>
            <a:chOff x="0" y="0"/>
            <a:chExt cx="1374678" cy="109327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374678" cy="1093278"/>
            </a:xfrm>
            <a:custGeom>
              <a:avLst/>
              <a:gdLst/>
              <a:ahLst/>
              <a:cxnLst/>
              <a:rect r="r" b="b" t="t" l="l"/>
              <a:pathLst>
                <a:path h="1093278" w="1374678">
                  <a:moveTo>
                    <a:pt x="0" y="0"/>
                  </a:moveTo>
                  <a:lnTo>
                    <a:pt x="1374678" y="0"/>
                  </a:lnTo>
                  <a:lnTo>
                    <a:pt x="1374678" y="1093278"/>
                  </a:lnTo>
                  <a:lnTo>
                    <a:pt x="0" y="10932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19050"/>
              <a:ext cx="1374678" cy="11123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27"/>
                </a:lnSpc>
              </a:pP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11501678" y="4000780"/>
            <a:ext cx="440311" cy="585212"/>
          </a:xfrm>
          <a:custGeom>
            <a:avLst/>
            <a:gdLst/>
            <a:ahLst/>
            <a:cxnLst/>
            <a:rect r="r" b="b" t="t" l="l"/>
            <a:pathLst>
              <a:path h="585212" w="440311">
                <a:moveTo>
                  <a:pt x="0" y="0"/>
                </a:moveTo>
                <a:lnTo>
                  <a:pt x="440311" y="0"/>
                </a:lnTo>
                <a:lnTo>
                  <a:pt x="440311" y="585212"/>
                </a:lnTo>
                <a:lnTo>
                  <a:pt x="0" y="58521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0946008" y="4000780"/>
            <a:ext cx="440311" cy="585212"/>
          </a:xfrm>
          <a:custGeom>
            <a:avLst/>
            <a:gdLst/>
            <a:ahLst/>
            <a:cxnLst/>
            <a:rect r="r" b="b" t="t" l="l"/>
            <a:pathLst>
              <a:path h="585212" w="440311">
                <a:moveTo>
                  <a:pt x="0" y="0"/>
                </a:moveTo>
                <a:lnTo>
                  <a:pt x="440311" y="0"/>
                </a:lnTo>
                <a:lnTo>
                  <a:pt x="440311" y="585212"/>
                </a:lnTo>
                <a:lnTo>
                  <a:pt x="0" y="58521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0386128" y="4000780"/>
            <a:ext cx="440311" cy="585212"/>
          </a:xfrm>
          <a:custGeom>
            <a:avLst/>
            <a:gdLst/>
            <a:ahLst/>
            <a:cxnLst/>
            <a:rect r="r" b="b" t="t" l="l"/>
            <a:pathLst>
              <a:path h="585212" w="440311">
                <a:moveTo>
                  <a:pt x="0" y="0"/>
                </a:moveTo>
                <a:lnTo>
                  <a:pt x="440311" y="0"/>
                </a:lnTo>
                <a:lnTo>
                  <a:pt x="440311" y="585212"/>
                </a:lnTo>
                <a:lnTo>
                  <a:pt x="0" y="58521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1501678" y="4736846"/>
            <a:ext cx="440311" cy="585212"/>
          </a:xfrm>
          <a:custGeom>
            <a:avLst/>
            <a:gdLst/>
            <a:ahLst/>
            <a:cxnLst/>
            <a:rect r="r" b="b" t="t" l="l"/>
            <a:pathLst>
              <a:path h="585212" w="440311">
                <a:moveTo>
                  <a:pt x="0" y="0"/>
                </a:moveTo>
                <a:lnTo>
                  <a:pt x="440311" y="0"/>
                </a:lnTo>
                <a:lnTo>
                  <a:pt x="440311" y="585211"/>
                </a:lnTo>
                <a:lnTo>
                  <a:pt x="0" y="58521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0946008" y="4736846"/>
            <a:ext cx="440311" cy="585212"/>
          </a:xfrm>
          <a:custGeom>
            <a:avLst/>
            <a:gdLst/>
            <a:ahLst/>
            <a:cxnLst/>
            <a:rect r="r" b="b" t="t" l="l"/>
            <a:pathLst>
              <a:path h="585212" w="440311">
                <a:moveTo>
                  <a:pt x="0" y="0"/>
                </a:moveTo>
                <a:lnTo>
                  <a:pt x="440311" y="0"/>
                </a:lnTo>
                <a:lnTo>
                  <a:pt x="440311" y="585211"/>
                </a:lnTo>
                <a:lnTo>
                  <a:pt x="0" y="58521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0386128" y="4736846"/>
            <a:ext cx="440311" cy="585212"/>
          </a:xfrm>
          <a:custGeom>
            <a:avLst/>
            <a:gdLst/>
            <a:ahLst/>
            <a:cxnLst/>
            <a:rect r="r" b="b" t="t" l="l"/>
            <a:pathLst>
              <a:path h="585212" w="440311">
                <a:moveTo>
                  <a:pt x="0" y="0"/>
                </a:moveTo>
                <a:lnTo>
                  <a:pt x="440311" y="0"/>
                </a:lnTo>
                <a:lnTo>
                  <a:pt x="440311" y="585211"/>
                </a:lnTo>
                <a:lnTo>
                  <a:pt x="0" y="58521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1038747" y="7083553"/>
            <a:ext cx="1114541" cy="1223090"/>
          </a:xfrm>
          <a:custGeom>
            <a:avLst/>
            <a:gdLst/>
            <a:ahLst/>
            <a:cxnLst/>
            <a:rect r="r" b="b" t="t" l="l"/>
            <a:pathLst>
              <a:path h="1223090" w="1114541">
                <a:moveTo>
                  <a:pt x="0" y="0"/>
                </a:moveTo>
                <a:lnTo>
                  <a:pt x="1114541" y="0"/>
                </a:lnTo>
                <a:lnTo>
                  <a:pt x="1114541" y="1223089"/>
                </a:lnTo>
                <a:lnTo>
                  <a:pt x="0" y="122308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11397533" y="7210588"/>
            <a:ext cx="396969" cy="352806"/>
          </a:xfrm>
          <a:custGeom>
            <a:avLst/>
            <a:gdLst/>
            <a:ahLst/>
            <a:cxnLst/>
            <a:rect r="r" b="b" t="t" l="l"/>
            <a:pathLst>
              <a:path h="352806" w="396969">
                <a:moveTo>
                  <a:pt x="0" y="0"/>
                </a:moveTo>
                <a:lnTo>
                  <a:pt x="396969" y="0"/>
                </a:lnTo>
                <a:lnTo>
                  <a:pt x="396969" y="352806"/>
                </a:lnTo>
                <a:lnTo>
                  <a:pt x="0" y="35280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8587911" y="7083553"/>
            <a:ext cx="1114541" cy="1223090"/>
          </a:xfrm>
          <a:custGeom>
            <a:avLst/>
            <a:gdLst/>
            <a:ahLst/>
            <a:cxnLst/>
            <a:rect r="r" b="b" t="t" l="l"/>
            <a:pathLst>
              <a:path h="1223090" w="1114541">
                <a:moveTo>
                  <a:pt x="0" y="0"/>
                </a:moveTo>
                <a:lnTo>
                  <a:pt x="1114541" y="0"/>
                </a:lnTo>
                <a:lnTo>
                  <a:pt x="1114541" y="1223089"/>
                </a:lnTo>
                <a:lnTo>
                  <a:pt x="0" y="1223089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true" flipV="false" rot="-5225602">
            <a:off x="2247566" y="6142186"/>
            <a:ext cx="981041" cy="350722"/>
          </a:xfrm>
          <a:custGeom>
            <a:avLst/>
            <a:gdLst/>
            <a:ahLst/>
            <a:cxnLst/>
            <a:rect r="r" b="b" t="t" l="l"/>
            <a:pathLst>
              <a:path h="350722" w="981041">
                <a:moveTo>
                  <a:pt x="981041" y="0"/>
                </a:moveTo>
                <a:lnTo>
                  <a:pt x="0" y="0"/>
                </a:lnTo>
                <a:lnTo>
                  <a:pt x="0" y="350723"/>
                </a:lnTo>
                <a:lnTo>
                  <a:pt x="981041" y="350723"/>
                </a:lnTo>
                <a:lnTo>
                  <a:pt x="981041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10080689" y="7582770"/>
            <a:ext cx="579821" cy="347892"/>
          </a:xfrm>
          <a:custGeom>
            <a:avLst/>
            <a:gdLst/>
            <a:ahLst/>
            <a:cxnLst/>
            <a:rect r="r" b="b" t="t" l="l"/>
            <a:pathLst>
              <a:path h="347892" w="579821">
                <a:moveTo>
                  <a:pt x="0" y="0"/>
                </a:moveTo>
                <a:lnTo>
                  <a:pt x="579821" y="0"/>
                </a:lnTo>
                <a:lnTo>
                  <a:pt x="579821" y="347893"/>
                </a:lnTo>
                <a:lnTo>
                  <a:pt x="0" y="347893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1" id="41"/>
          <p:cNvGrpSpPr/>
          <p:nvPr/>
        </p:nvGrpSpPr>
        <p:grpSpPr>
          <a:xfrm rot="0">
            <a:off x="3044580" y="5537568"/>
            <a:ext cx="1299014" cy="404516"/>
            <a:chOff x="0" y="0"/>
            <a:chExt cx="911226" cy="283758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  <a:r>
                <a:rPr lang="en-US" b="true" sz="14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bc1q...acd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2356581" y="3060874"/>
            <a:ext cx="1299014" cy="404516"/>
            <a:chOff x="0" y="0"/>
            <a:chExt cx="911226" cy="283758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  <a:r>
                <a:rPr lang="en-US" b="true" sz="14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bc1q...s3u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2265445" y="4396987"/>
            <a:ext cx="1299014" cy="404516"/>
            <a:chOff x="0" y="0"/>
            <a:chExt cx="911226" cy="283758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  <a:r>
                <a:rPr lang="en-US" b="true" sz="14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bc1q...rlt</a:t>
              </a:r>
            </a:p>
          </p:txBody>
        </p:sp>
      </p:grpSp>
      <p:sp>
        <p:nvSpPr>
          <p:cNvPr name="AutoShape 50" id="50"/>
          <p:cNvSpPr/>
          <p:nvPr/>
        </p:nvSpPr>
        <p:spPr>
          <a:xfrm flipV="true">
            <a:off x="2928748" y="3465389"/>
            <a:ext cx="63544" cy="931597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1" id="51"/>
          <p:cNvSpPr/>
          <p:nvPr/>
        </p:nvSpPr>
        <p:spPr>
          <a:xfrm>
            <a:off x="3053115" y="4801502"/>
            <a:ext cx="502809" cy="736065"/>
          </a:xfrm>
          <a:prstGeom prst="line">
            <a:avLst/>
          </a:prstGeom>
          <a:ln cap="flat" w="47625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2" id="52"/>
          <p:cNvGrpSpPr/>
          <p:nvPr/>
        </p:nvGrpSpPr>
        <p:grpSpPr>
          <a:xfrm rot="0">
            <a:off x="2436076" y="6932699"/>
            <a:ext cx="5211247" cy="1962736"/>
            <a:chOff x="0" y="0"/>
            <a:chExt cx="1299920" cy="48959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1299920" cy="489595"/>
            </a:xfrm>
            <a:custGeom>
              <a:avLst/>
              <a:gdLst/>
              <a:ahLst/>
              <a:cxnLst/>
              <a:rect r="r" b="b" t="t" l="l"/>
              <a:pathLst>
                <a:path h="489595" w="1299920">
                  <a:moveTo>
                    <a:pt x="22284" y="0"/>
                  </a:moveTo>
                  <a:lnTo>
                    <a:pt x="1277635" y="0"/>
                  </a:lnTo>
                  <a:cubicBezTo>
                    <a:pt x="1283546" y="0"/>
                    <a:pt x="1289214" y="2348"/>
                    <a:pt x="1293393" y="6527"/>
                  </a:cubicBezTo>
                  <a:cubicBezTo>
                    <a:pt x="1297572" y="10706"/>
                    <a:pt x="1299920" y="16374"/>
                    <a:pt x="1299920" y="22284"/>
                  </a:cubicBezTo>
                  <a:lnTo>
                    <a:pt x="1299920" y="467310"/>
                  </a:lnTo>
                  <a:cubicBezTo>
                    <a:pt x="1299920" y="473221"/>
                    <a:pt x="1297572" y="478889"/>
                    <a:pt x="1293393" y="483068"/>
                  </a:cubicBezTo>
                  <a:cubicBezTo>
                    <a:pt x="1289214" y="487247"/>
                    <a:pt x="1283546" y="489595"/>
                    <a:pt x="1277635" y="489595"/>
                  </a:cubicBezTo>
                  <a:lnTo>
                    <a:pt x="22284" y="489595"/>
                  </a:lnTo>
                  <a:cubicBezTo>
                    <a:pt x="16374" y="489595"/>
                    <a:pt x="10706" y="487247"/>
                    <a:pt x="6527" y="483068"/>
                  </a:cubicBezTo>
                  <a:cubicBezTo>
                    <a:pt x="2348" y="478889"/>
                    <a:pt x="0" y="473221"/>
                    <a:pt x="0" y="467310"/>
                  </a:cubicBezTo>
                  <a:lnTo>
                    <a:pt x="0" y="22284"/>
                  </a:lnTo>
                  <a:cubicBezTo>
                    <a:pt x="0" y="16374"/>
                    <a:pt x="2348" y="10706"/>
                    <a:pt x="6527" y="6527"/>
                  </a:cubicBezTo>
                  <a:cubicBezTo>
                    <a:pt x="10706" y="2348"/>
                    <a:pt x="16374" y="0"/>
                    <a:pt x="22284" y="0"/>
                  </a:cubicBezTo>
                  <a:close/>
                </a:path>
              </a:pathLst>
            </a:custGeom>
            <a:blipFill>
              <a:blip r:embed="rId27"/>
              <a:stretch>
                <a:fillRect l="0" t="-2687" r="0" b="-2687"/>
              </a:stretch>
            </a:blipFill>
          </p:spPr>
        </p:sp>
      </p:grpSp>
      <p:sp>
        <p:nvSpPr>
          <p:cNvPr name="TextBox 54" id="54"/>
          <p:cNvSpPr txBox="true"/>
          <p:nvPr/>
        </p:nvSpPr>
        <p:spPr>
          <a:xfrm rot="0">
            <a:off x="8333044" y="7777053"/>
            <a:ext cx="1624276" cy="408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59"/>
              </a:lnSpc>
            </a:pPr>
            <a:r>
              <a:rPr lang="en-US" b="true" sz="2328" i="true">
                <a:solidFill>
                  <a:srgbClr val="FFFFFF"/>
                </a:solidFill>
                <a:latin typeface="Rubik Medium Italics"/>
                <a:ea typeface="Rubik Medium Italics"/>
                <a:cs typeface="Rubik Medium Italics"/>
                <a:sym typeface="Rubik Medium Italics"/>
              </a:rPr>
              <a:t>Loïc</a:t>
            </a:r>
          </a:p>
        </p:txBody>
      </p:sp>
      <p:grpSp>
        <p:nvGrpSpPr>
          <p:cNvPr name="Group 55" id="55"/>
          <p:cNvGrpSpPr/>
          <p:nvPr/>
        </p:nvGrpSpPr>
        <p:grpSpPr>
          <a:xfrm rot="0">
            <a:off x="3295204" y="3669795"/>
            <a:ext cx="1299014" cy="404516"/>
            <a:chOff x="0" y="0"/>
            <a:chExt cx="911226" cy="283758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  <a:r>
                <a:rPr lang="en-US" b="true" sz="14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bc1q...ygr</a:t>
              </a: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4077219" y="4475585"/>
            <a:ext cx="1299014" cy="404516"/>
            <a:chOff x="0" y="0"/>
            <a:chExt cx="911226" cy="283758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  <a:r>
                <a:rPr lang="en-US" b="true" sz="14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bc1q...zr9</a:t>
              </a:r>
            </a:p>
          </p:txBody>
        </p:sp>
      </p:grpSp>
      <p:sp>
        <p:nvSpPr>
          <p:cNvPr name="AutoShape 61" id="61"/>
          <p:cNvSpPr/>
          <p:nvPr/>
        </p:nvSpPr>
        <p:spPr>
          <a:xfrm flipH="true">
            <a:off x="3721227" y="4074311"/>
            <a:ext cx="196345" cy="1463257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2" id="62"/>
          <p:cNvSpPr/>
          <p:nvPr/>
        </p:nvSpPr>
        <p:spPr>
          <a:xfrm flipH="true">
            <a:off x="3890756" y="4880101"/>
            <a:ext cx="639301" cy="657467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3" id="63"/>
          <p:cNvSpPr/>
          <p:nvPr/>
        </p:nvSpPr>
        <p:spPr>
          <a:xfrm flipV="true">
            <a:off x="4251308" y="5122105"/>
            <a:ext cx="1470515" cy="447971"/>
          </a:xfrm>
          <a:prstGeom prst="line">
            <a:avLst/>
          </a:prstGeom>
          <a:ln cap="flat" w="47625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4" id="64"/>
          <p:cNvGrpSpPr/>
          <p:nvPr/>
        </p:nvGrpSpPr>
        <p:grpSpPr>
          <a:xfrm rot="0">
            <a:off x="5629537" y="4750098"/>
            <a:ext cx="1299014" cy="404516"/>
            <a:chOff x="0" y="0"/>
            <a:chExt cx="911226" cy="283758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  <a:r>
                <a:rPr lang="en-US" b="true" sz="14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bc1q...wxu</a:t>
              </a: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5155063" y="3407259"/>
            <a:ext cx="1299014" cy="404516"/>
            <a:chOff x="0" y="0"/>
            <a:chExt cx="911226" cy="283758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  <a:r>
                <a:rPr lang="en-US" b="true" sz="14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bc1q...sgq</a:t>
              </a:r>
            </a:p>
          </p:txBody>
        </p:sp>
      </p:grpSp>
      <p:grpSp>
        <p:nvGrpSpPr>
          <p:cNvPr name="Group 70" id="70"/>
          <p:cNvGrpSpPr/>
          <p:nvPr/>
        </p:nvGrpSpPr>
        <p:grpSpPr>
          <a:xfrm rot="0">
            <a:off x="7302217" y="4306639"/>
            <a:ext cx="1299014" cy="404516"/>
            <a:chOff x="0" y="0"/>
            <a:chExt cx="911226" cy="283758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  <a:r>
                <a:rPr lang="en-US" b="true" sz="14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bc1q...qrc</a:t>
              </a:r>
            </a:p>
          </p:txBody>
        </p:sp>
      </p:grpSp>
      <p:grpSp>
        <p:nvGrpSpPr>
          <p:cNvPr name="Group 73" id="73"/>
          <p:cNvGrpSpPr/>
          <p:nvPr/>
        </p:nvGrpSpPr>
        <p:grpSpPr>
          <a:xfrm rot="0">
            <a:off x="7647323" y="5616508"/>
            <a:ext cx="1299014" cy="404516"/>
            <a:chOff x="0" y="0"/>
            <a:chExt cx="911226" cy="283758"/>
          </a:xfrm>
        </p:grpSpPr>
        <p:sp>
          <p:nvSpPr>
            <p:cNvPr name="Freeform 74" id="74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75" id="75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  <a:r>
                <a:rPr lang="en-US" b="true" sz="14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bc1q...ce0</a:t>
              </a:r>
            </a:p>
          </p:txBody>
        </p:sp>
      </p:grpSp>
      <p:sp>
        <p:nvSpPr>
          <p:cNvPr name="AutoShape 76" id="76"/>
          <p:cNvSpPr/>
          <p:nvPr/>
        </p:nvSpPr>
        <p:spPr>
          <a:xfrm>
            <a:off x="6282023" y="3809508"/>
            <a:ext cx="1192249" cy="499398"/>
          </a:xfrm>
          <a:prstGeom prst="line">
            <a:avLst/>
          </a:prstGeom>
          <a:ln cap="flat" w="47625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7" id="77"/>
          <p:cNvSpPr/>
          <p:nvPr/>
        </p:nvSpPr>
        <p:spPr>
          <a:xfrm flipH="true" flipV="true">
            <a:off x="5876035" y="3811775"/>
            <a:ext cx="331544" cy="938323"/>
          </a:xfrm>
          <a:prstGeom prst="line">
            <a:avLst/>
          </a:prstGeom>
          <a:ln cap="flat" w="47625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8" id="78"/>
          <p:cNvSpPr/>
          <p:nvPr/>
        </p:nvSpPr>
        <p:spPr>
          <a:xfrm>
            <a:off x="8005013" y="4711154"/>
            <a:ext cx="238530" cy="905354"/>
          </a:xfrm>
          <a:prstGeom prst="line">
            <a:avLst/>
          </a:prstGeom>
          <a:ln cap="flat" w="47625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79" id="79"/>
          <p:cNvGrpSpPr/>
          <p:nvPr/>
        </p:nvGrpSpPr>
        <p:grpSpPr>
          <a:xfrm rot="0">
            <a:off x="5804570" y="5570067"/>
            <a:ext cx="1299014" cy="404516"/>
            <a:chOff x="0" y="0"/>
            <a:chExt cx="911226" cy="283758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1" id="81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  <a:r>
                <a:rPr lang="en-US" b="true" sz="14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bc1q...wxe</a:t>
              </a:r>
            </a:p>
          </p:txBody>
        </p:sp>
      </p:grpSp>
      <p:sp>
        <p:nvSpPr>
          <p:cNvPr name="AutoShape 82" id="82"/>
          <p:cNvSpPr/>
          <p:nvPr/>
        </p:nvSpPr>
        <p:spPr>
          <a:xfrm>
            <a:off x="6322219" y="5154613"/>
            <a:ext cx="88684" cy="415454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83" id="83"/>
          <p:cNvGrpSpPr/>
          <p:nvPr/>
        </p:nvGrpSpPr>
        <p:grpSpPr>
          <a:xfrm rot="0">
            <a:off x="7164754" y="3205002"/>
            <a:ext cx="1299014" cy="404516"/>
            <a:chOff x="0" y="0"/>
            <a:chExt cx="911226" cy="283758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5" id="85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  <a:r>
                <a:rPr lang="en-US" b="true" sz="14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bc1q...6tr</a:t>
              </a:r>
            </a:p>
          </p:txBody>
        </p:sp>
      </p:grpSp>
      <p:sp>
        <p:nvSpPr>
          <p:cNvPr name="AutoShape 86" id="86"/>
          <p:cNvSpPr/>
          <p:nvPr/>
        </p:nvSpPr>
        <p:spPr>
          <a:xfrm flipH="true" flipV="true">
            <a:off x="7839499" y="3609517"/>
            <a:ext cx="86988" cy="697121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87" id="87"/>
          <p:cNvSpPr/>
          <p:nvPr/>
        </p:nvSpPr>
        <p:spPr>
          <a:xfrm flipH="false" flipV="false" rot="5399999">
            <a:off x="11534317" y="6107304"/>
            <a:ext cx="981041" cy="350722"/>
          </a:xfrm>
          <a:custGeom>
            <a:avLst/>
            <a:gdLst/>
            <a:ahLst/>
            <a:cxnLst/>
            <a:rect r="r" b="b" t="t" l="l"/>
            <a:pathLst>
              <a:path h="350722" w="981041">
                <a:moveTo>
                  <a:pt x="0" y="0"/>
                </a:moveTo>
                <a:lnTo>
                  <a:pt x="981041" y="0"/>
                </a:lnTo>
                <a:lnTo>
                  <a:pt x="981041" y="350722"/>
                </a:lnTo>
                <a:lnTo>
                  <a:pt x="0" y="350722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8" id="88"/>
          <p:cNvSpPr/>
          <p:nvPr/>
        </p:nvSpPr>
        <p:spPr>
          <a:xfrm flipH="true" flipV="false" rot="10402170">
            <a:off x="7806310" y="8401296"/>
            <a:ext cx="981041" cy="350722"/>
          </a:xfrm>
          <a:custGeom>
            <a:avLst/>
            <a:gdLst/>
            <a:ahLst/>
            <a:cxnLst/>
            <a:rect r="r" b="b" t="t" l="l"/>
            <a:pathLst>
              <a:path h="350722" w="981041">
                <a:moveTo>
                  <a:pt x="981041" y="0"/>
                </a:moveTo>
                <a:lnTo>
                  <a:pt x="0" y="0"/>
                </a:lnTo>
                <a:lnTo>
                  <a:pt x="0" y="350723"/>
                </a:lnTo>
                <a:lnTo>
                  <a:pt x="981041" y="350723"/>
                </a:lnTo>
                <a:lnTo>
                  <a:pt x="981041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3.4 - Les heuristiques externes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Les modèles temporels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918907" y="2989077"/>
            <a:ext cx="10627830" cy="5978154"/>
          </a:xfrm>
          <a:custGeom>
            <a:avLst/>
            <a:gdLst/>
            <a:ahLst/>
            <a:cxnLst/>
            <a:rect r="r" b="b" t="t" l="l"/>
            <a:pathLst>
              <a:path h="5978154" w="10627830">
                <a:moveTo>
                  <a:pt x="0" y="0"/>
                </a:moveTo>
                <a:lnTo>
                  <a:pt x="10627830" y="0"/>
                </a:lnTo>
                <a:lnTo>
                  <a:pt x="10627830" y="5978155"/>
                </a:lnTo>
                <a:lnTo>
                  <a:pt x="0" y="597815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3.4 - Les heuristiques externes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La réutilisation d’adresse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869416" y="3345476"/>
            <a:ext cx="4354618" cy="2059112"/>
            <a:chOff x="0" y="0"/>
            <a:chExt cx="2845795" cy="1345654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1345654"/>
            </a:xfrm>
            <a:custGeom>
              <a:avLst/>
              <a:gdLst/>
              <a:ahLst/>
              <a:cxnLst/>
              <a:rect r="r" b="b" t="t" l="l"/>
              <a:pathLst>
                <a:path h="1345654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1345654"/>
                  </a:lnTo>
                  <a:lnTo>
                    <a:pt x="0" y="134565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19050"/>
              <a:ext cx="2845795" cy="1364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2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2254953" y="4084319"/>
            <a:ext cx="1394353" cy="434204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bc1q...0q5</a:t>
              </a:r>
            </a:p>
          </p:txBody>
        </p:sp>
      </p:grpSp>
      <p:sp>
        <p:nvSpPr>
          <p:cNvPr name="AutoShape 32" id="32"/>
          <p:cNvSpPr/>
          <p:nvPr/>
        </p:nvSpPr>
        <p:spPr>
          <a:xfrm flipH="true">
            <a:off x="4046725" y="3718628"/>
            <a:ext cx="0" cy="1549602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3" id="33"/>
          <p:cNvGrpSpPr/>
          <p:nvPr/>
        </p:nvGrpSpPr>
        <p:grpSpPr>
          <a:xfrm rot="0">
            <a:off x="4444031" y="4084319"/>
            <a:ext cx="1394353" cy="434204"/>
            <a:chOff x="0" y="0"/>
            <a:chExt cx="911226" cy="283758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bc1q...xyz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4444031" y="4668232"/>
            <a:ext cx="1394353" cy="434204"/>
            <a:chOff x="0" y="0"/>
            <a:chExt cx="911226" cy="28375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bc1q...acd</a:t>
              </a: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2174340" y="3369784"/>
            <a:ext cx="3744770" cy="284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b="true" sz="157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TX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2279931" y="3662028"/>
            <a:ext cx="1344397" cy="284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157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4469009" y="3662028"/>
            <a:ext cx="1344397" cy="284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157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42" id="42"/>
          <p:cNvGrpSpPr/>
          <p:nvPr/>
        </p:nvGrpSpPr>
        <p:grpSpPr>
          <a:xfrm rot="0">
            <a:off x="2575894" y="6265269"/>
            <a:ext cx="4354618" cy="2647715"/>
            <a:chOff x="0" y="0"/>
            <a:chExt cx="2845795" cy="1730314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2845795" cy="1730314"/>
            </a:xfrm>
            <a:custGeom>
              <a:avLst/>
              <a:gdLst/>
              <a:ahLst/>
              <a:cxnLst/>
              <a:rect r="r" b="b" t="t" l="l"/>
              <a:pathLst>
                <a:path h="1730314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1730314"/>
                  </a:lnTo>
                  <a:lnTo>
                    <a:pt x="0" y="173031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0" y="-19050"/>
              <a:ext cx="2845795" cy="17493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2"/>
                </a:lnSpc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2961431" y="7004111"/>
            <a:ext cx="1394353" cy="434204"/>
            <a:chOff x="0" y="0"/>
            <a:chExt cx="911226" cy="283758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bc1q...j5w</a:t>
              </a:r>
            </a:p>
          </p:txBody>
        </p:sp>
      </p:grpSp>
      <p:sp>
        <p:nvSpPr>
          <p:cNvPr name="AutoShape 48" id="48"/>
          <p:cNvSpPr/>
          <p:nvPr/>
        </p:nvSpPr>
        <p:spPr>
          <a:xfrm>
            <a:off x="4753203" y="6638421"/>
            <a:ext cx="0" cy="2133457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9" id="49"/>
          <p:cNvGrpSpPr/>
          <p:nvPr/>
        </p:nvGrpSpPr>
        <p:grpSpPr>
          <a:xfrm rot="0">
            <a:off x="5150509" y="7004111"/>
            <a:ext cx="1394353" cy="434204"/>
            <a:chOff x="0" y="0"/>
            <a:chExt cx="911226" cy="283758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bc1q...xyz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5150509" y="7588025"/>
            <a:ext cx="1394353" cy="434204"/>
            <a:chOff x="0" y="0"/>
            <a:chExt cx="911226" cy="283758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bc1q...54u</a:t>
              </a:r>
            </a:p>
          </p:txBody>
        </p:sp>
      </p:grpSp>
      <p:sp>
        <p:nvSpPr>
          <p:cNvPr name="TextBox 55" id="55"/>
          <p:cNvSpPr txBox="true"/>
          <p:nvPr/>
        </p:nvSpPr>
        <p:spPr>
          <a:xfrm rot="0">
            <a:off x="2880818" y="6289577"/>
            <a:ext cx="3744770" cy="284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b="true" sz="157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TX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2986409" y="6581820"/>
            <a:ext cx="1344397" cy="284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157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5175487" y="6581820"/>
            <a:ext cx="1344397" cy="284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157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58" id="58"/>
          <p:cNvGrpSpPr/>
          <p:nvPr/>
        </p:nvGrpSpPr>
        <p:grpSpPr>
          <a:xfrm rot="0">
            <a:off x="5150509" y="8174629"/>
            <a:ext cx="1394353" cy="434204"/>
            <a:chOff x="0" y="0"/>
            <a:chExt cx="911226" cy="283758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bc1q...7xv</a:t>
              </a: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8012716" y="3043325"/>
            <a:ext cx="4354618" cy="2059112"/>
            <a:chOff x="0" y="0"/>
            <a:chExt cx="2845795" cy="1345654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2845795" cy="1345654"/>
            </a:xfrm>
            <a:custGeom>
              <a:avLst/>
              <a:gdLst/>
              <a:ahLst/>
              <a:cxnLst/>
              <a:rect r="r" b="b" t="t" l="l"/>
              <a:pathLst>
                <a:path h="1345654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1345654"/>
                  </a:lnTo>
                  <a:lnTo>
                    <a:pt x="0" y="134565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3" id="63"/>
            <p:cNvSpPr txBox="true"/>
            <p:nvPr/>
          </p:nvSpPr>
          <p:spPr>
            <a:xfrm>
              <a:off x="0" y="-19050"/>
              <a:ext cx="2845795" cy="1364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2"/>
                </a:lnSpc>
              </a:pP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8398253" y="3782167"/>
            <a:ext cx="1394353" cy="434204"/>
            <a:chOff x="0" y="0"/>
            <a:chExt cx="911226" cy="283758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bc1q...zmk</a:t>
              </a:r>
            </a:p>
          </p:txBody>
        </p:sp>
      </p:grpSp>
      <p:sp>
        <p:nvSpPr>
          <p:cNvPr name="AutoShape 67" id="67"/>
          <p:cNvSpPr/>
          <p:nvPr/>
        </p:nvSpPr>
        <p:spPr>
          <a:xfrm>
            <a:off x="10190025" y="3416477"/>
            <a:ext cx="0" cy="1549602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8" id="68"/>
          <p:cNvGrpSpPr/>
          <p:nvPr/>
        </p:nvGrpSpPr>
        <p:grpSpPr>
          <a:xfrm rot="0">
            <a:off x="10587331" y="3782167"/>
            <a:ext cx="1394353" cy="434204"/>
            <a:chOff x="0" y="0"/>
            <a:chExt cx="911226" cy="283758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0" id="70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bc1q...40l</a:t>
              </a:r>
            </a:p>
          </p:txBody>
        </p:sp>
      </p:grpSp>
      <p:grpSp>
        <p:nvGrpSpPr>
          <p:cNvPr name="Group 71" id="71"/>
          <p:cNvGrpSpPr/>
          <p:nvPr/>
        </p:nvGrpSpPr>
        <p:grpSpPr>
          <a:xfrm rot="0">
            <a:off x="10587331" y="4366081"/>
            <a:ext cx="1394353" cy="434204"/>
            <a:chOff x="0" y="0"/>
            <a:chExt cx="911226" cy="283758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bc1q...xyz</a:t>
              </a:r>
            </a:p>
          </p:txBody>
        </p:sp>
      </p:grpSp>
      <p:sp>
        <p:nvSpPr>
          <p:cNvPr name="TextBox 74" id="74"/>
          <p:cNvSpPr txBox="true"/>
          <p:nvPr/>
        </p:nvSpPr>
        <p:spPr>
          <a:xfrm rot="0">
            <a:off x="8317640" y="3067633"/>
            <a:ext cx="3744770" cy="284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b="true" sz="157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TX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8423231" y="3359876"/>
            <a:ext cx="1344397" cy="284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157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10612309" y="3359876"/>
            <a:ext cx="1344397" cy="284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157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sp>
        <p:nvSpPr>
          <p:cNvPr name="Freeform 77" id="77"/>
          <p:cNvSpPr/>
          <p:nvPr/>
        </p:nvSpPr>
        <p:spPr>
          <a:xfrm flipH="false" flipV="false" rot="0">
            <a:off x="10127002" y="6189175"/>
            <a:ext cx="1403196" cy="1539858"/>
          </a:xfrm>
          <a:custGeom>
            <a:avLst/>
            <a:gdLst/>
            <a:ahLst/>
            <a:cxnLst/>
            <a:rect r="r" b="b" t="t" l="l"/>
            <a:pathLst>
              <a:path h="1539858" w="1403196">
                <a:moveTo>
                  <a:pt x="0" y="0"/>
                </a:moveTo>
                <a:lnTo>
                  <a:pt x="1403196" y="0"/>
                </a:lnTo>
                <a:lnTo>
                  <a:pt x="1403196" y="1539859"/>
                </a:lnTo>
                <a:lnTo>
                  <a:pt x="0" y="153985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8" id="78"/>
          <p:cNvSpPr/>
          <p:nvPr/>
        </p:nvSpPr>
        <p:spPr>
          <a:xfrm>
            <a:off x="5605802" y="4518523"/>
            <a:ext cx="4521200" cy="2112729"/>
          </a:xfrm>
          <a:prstGeom prst="line">
            <a:avLst/>
          </a:prstGeom>
          <a:ln cap="flat" w="1905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9" id="79"/>
          <p:cNvSpPr/>
          <p:nvPr/>
        </p:nvSpPr>
        <p:spPr>
          <a:xfrm flipH="true">
            <a:off x="11051180" y="4800285"/>
            <a:ext cx="199336" cy="1273117"/>
          </a:xfrm>
          <a:prstGeom prst="line">
            <a:avLst/>
          </a:prstGeom>
          <a:ln cap="flat" w="1905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0" id="80"/>
          <p:cNvSpPr/>
          <p:nvPr/>
        </p:nvSpPr>
        <p:spPr>
          <a:xfrm flipV="true">
            <a:off x="6541803" y="6996024"/>
            <a:ext cx="3585200" cy="188663"/>
          </a:xfrm>
          <a:prstGeom prst="line">
            <a:avLst/>
          </a:prstGeom>
          <a:ln cap="flat" w="1905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81" id="81"/>
          <p:cNvSpPr txBox="true"/>
          <p:nvPr/>
        </p:nvSpPr>
        <p:spPr>
          <a:xfrm rot="0">
            <a:off x="9060973" y="7795709"/>
            <a:ext cx="3535255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Propriétaire commun de tous les UTXOs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3.4 - Les heuristiques externes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La réutilisation d’adresse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2303563" y="3205447"/>
            <a:ext cx="9858516" cy="5545415"/>
          </a:xfrm>
          <a:custGeom>
            <a:avLst/>
            <a:gdLst/>
            <a:ahLst/>
            <a:cxnLst/>
            <a:rect r="r" b="b" t="t" l="l"/>
            <a:pathLst>
              <a:path h="5545415" w="9858516">
                <a:moveTo>
                  <a:pt x="0" y="0"/>
                </a:moveTo>
                <a:lnTo>
                  <a:pt x="9858517" y="0"/>
                </a:lnTo>
                <a:lnTo>
                  <a:pt x="9858517" y="5545415"/>
                </a:lnTo>
                <a:lnTo>
                  <a:pt x="0" y="554541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8868" t="0" r="-8868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3.4 - Les heuristiques externes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La réutilisation d’adresse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2948549" y="3140616"/>
            <a:ext cx="8568545" cy="5675076"/>
          </a:xfrm>
          <a:custGeom>
            <a:avLst/>
            <a:gdLst/>
            <a:ahLst/>
            <a:cxnLst/>
            <a:rect r="r" b="b" t="t" l="l"/>
            <a:pathLst>
              <a:path h="5675076" w="8568545">
                <a:moveTo>
                  <a:pt x="0" y="0"/>
                </a:moveTo>
                <a:lnTo>
                  <a:pt x="8568545" y="0"/>
                </a:lnTo>
                <a:lnTo>
                  <a:pt x="8568545" y="5675077"/>
                </a:lnTo>
                <a:lnTo>
                  <a:pt x="0" y="567507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3.4 - Les heuristiques externes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Les empreintes de portefeuilles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869416" y="3345476"/>
            <a:ext cx="4354618" cy="2059112"/>
            <a:chOff x="0" y="0"/>
            <a:chExt cx="2845795" cy="1345654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1345654"/>
            </a:xfrm>
            <a:custGeom>
              <a:avLst/>
              <a:gdLst/>
              <a:ahLst/>
              <a:cxnLst/>
              <a:rect r="r" b="b" t="t" l="l"/>
              <a:pathLst>
                <a:path h="1345654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1345654"/>
                  </a:lnTo>
                  <a:lnTo>
                    <a:pt x="0" y="134565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19050"/>
              <a:ext cx="2845795" cy="1364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2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2254953" y="4084319"/>
            <a:ext cx="1394353" cy="434204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</a:p>
          </p:txBody>
        </p:sp>
      </p:grpSp>
      <p:sp>
        <p:nvSpPr>
          <p:cNvPr name="AutoShape 32" id="32"/>
          <p:cNvSpPr/>
          <p:nvPr/>
        </p:nvSpPr>
        <p:spPr>
          <a:xfrm flipH="true">
            <a:off x="4046725" y="3718628"/>
            <a:ext cx="0" cy="1549602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3" id="33"/>
          <p:cNvGrpSpPr/>
          <p:nvPr/>
        </p:nvGrpSpPr>
        <p:grpSpPr>
          <a:xfrm rot="0">
            <a:off x="4444031" y="4084319"/>
            <a:ext cx="1394353" cy="434204"/>
            <a:chOff x="0" y="0"/>
            <a:chExt cx="911226" cy="283758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4444031" y="4668232"/>
            <a:ext cx="1394353" cy="434204"/>
            <a:chOff x="0" y="0"/>
            <a:chExt cx="911226" cy="28375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2174340" y="3369784"/>
            <a:ext cx="3744770" cy="284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b="true" sz="157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TX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2279931" y="3662028"/>
            <a:ext cx="1344397" cy="284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157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4469009" y="3662028"/>
            <a:ext cx="1344397" cy="284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157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42" id="42"/>
          <p:cNvGrpSpPr/>
          <p:nvPr/>
        </p:nvGrpSpPr>
        <p:grpSpPr>
          <a:xfrm rot="0">
            <a:off x="2575894" y="6265269"/>
            <a:ext cx="4354618" cy="2647715"/>
            <a:chOff x="0" y="0"/>
            <a:chExt cx="2845795" cy="1730314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2845795" cy="1730314"/>
            </a:xfrm>
            <a:custGeom>
              <a:avLst/>
              <a:gdLst/>
              <a:ahLst/>
              <a:cxnLst/>
              <a:rect r="r" b="b" t="t" l="l"/>
              <a:pathLst>
                <a:path h="1730314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1730314"/>
                  </a:lnTo>
                  <a:lnTo>
                    <a:pt x="0" y="173031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0" y="-19050"/>
              <a:ext cx="2845795" cy="17493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2"/>
                </a:lnSpc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2961431" y="7004111"/>
            <a:ext cx="1394353" cy="434204"/>
            <a:chOff x="0" y="0"/>
            <a:chExt cx="911226" cy="283758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</a:p>
          </p:txBody>
        </p:sp>
      </p:grpSp>
      <p:sp>
        <p:nvSpPr>
          <p:cNvPr name="AutoShape 48" id="48"/>
          <p:cNvSpPr/>
          <p:nvPr/>
        </p:nvSpPr>
        <p:spPr>
          <a:xfrm>
            <a:off x="4753203" y="6638421"/>
            <a:ext cx="0" cy="2133457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9" id="49"/>
          <p:cNvGrpSpPr/>
          <p:nvPr/>
        </p:nvGrpSpPr>
        <p:grpSpPr>
          <a:xfrm rot="0">
            <a:off x="5150509" y="7004111"/>
            <a:ext cx="1394353" cy="434204"/>
            <a:chOff x="0" y="0"/>
            <a:chExt cx="911226" cy="283758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5150509" y="7588025"/>
            <a:ext cx="1394353" cy="434204"/>
            <a:chOff x="0" y="0"/>
            <a:chExt cx="911226" cy="283758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</a:p>
          </p:txBody>
        </p:sp>
      </p:grpSp>
      <p:sp>
        <p:nvSpPr>
          <p:cNvPr name="TextBox 55" id="55"/>
          <p:cNvSpPr txBox="true"/>
          <p:nvPr/>
        </p:nvSpPr>
        <p:spPr>
          <a:xfrm rot="0">
            <a:off x="2880818" y="6289577"/>
            <a:ext cx="3744770" cy="284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b="true" sz="157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TX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2986409" y="6581820"/>
            <a:ext cx="1344397" cy="284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157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5175487" y="6581820"/>
            <a:ext cx="1344397" cy="284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157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58" id="58"/>
          <p:cNvGrpSpPr/>
          <p:nvPr/>
        </p:nvGrpSpPr>
        <p:grpSpPr>
          <a:xfrm rot="0">
            <a:off x="5150509" y="8174629"/>
            <a:ext cx="1394353" cy="434204"/>
            <a:chOff x="0" y="0"/>
            <a:chExt cx="911226" cy="283758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8012716" y="3043325"/>
            <a:ext cx="4354618" cy="2059112"/>
            <a:chOff x="0" y="0"/>
            <a:chExt cx="2845795" cy="1345654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2845795" cy="1345654"/>
            </a:xfrm>
            <a:custGeom>
              <a:avLst/>
              <a:gdLst/>
              <a:ahLst/>
              <a:cxnLst/>
              <a:rect r="r" b="b" t="t" l="l"/>
              <a:pathLst>
                <a:path h="1345654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1345654"/>
                  </a:lnTo>
                  <a:lnTo>
                    <a:pt x="0" y="134565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3" id="63"/>
            <p:cNvSpPr txBox="true"/>
            <p:nvPr/>
          </p:nvSpPr>
          <p:spPr>
            <a:xfrm>
              <a:off x="0" y="-19050"/>
              <a:ext cx="2845795" cy="1364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2"/>
                </a:lnSpc>
              </a:pP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8398253" y="3782167"/>
            <a:ext cx="1394353" cy="434204"/>
            <a:chOff x="0" y="0"/>
            <a:chExt cx="911226" cy="283758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</a:p>
          </p:txBody>
        </p:sp>
      </p:grpSp>
      <p:sp>
        <p:nvSpPr>
          <p:cNvPr name="AutoShape 67" id="67"/>
          <p:cNvSpPr/>
          <p:nvPr/>
        </p:nvSpPr>
        <p:spPr>
          <a:xfrm>
            <a:off x="10190025" y="3416477"/>
            <a:ext cx="0" cy="1549602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8" id="68"/>
          <p:cNvGrpSpPr/>
          <p:nvPr/>
        </p:nvGrpSpPr>
        <p:grpSpPr>
          <a:xfrm rot="0">
            <a:off x="10587331" y="3782167"/>
            <a:ext cx="1394353" cy="434204"/>
            <a:chOff x="0" y="0"/>
            <a:chExt cx="911226" cy="283758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0" id="70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</a:p>
          </p:txBody>
        </p:sp>
      </p:grpSp>
      <p:grpSp>
        <p:nvGrpSpPr>
          <p:cNvPr name="Group 71" id="71"/>
          <p:cNvGrpSpPr/>
          <p:nvPr/>
        </p:nvGrpSpPr>
        <p:grpSpPr>
          <a:xfrm rot="0">
            <a:off x="10587331" y="4366081"/>
            <a:ext cx="1394353" cy="434204"/>
            <a:chOff x="0" y="0"/>
            <a:chExt cx="911226" cy="283758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</a:p>
          </p:txBody>
        </p:sp>
      </p:grpSp>
      <p:sp>
        <p:nvSpPr>
          <p:cNvPr name="TextBox 74" id="74"/>
          <p:cNvSpPr txBox="true"/>
          <p:nvPr/>
        </p:nvSpPr>
        <p:spPr>
          <a:xfrm rot="0">
            <a:off x="8317640" y="3067633"/>
            <a:ext cx="3744770" cy="284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b="true" sz="157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TX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8423231" y="3359876"/>
            <a:ext cx="1344397" cy="284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157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10612309" y="3359876"/>
            <a:ext cx="1344397" cy="284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157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sp>
        <p:nvSpPr>
          <p:cNvPr name="Freeform 77" id="77"/>
          <p:cNvSpPr/>
          <p:nvPr/>
        </p:nvSpPr>
        <p:spPr>
          <a:xfrm flipH="false" flipV="false" rot="0">
            <a:off x="10127002" y="6189175"/>
            <a:ext cx="1403196" cy="1539858"/>
          </a:xfrm>
          <a:custGeom>
            <a:avLst/>
            <a:gdLst/>
            <a:ahLst/>
            <a:cxnLst/>
            <a:rect r="r" b="b" t="t" l="l"/>
            <a:pathLst>
              <a:path h="1539858" w="1403196">
                <a:moveTo>
                  <a:pt x="0" y="0"/>
                </a:moveTo>
                <a:lnTo>
                  <a:pt x="1403196" y="0"/>
                </a:lnTo>
                <a:lnTo>
                  <a:pt x="1403196" y="1539859"/>
                </a:lnTo>
                <a:lnTo>
                  <a:pt x="0" y="153985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8" id="78"/>
          <p:cNvSpPr/>
          <p:nvPr/>
        </p:nvSpPr>
        <p:spPr>
          <a:xfrm>
            <a:off x="6309759" y="5225599"/>
            <a:ext cx="3817243" cy="1464361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9" id="79"/>
          <p:cNvSpPr/>
          <p:nvPr/>
        </p:nvSpPr>
        <p:spPr>
          <a:xfrm>
            <a:off x="10422782" y="5157092"/>
            <a:ext cx="234912" cy="94513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0" id="80"/>
          <p:cNvSpPr/>
          <p:nvPr/>
        </p:nvSpPr>
        <p:spPr>
          <a:xfrm flipV="true">
            <a:off x="6984784" y="7030281"/>
            <a:ext cx="3142218" cy="31877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81" id="81"/>
          <p:cNvSpPr txBox="true"/>
          <p:nvPr/>
        </p:nvSpPr>
        <p:spPr>
          <a:xfrm rot="0">
            <a:off x="9060973" y="7795709"/>
            <a:ext cx="3535255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Même émetteur de toutes les transactions ?</a:t>
            </a:r>
          </a:p>
        </p:txBody>
      </p:sp>
      <p:sp>
        <p:nvSpPr>
          <p:cNvPr name="AutoShape 82" id="82"/>
          <p:cNvSpPr/>
          <p:nvPr/>
        </p:nvSpPr>
        <p:spPr>
          <a:xfrm>
            <a:off x="2952129" y="4518523"/>
            <a:ext cx="0" cy="220589"/>
          </a:xfrm>
          <a:prstGeom prst="line">
            <a:avLst/>
          </a:prstGeom>
          <a:ln cap="flat" w="19050">
            <a:solidFill>
              <a:srgbClr val="FF5C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TextBox 83" id="83"/>
          <p:cNvSpPr txBox="true"/>
          <p:nvPr/>
        </p:nvSpPr>
        <p:spPr>
          <a:xfrm rot="0">
            <a:off x="2153424" y="4691487"/>
            <a:ext cx="1597411" cy="560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b="true" sz="1571" i="true">
                <a:solidFill>
                  <a:srgbClr val="FF5C00"/>
                </a:solidFill>
                <a:latin typeface="Rubik Semi-Bold Italics"/>
                <a:ea typeface="Rubik Semi-Bold Italics"/>
                <a:cs typeface="Rubik Semi-Bold Italics"/>
                <a:sym typeface="Rubik Semi-Bold Italics"/>
              </a:rPr>
              <a:t>“sequence”: 0x00000834</a:t>
            </a:r>
          </a:p>
        </p:txBody>
      </p:sp>
      <p:sp>
        <p:nvSpPr>
          <p:cNvPr name="AutoShape 84" id="84"/>
          <p:cNvSpPr/>
          <p:nvPr/>
        </p:nvSpPr>
        <p:spPr>
          <a:xfrm flipH="true">
            <a:off x="9095430" y="4216625"/>
            <a:ext cx="0" cy="220589"/>
          </a:xfrm>
          <a:prstGeom prst="line">
            <a:avLst/>
          </a:prstGeom>
          <a:ln cap="flat" w="19050">
            <a:solidFill>
              <a:srgbClr val="FF5C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TextBox 85" id="85"/>
          <p:cNvSpPr txBox="true"/>
          <p:nvPr/>
        </p:nvSpPr>
        <p:spPr>
          <a:xfrm rot="0">
            <a:off x="8296724" y="4389589"/>
            <a:ext cx="1597411" cy="560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b="true" sz="1571" i="true">
                <a:solidFill>
                  <a:srgbClr val="FF5C00"/>
                </a:solidFill>
                <a:latin typeface="Rubik Semi-Bold Italics"/>
                <a:ea typeface="Rubik Semi-Bold Italics"/>
                <a:cs typeface="Rubik Semi-Bold Italics"/>
                <a:sym typeface="Rubik Semi-Bold Italics"/>
              </a:rPr>
              <a:t>“sequence”: 0x00000834</a:t>
            </a:r>
          </a:p>
        </p:txBody>
      </p:sp>
      <p:sp>
        <p:nvSpPr>
          <p:cNvPr name="AutoShape 86" id="86"/>
          <p:cNvSpPr/>
          <p:nvPr/>
        </p:nvSpPr>
        <p:spPr>
          <a:xfrm flipH="true">
            <a:off x="3658607" y="7437410"/>
            <a:ext cx="0" cy="220589"/>
          </a:xfrm>
          <a:prstGeom prst="line">
            <a:avLst/>
          </a:prstGeom>
          <a:ln cap="flat" w="19050">
            <a:solidFill>
              <a:srgbClr val="FF5C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TextBox 87" id="87"/>
          <p:cNvSpPr txBox="true"/>
          <p:nvPr/>
        </p:nvSpPr>
        <p:spPr>
          <a:xfrm rot="0">
            <a:off x="2859902" y="7610374"/>
            <a:ext cx="1597411" cy="560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b="true" sz="1571" i="true">
                <a:solidFill>
                  <a:srgbClr val="FF5C00"/>
                </a:solidFill>
                <a:latin typeface="Rubik Semi-Bold Italics"/>
                <a:ea typeface="Rubik Semi-Bold Italics"/>
                <a:cs typeface="Rubik Semi-Bold Italics"/>
                <a:sym typeface="Rubik Semi-Bold Italics"/>
              </a:rPr>
              <a:t>“sequence”: 0x00000834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3.4 - Les heuristiques externes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CIOH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5517573" y="3414303"/>
            <a:ext cx="7203420" cy="5127702"/>
            <a:chOff x="0" y="0"/>
            <a:chExt cx="2845795" cy="202575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2025759"/>
            </a:xfrm>
            <a:custGeom>
              <a:avLst/>
              <a:gdLst/>
              <a:ahLst/>
              <a:cxnLst/>
              <a:rect r="r" b="b" t="t" l="l"/>
              <a:pathLst>
                <a:path h="2025759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2025759"/>
                  </a:lnTo>
                  <a:lnTo>
                    <a:pt x="0" y="202575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2845795" cy="20733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6155329" y="4636498"/>
            <a:ext cx="2306542" cy="718262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451 458 sats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6021979" y="3476145"/>
            <a:ext cx="6194607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CIOH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6196648" y="3959575"/>
            <a:ext cx="222390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34" id="34"/>
          <p:cNvSpPr/>
          <p:nvPr/>
        </p:nvSpPr>
        <p:spPr>
          <a:xfrm>
            <a:off x="9119282" y="4031572"/>
            <a:ext cx="0" cy="434093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5" id="35"/>
          <p:cNvGrpSpPr/>
          <p:nvPr/>
        </p:nvGrpSpPr>
        <p:grpSpPr>
          <a:xfrm rot="0">
            <a:off x="6155329" y="5602410"/>
            <a:ext cx="2306542" cy="718262"/>
            <a:chOff x="0" y="0"/>
            <a:chExt cx="911226" cy="28375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50 000 sats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9817826" y="3959575"/>
            <a:ext cx="222390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6155515" y="6568321"/>
            <a:ext cx="2306542" cy="718262"/>
            <a:chOff x="0" y="0"/>
            <a:chExt cx="911226" cy="28375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8 414 070 sats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6155515" y="7534233"/>
            <a:ext cx="2306542" cy="718262"/>
            <a:chOff x="0" y="0"/>
            <a:chExt cx="911226" cy="283758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21 478 sats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9776507" y="4636498"/>
            <a:ext cx="2306542" cy="718262"/>
            <a:chOff x="0" y="0"/>
            <a:chExt cx="911226" cy="283758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8 928 864 sats</a:t>
              </a:r>
            </a:p>
          </p:txBody>
        </p:sp>
      </p:grpSp>
      <p:sp>
        <p:nvSpPr>
          <p:cNvPr name="Freeform 48" id="48"/>
          <p:cNvSpPr/>
          <p:nvPr/>
        </p:nvSpPr>
        <p:spPr>
          <a:xfrm flipH="false" flipV="false" rot="0">
            <a:off x="4400491" y="4375962"/>
            <a:ext cx="931062" cy="4138052"/>
          </a:xfrm>
          <a:custGeom>
            <a:avLst/>
            <a:gdLst/>
            <a:ahLst/>
            <a:cxnLst/>
            <a:rect r="r" b="b" t="t" l="l"/>
            <a:pathLst>
              <a:path h="4138052" w="931062">
                <a:moveTo>
                  <a:pt x="0" y="0"/>
                </a:moveTo>
                <a:lnTo>
                  <a:pt x="931062" y="0"/>
                </a:lnTo>
                <a:lnTo>
                  <a:pt x="931062" y="4138053"/>
                </a:lnTo>
                <a:lnTo>
                  <a:pt x="0" y="413805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9" id="49"/>
          <p:cNvSpPr txBox="true"/>
          <p:nvPr/>
        </p:nvSpPr>
        <p:spPr>
          <a:xfrm rot="0">
            <a:off x="1744651" y="5746318"/>
            <a:ext cx="2427240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 i="true">
                <a:solidFill>
                  <a:srgbClr val="000000"/>
                </a:solidFill>
                <a:latin typeface="Rubik Bold Italics"/>
                <a:ea typeface="Rubik Bold Italics"/>
                <a:cs typeface="Rubik Bold Italics"/>
                <a:sym typeface="Rubik Bold Italics"/>
              </a:rPr>
              <a:t>Propriété commune des inputs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3.4 - Les heuristiques externes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CIOH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5158587" y="2947469"/>
            <a:ext cx="7203420" cy="6061370"/>
            <a:chOff x="0" y="0"/>
            <a:chExt cx="2845795" cy="23946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2394615"/>
            </a:xfrm>
            <a:custGeom>
              <a:avLst/>
              <a:gdLst/>
              <a:ahLst/>
              <a:cxnLst/>
              <a:rect r="r" b="b" t="t" l="l"/>
              <a:pathLst>
                <a:path h="2394615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2394615"/>
                  </a:lnTo>
                  <a:lnTo>
                    <a:pt x="0" y="23946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2845795" cy="24612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5796343" y="4169664"/>
            <a:ext cx="2306542" cy="718262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sp>
        <p:nvSpPr>
          <p:cNvPr name="AutoShape 32" id="32"/>
          <p:cNvSpPr/>
          <p:nvPr/>
        </p:nvSpPr>
        <p:spPr>
          <a:xfrm>
            <a:off x="8760296" y="3564738"/>
            <a:ext cx="0" cy="518683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3" id="33"/>
          <p:cNvGrpSpPr/>
          <p:nvPr/>
        </p:nvGrpSpPr>
        <p:grpSpPr>
          <a:xfrm rot="0">
            <a:off x="5796343" y="5135576"/>
            <a:ext cx="2306542" cy="718262"/>
            <a:chOff x="0" y="0"/>
            <a:chExt cx="911226" cy="283758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102 000 sats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5796529" y="6101487"/>
            <a:ext cx="2306542" cy="718262"/>
            <a:chOff x="0" y="0"/>
            <a:chExt cx="911226" cy="28375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5796529" y="7067399"/>
            <a:ext cx="2306542" cy="718262"/>
            <a:chOff x="0" y="0"/>
            <a:chExt cx="911226" cy="28375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102 000 sats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5796529" y="8033310"/>
            <a:ext cx="2306542" cy="718262"/>
            <a:chOff x="0" y="0"/>
            <a:chExt cx="911226" cy="283758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9417521" y="4169664"/>
            <a:ext cx="2306542" cy="718262"/>
            <a:chOff x="0" y="0"/>
            <a:chExt cx="911226" cy="283758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9417521" y="5135576"/>
            <a:ext cx="2306542" cy="718262"/>
            <a:chOff x="0" y="0"/>
            <a:chExt cx="911226" cy="283758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9417708" y="6101487"/>
            <a:ext cx="2306542" cy="718262"/>
            <a:chOff x="0" y="0"/>
            <a:chExt cx="911226" cy="283758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9417708" y="7067399"/>
            <a:ext cx="2306542" cy="718262"/>
            <a:chOff x="0" y="0"/>
            <a:chExt cx="911226" cy="283758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9417708" y="8033310"/>
            <a:ext cx="2306542" cy="718262"/>
            <a:chOff x="0" y="0"/>
            <a:chExt cx="911226" cy="283758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sp>
        <p:nvSpPr>
          <p:cNvPr name="Freeform 60" id="60"/>
          <p:cNvSpPr/>
          <p:nvPr/>
        </p:nvSpPr>
        <p:spPr>
          <a:xfrm flipH="false" flipV="false" rot="0">
            <a:off x="3950221" y="4128044"/>
            <a:ext cx="1049658" cy="4665148"/>
          </a:xfrm>
          <a:custGeom>
            <a:avLst/>
            <a:gdLst/>
            <a:ahLst/>
            <a:cxnLst/>
            <a:rect r="r" b="b" t="t" l="l"/>
            <a:pathLst>
              <a:path h="4665148" w="1049658">
                <a:moveTo>
                  <a:pt x="0" y="0"/>
                </a:moveTo>
                <a:lnTo>
                  <a:pt x="1049658" y="0"/>
                </a:lnTo>
                <a:lnTo>
                  <a:pt x="1049658" y="4665148"/>
                </a:lnTo>
                <a:lnTo>
                  <a:pt x="0" y="466514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1" id="61"/>
          <p:cNvSpPr/>
          <p:nvPr/>
        </p:nvSpPr>
        <p:spPr>
          <a:xfrm flipH="false" flipV="false" rot="0">
            <a:off x="2103637" y="6153423"/>
            <a:ext cx="602869" cy="614389"/>
          </a:xfrm>
          <a:custGeom>
            <a:avLst/>
            <a:gdLst/>
            <a:ahLst/>
            <a:cxnLst/>
            <a:rect r="r" b="b" t="t" l="l"/>
            <a:pathLst>
              <a:path h="614389" w="602869">
                <a:moveTo>
                  <a:pt x="0" y="0"/>
                </a:moveTo>
                <a:lnTo>
                  <a:pt x="602869" y="0"/>
                </a:lnTo>
                <a:lnTo>
                  <a:pt x="602869" y="614390"/>
                </a:lnTo>
                <a:lnTo>
                  <a:pt x="0" y="614390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TextBox 62" id="62"/>
          <p:cNvSpPr txBox="true"/>
          <p:nvPr/>
        </p:nvSpPr>
        <p:spPr>
          <a:xfrm rot="0">
            <a:off x="5662993" y="3009311"/>
            <a:ext cx="6194607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Coinjoin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5837662" y="3492741"/>
            <a:ext cx="222390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9458840" y="3492741"/>
            <a:ext cx="222390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2868431" y="6207888"/>
            <a:ext cx="919864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 i="true">
                <a:solidFill>
                  <a:srgbClr val="000000"/>
                </a:solidFill>
                <a:latin typeface="Rubik Bold Italics"/>
                <a:ea typeface="Rubik Bold Italics"/>
                <a:cs typeface="Rubik Bold Italics"/>
                <a:sym typeface="Rubik Bold Italics"/>
              </a:rPr>
              <a:t>CIOH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3.4 - Les heuristiques externes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CIOH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8208210" y="3403919"/>
            <a:ext cx="4603022" cy="3276628"/>
            <a:chOff x="0" y="0"/>
            <a:chExt cx="2845795" cy="202575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2025759"/>
            </a:xfrm>
            <a:custGeom>
              <a:avLst/>
              <a:gdLst/>
              <a:ahLst/>
              <a:cxnLst/>
              <a:rect r="r" b="b" t="t" l="l"/>
              <a:pathLst>
                <a:path h="2025759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2025759"/>
                  </a:lnTo>
                  <a:lnTo>
                    <a:pt x="0" y="202575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19050"/>
              <a:ext cx="2845795" cy="20448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2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8615740" y="4184908"/>
            <a:ext cx="1473892" cy="458973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  <a:r>
                <a:rPr lang="en-US" b="true" sz="14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451 458 sats</a:t>
              </a:r>
            </a:p>
          </p:txBody>
        </p:sp>
      </p:grpSp>
      <p:sp>
        <p:nvSpPr>
          <p:cNvPr name="AutoShape 32" id="32"/>
          <p:cNvSpPr/>
          <p:nvPr/>
        </p:nvSpPr>
        <p:spPr>
          <a:xfrm>
            <a:off x="10509721" y="3798357"/>
            <a:ext cx="0" cy="2773881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3" id="33"/>
          <p:cNvGrpSpPr/>
          <p:nvPr/>
        </p:nvGrpSpPr>
        <p:grpSpPr>
          <a:xfrm rot="0">
            <a:off x="8615740" y="4802130"/>
            <a:ext cx="1473892" cy="458973"/>
            <a:chOff x="0" y="0"/>
            <a:chExt cx="911226" cy="283758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  <a:r>
                <a:rPr lang="en-US" b="true" sz="14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50 000 sats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8615859" y="5419353"/>
            <a:ext cx="1473892" cy="458973"/>
            <a:chOff x="0" y="0"/>
            <a:chExt cx="911226" cy="28375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  <a:r>
                <a:rPr lang="en-US" b="true" sz="14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8 414 070 sats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8615859" y="6036575"/>
            <a:ext cx="1473892" cy="458973"/>
            <a:chOff x="0" y="0"/>
            <a:chExt cx="911226" cy="28375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  <a:r>
                <a:rPr lang="en-US" b="true" sz="14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21 478 sats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0929691" y="4184908"/>
            <a:ext cx="1473892" cy="458973"/>
            <a:chOff x="0" y="0"/>
            <a:chExt cx="911226" cy="283758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  <a:r>
                <a:rPr lang="en-US" b="true" sz="14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8 928 864 sats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1654411" y="2840554"/>
            <a:ext cx="6125174" cy="4944734"/>
            <a:chOff x="0" y="0"/>
            <a:chExt cx="2419822" cy="1953475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2419822" cy="1953475"/>
            </a:xfrm>
            <a:custGeom>
              <a:avLst/>
              <a:gdLst/>
              <a:ahLst/>
              <a:cxnLst/>
              <a:rect r="r" b="b" t="t" l="l"/>
              <a:pathLst>
                <a:path h="1953475" w="2419822">
                  <a:moveTo>
                    <a:pt x="1209911" y="0"/>
                  </a:moveTo>
                  <a:cubicBezTo>
                    <a:pt x="541696" y="0"/>
                    <a:pt x="0" y="437300"/>
                    <a:pt x="0" y="976737"/>
                  </a:cubicBezTo>
                  <a:cubicBezTo>
                    <a:pt x="0" y="1516175"/>
                    <a:pt x="541696" y="1953475"/>
                    <a:pt x="1209911" y="1953475"/>
                  </a:cubicBezTo>
                  <a:cubicBezTo>
                    <a:pt x="1878126" y="1953475"/>
                    <a:pt x="2419822" y="1516175"/>
                    <a:pt x="2419822" y="976737"/>
                  </a:cubicBezTo>
                  <a:cubicBezTo>
                    <a:pt x="2419822" y="437300"/>
                    <a:pt x="1878126" y="0"/>
                    <a:pt x="120991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5C00"/>
              </a:solidFill>
              <a:prstDash val="dash"/>
              <a:miter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226858" y="145038"/>
              <a:ext cx="1966105" cy="16252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3934013" y="3472581"/>
            <a:ext cx="1773330" cy="514655"/>
            <a:chOff x="0" y="0"/>
            <a:chExt cx="1096352" cy="318183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1096352" cy="318183"/>
            </a:xfrm>
            <a:custGeom>
              <a:avLst/>
              <a:gdLst/>
              <a:ahLst/>
              <a:cxnLst/>
              <a:rect r="r" b="b" t="t" l="l"/>
              <a:pathLst>
                <a:path h="318183" w="1096352">
                  <a:moveTo>
                    <a:pt x="17463" y="0"/>
                  </a:moveTo>
                  <a:lnTo>
                    <a:pt x="1078889" y="0"/>
                  </a:lnTo>
                  <a:cubicBezTo>
                    <a:pt x="1088534" y="0"/>
                    <a:pt x="1096352" y="7818"/>
                    <a:pt x="1096352" y="17463"/>
                  </a:cubicBezTo>
                  <a:lnTo>
                    <a:pt x="1096352" y="300720"/>
                  </a:lnTo>
                  <a:cubicBezTo>
                    <a:pt x="1096352" y="305352"/>
                    <a:pt x="1094512" y="309793"/>
                    <a:pt x="1091237" y="313068"/>
                  </a:cubicBezTo>
                  <a:cubicBezTo>
                    <a:pt x="1087962" y="316343"/>
                    <a:pt x="1083521" y="318183"/>
                    <a:pt x="1078889" y="318183"/>
                  </a:cubicBezTo>
                  <a:lnTo>
                    <a:pt x="17463" y="318183"/>
                  </a:lnTo>
                  <a:cubicBezTo>
                    <a:pt x="12832" y="318183"/>
                    <a:pt x="8390" y="316343"/>
                    <a:pt x="5115" y="313068"/>
                  </a:cubicBezTo>
                  <a:cubicBezTo>
                    <a:pt x="1840" y="309793"/>
                    <a:pt x="0" y="305352"/>
                    <a:pt x="0" y="300720"/>
                  </a:cubicBezTo>
                  <a:lnTo>
                    <a:pt x="0" y="17463"/>
                  </a:lnTo>
                  <a:cubicBezTo>
                    <a:pt x="0" y="12832"/>
                    <a:pt x="1840" y="8390"/>
                    <a:pt x="5115" y="5115"/>
                  </a:cubicBezTo>
                  <a:cubicBezTo>
                    <a:pt x="8390" y="1840"/>
                    <a:pt x="12832" y="0"/>
                    <a:pt x="1746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57150"/>
              <a:ext cx="1096352" cy="375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TX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2256771" y="4737543"/>
            <a:ext cx="1773330" cy="514655"/>
            <a:chOff x="0" y="0"/>
            <a:chExt cx="1096352" cy="318183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1096352" cy="318183"/>
            </a:xfrm>
            <a:custGeom>
              <a:avLst/>
              <a:gdLst/>
              <a:ahLst/>
              <a:cxnLst/>
              <a:rect r="r" b="b" t="t" l="l"/>
              <a:pathLst>
                <a:path h="318183" w="1096352">
                  <a:moveTo>
                    <a:pt x="17463" y="0"/>
                  </a:moveTo>
                  <a:lnTo>
                    <a:pt x="1078889" y="0"/>
                  </a:lnTo>
                  <a:cubicBezTo>
                    <a:pt x="1088534" y="0"/>
                    <a:pt x="1096352" y="7818"/>
                    <a:pt x="1096352" y="17463"/>
                  </a:cubicBezTo>
                  <a:lnTo>
                    <a:pt x="1096352" y="300720"/>
                  </a:lnTo>
                  <a:cubicBezTo>
                    <a:pt x="1096352" y="305352"/>
                    <a:pt x="1094512" y="309793"/>
                    <a:pt x="1091237" y="313068"/>
                  </a:cubicBezTo>
                  <a:cubicBezTo>
                    <a:pt x="1087962" y="316343"/>
                    <a:pt x="1083521" y="318183"/>
                    <a:pt x="1078889" y="318183"/>
                  </a:cubicBezTo>
                  <a:lnTo>
                    <a:pt x="17463" y="318183"/>
                  </a:lnTo>
                  <a:cubicBezTo>
                    <a:pt x="12832" y="318183"/>
                    <a:pt x="8390" y="316343"/>
                    <a:pt x="5115" y="313068"/>
                  </a:cubicBezTo>
                  <a:cubicBezTo>
                    <a:pt x="1840" y="309793"/>
                    <a:pt x="0" y="305352"/>
                    <a:pt x="0" y="300720"/>
                  </a:cubicBezTo>
                  <a:lnTo>
                    <a:pt x="0" y="17463"/>
                  </a:lnTo>
                  <a:cubicBezTo>
                    <a:pt x="0" y="12832"/>
                    <a:pt x="1840" y="8390"/>
                    <a:pt x="5115" y="5115"/>
                  </a:cubicBezTo>
                  <a:cubicBezTo>
                    <a:pt x="8390" y="1840"/>
                    <a:pt x="12832" y="0"/>
                    <a:pt x="1746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57150"/>
              <a:ext cx="1096352" cy="375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TX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5163485" y="5261103"/>
            <a:ext cx="1773330" cy="514655"/>
            <a:chOff x="0" y="0"/>
            <a:chExt cx="1096352" cy="318183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1096352" cy="318183"/>
            </a:xfrm>
            <a:custGeom>
              <a:avLst/>
              <a:gdLst/>
              <a:ahLst/>
              <a:cxnLst/>
              <a:rect r="r" b="b" t="t" l="l"/>
              <a:pathLst>
                <a:path h="318183" w="1096352">
                  <a:moveTo>
                    <a:pt x="17463" y="0"/>
                  </a:moveTo>
                  <a:lnTo>
                    <a:pt x="1078889" y="0"/>
                  </a:lnTo>
                  <a:cubicBezTo>
                    <a:pt x="1088534" y="0"/>
                    <a:pt x="1096352" y="7818"/>
                    <a:pt x="1096352" y="17463"/>
                  </a:cubicBezTo>
                  <a:lnTo>
                    <a:pt x="1096352" y="300720"/>
                  </a:lnTo>
                  <a:cubicBezTo>
                    <a:pt x="1096352" y="305352"/>
                    <a:pt x="1094512" y="309793"/>
                    <a:pt x="1091237" y="313068"/>
                  </a:cubicBezTo>
                  <a:cubicBezTo>
                    <a:pt x="1087962" y="316343"/>
                    <a:pt x="1083521" y="318183"/>
                    <a:pt x="1078889" y="318183"/>
                  </a:cubicBezTo>
                  <a:lnTo>
                    <a:pt x="17463" y="318183"/>
                  </a:lnTo>
                  <a:cubicBezTo>
                    <a:pt x="12832" y="318183"/>
                    <a:pt x="8390" y="316343"/>
                    <a:pt x="5115" y="313068"/>
                  </a:cubicBezTo>
                  <a:cubicBezTo>
                    <a:pt x="1840" y="309793"/>
                    <a:pt x="0" y="305352"/>
                    <a:pt x="0" y="300720"/>
                  </a:cubicBezTo>
                  <a:lnTo>
                    <a:pt x="0" y="17463"/>
                  </a:lnTo>
                  <a:cubicBezTo>
                    <a:pt x="0" y="12832"/>
                    <a:pt x="1840" y="8390"/>
                    <a:pt x="5115" y="5115"/>
                  </a:cubicBezTo>
                  <a:cubicBezTo>
                    <a:pt x="8390" y="1840"/>
                    <a:pt x="12832" y="0"/>
                    <a:pt x="1746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57150"/>
              <a:ext cx="1096352" cy="375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TX</a:t>
              </a: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3568831" y="6495548"/>
            <a:ext cx="1773330" cy="514655"/>
            <a:chOff x="0" y="0"/>
            <a:chExt cx="1096352" cy="318183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1096352" cy="318183"/>
            </a:xfrm>
            <a:custGeom>
              <a:avLst/>
              <a:gdLst/>
              <a:ahLst/>
              <a:cxnLst/>
              <a:rect r="r" b="b" t="t" l="l"/>
              <a:pathLst>
                <a:path h="318183" w="1096352">
                  <a:moveTo>
                    <a:pt x="17463" y="0"/>
                  </a:moveTo>
                  <a:lnTo>
                    <a:pt x="1078889" y="0"/>
                  </a:lnTo>
                  <a:cubicBezTo>
                    <a:pt x="1088534" y="0"/>
                    <a:pt x="1096352" y="7818"/>
                    <a:pt x="1096352" y="17463"/>
                  </a:cubicBezTo>
                  <a:lnTo>
                    <a:pt x="1096352" y="300720"/>
                  </a:lnTo>
                  <a:cubicBezTo>
                    <a:pt x="1096352" y="305352"/>
                    <a:pt x="1094512" y="309793"/>
                    <a:pt x="1091237" y="313068"/>
                  </a:cubicBezTo>
                  <a:cubicBezTo>
                    <a:pt x="1087962" y="316343"/>
                    <a:pt x="1083521" y="318183"/>
                    <a:pt x="1078889" y="318183"/>
                  </a:cubicBezTo>
                  <a:lnTo>
                    <a:pt x="17463" y="318183"/>
                  </a:lnTo>
                  <a:cubicBezTo>
                    <a:pt x="12832" y="318183"/>
                    <a:pt x="8390" y="316343"/>
                    <a:pt x="5115" y="313068"/>
                  </a:cubicBezTo>
                  <a:cubicBezTo>
                    <a:pt x="1840" y="309793"/>
                    <a:pt x="0" y="305352"/>
                    <a:pt x="0" y="300720"/>
                  </a:cubicBezTo>
                  <a:lnTo>
                    <a:pt x="0" y="17463"/>
                  </a:lnTo>
                  <a:cubicBezTo>
                    <a:pt x="0" y="12832"/>
                    <a:pt x="1840" y="8390"/>
                    <a:pt x="5115" y="5115"/>
                  </a:cubicBezTo>
                  <a:cubicBezTo>
                    <a:pt x="8390" y="1840"/>
                    <a:pt x="12832" y="0"/>
                    <a:pt x="1746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57150"/>
              <a:ext cx="1096352" cy="375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TX</a:t>
              </a:r>
            </a:p>
          </p:txBody>
        </p:sp>
      </p:grpSp>
      <p:sp>
        <p:nvSpPr>
          <p:cNvPr name="Freeform 60" id="60"/>
          <p:cNvSpPr/>
          <p:nvPr/>
        </p:nvSpPr>
        <p:spPr>
          <a:xfrm flipH="false" flipV="false" rot="0">
            <a:off x="8208210" y="7575897"/>
            <a:ext cx="1403196" cy="1539858"/>
          </a:xfrm>
          <a:custGeom>
            <a:avLst/>
            <a:gdLst/>
            <a:ahLst/>
            <a:cxnLst/>
            <a:rect r="r" b="b" t="t" l="l"/>
            <a:pathLst>
              <a:path h="1539858" w="1403196">
                <a:moveTo>
                  <a:pt x="0" y="0"/>
                </a:moveTo>
                <a:lnTo>
                  <a:pt x="1403196" y="0"/>
                </a:lnTo>
                <a:lnTo>
                  <a:pt x="1403196" y="1539858"/>
                </a:lnTo>
                <a:lnTo>
                  <a:pt x="0" y="153985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1" id="61"/>
          <p:cNvSpPr/>
          <p:nvPr/>
        </p:nvSpPr>
        <p:spPr>
          <a:xfrm>
            <a:off x="6936815" y="5553441"/>
            <a:ext cx="1680887" cy="66371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2" id="62"/>
          <p:cNvSpPr/>
          <p:nvPr/>
        </p:nvSpPr>
        <p:spPr>
          <a:xfrm>
            <a:off x="4030101" y="5000118"/>
            <a:ext cx="4585681" cy="27138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3" id="63"/>
          <p:cNvSpPr/>
          <p:nvPr/>
        </p:nvSpPr>
        <p:spPr>
          <a:xfrm>
            <a:off x="5707343" y="3863825"/>
            <a:ext cx="2935018" cy="443286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4" id="64"/>
          <p:cNvSpPr/>
          <p:nvPr/>
        </p:nvSpPr>
        <p:spPr>
          <a:xfrm flipV="true">
            <a:off x="5342161" y="6338162"/>
            <a:ext cx="3285318" cy="32657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65" id="65"/>
          <p:cNvSpPr txBox="true"/>
          <p:nvPr/>
        </p:nvSpPr>
        <p:spPr>
          <a:xfrm rot="0">
            <a:off x="8530529" y="3441856"/>
            <a:ext cx="3958385" cy="288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5"/>
              </a:lnSpc>
            </a:pPr>
            <a:r>
              <a:rPr lang="en-US" b="true" sz="166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CIOH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8642143" y="3750770"/>
            <a:ext cx="1421087" cy="288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5"/>
              </a:lnSpc>
            </a:pPr>
            <a:r>
              <a:rPr lang="en-US" sz="166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10956094" y="3750770"/>
            <a:ext cx="1421087" cy="288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5"/>
              </a:lnSpc>
            </a:pPr>
            <a:r>
              <a:rPr lang="en-US" sz="166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sp>
        <p:nvSpPr>
          <p:cNvPr name="AutoShape 68" id="68"/>
          <p:cNvSpPr/>
          <p:nvPr/>
        </p:nvSpPr>
        <p:spPr>
          <a:xfrm>
            <a:off x="6936815" y="7010203"/>
            <a:ext cx="1271396" cy="860674"/>
          </a:xfrm>
          <a:prstGeom prst="line">
            <a:avLst/>
          </a:prstGeom>
          <a:ln cap="flat" w="28575">
            <a:solidFill>
              <a:srgbClr val="FF5C00"/>
            </a:solidFill>
            <a:prstDash val="sysDash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3.4 - Les heuristiques externes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CIOH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2707757" y="3432806"/>
            <a:ext cx="9050129" cy="5090698"/>
          </a:xfrm>
          <a:custGeom>
            <a:avLst/>
            <a:gdLst/>
            <a:ahLst/>
            <a:cxnLst/>
            <a:rect r="r" b="b" t="t" l="l"/>
            <a:pathLst>
              <a:path h="5090698" w="9050129">
                <a:moveTo>
                  <a:pt x="0" y="0"/>
                </a:moveTo>
                <a:lnTo>
                  <a:pt x="9050129" y="0"/>
                </a:lnTo>
                <a:lnTo>
                  <a:pt x="9050129" y="5090697"/>
                </a:lnTo>
                <a:lnTo>
                  <a:pt x="0" y="509069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8868" t="0" r="-8868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DAGRNpB6nP8</dc:identifier>
  <dcterms:modified xsi:type="dcterms:W3CDTF">2011-08-01T06:04:30Z</dcterms:modified>
  <cp:revision>1</cp:revision>
  <dc:title>34</dc:title>
</cp:coreProperties>
</file>