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Rubik Semi-Bold" charset="1" panose="00000000000000000000"/>
      <p:regular r:id="rId14"/>
    </p:embeddedFont>
    <p:embeddedFont>
      <p:font typeface="Rubik Medium" charset="1" panose="00000000000000000000"/>
      <p:regular r:id="rId15"/>
    </p:embeddedFont>
    <p:embeddedFont>
      <p:font typeface="Rubik Italics" charset="1" panose="00000000000000000000"/>
      <p:regular r:id="rId16"/>
    </p:embeddedFont>
    <p:embeddedFont>
      <p:font typeface="JetBrains Mono Italics" charset="1" panose="02010509020102050004"/>
      <p:regular r:id="rId17"/>
    </p:embeddedFont>
    <p:embeddedFont>
      <p:font typeface="Rubik Bold" charset="1" panose="00000000000000000000"/>
      <p:regular r:id="rId18"/>
    </p:embeddedFont>
    <p:embeddedFont>
      <p:font typeface="Rubik" charset="1" panose="00000000000000000000"/>
      <p:regular r:id="rId19"/>
    </p:embeddedFont>
    <p:embeddedFont>
      <p:font typeface="Switzer" charset="1" panose="00000000000000000000"/>
      <p:regular r:id="rId20"/>
    </p:embeddedFont>
    <p:embeddedFont>
      <p:font typeface="Arimo Bold" charset="1" panose="020B0704020202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8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9.png" Type="http://schemas.openxmlformats.org/officeDocument/2006/relationships/image"/><Relationship Id="rId14" Target="../media/image20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1.jpe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2.png" Type="http://schemas.openxmlformats.org/officeDocument/2006/relationships/image"/><Relationship Id="rId14" Target="../media/image23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5231" y="-763774"/>
            <a:ext cx="20872126" cy="10852515"/>
            <a:chOff x="0" y="0"/>
            <a:chExt cx="5497185" cy="2858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97185" cy="2858276"/>
            </a:xfrm>
            <a:custGeom>
              <a:avLst/>
              <a:gdLst/>
              <a:ahLst/>
              <a:cxnLst/>
              <a:rect r="r" b="b" t="t" l="l"/>
              <a:pathLst>
                <a:path h="2858276" w="5497185">
                  <a:moveTo>
                    <a:pt x="0" y="0"/>
                  </a:moveTo>
                  <a:lnTo>
                    <a:pt x="5497185" y="0"/>
                  </a:lnTo>
                  <a:lnTo>
                    <a:pt x="5497185" y="2858276"/>
                  </a:lnTo>
                  <a:lnTo>
                    <a:pt x="0" y="2858276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97185" cy="2905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649" r="0" b="-865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242" t="0" r="-4234" b="-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315" r="0" b="-31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84554" y="4200525"/>
            <a:ext cx="108585" cy="1455420"/>
            <a:chOff x="0" y="0"/>
            <a:chExt cx="28599" cy="3833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599" cy="383320"/>
            </a:xfrm>
            <a:custGeom>
              <a:avLst/>
              <a:gdLst/>
              <a:ahLst/>
              <a:cxnLst/>
              <a:rect r="r" b="b" t="t" l="l"/>
              <a:pathLst>
                <a:path h="383320" w="28599">
                  <a:moveTo>
                    <a:pt x="0" y="0"/>
                  </a:moveTo>
                  <a:lnTo>
                    <a:pt x="28599" y="0"/>
                  </a:lnTo>
                  <a:lnTo>
                    <a:pt x="28599" y="383320"/>
                  </a:lnTo>
                  <a:lnTo>
                    <a:pt x="0" y="3833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8599" cy="430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19795" y="4191000"/>
            <a:ext cx="16414241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La réutilisation d'adresse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9795" y="5229225"/>
            <a:ext cx="1447593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Par Loïc Morel - Chapitre 4.1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4.1 - La réutilisation d'adresse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C'est quoi une adresse de réception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631112" y="2947469"/>
            <a:ext cx="7203420" cy="6061370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845795" cy="2442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268868" y="4169664"/>
            <a:ext cx="2306542" cy="718262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ScriptSig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135518" y="3009311"/>
            <a:ext cx="619460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Transaction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310187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7232822" y="3564738"/>
            <a:ext cx="0" cy="518683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5" id="35"/>
          <p:cNvSpPr txBox="true"/>
          <p:nvPr/>
        </p:nvSpPr>
        <p:spPr>
          <a:xfrm rot="0">
            <a:off x="7931365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7890047" y="4169664"/>
            <a:ext cx="2306542" cy="718262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ScriptPubKey</a:t>
              </a: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10068935" y="3894194"/>
            <a:ext cx="445807" cy="634601"/>
          </a:xfrm>
          <a:custGeom>
            <a:avLst/>
            <a:gdLst/>
            <a:ahLst/>
            <a:cxnLst/>
            <a:rect r="r" b="b" t="t" l="l"/>
            <a:pathLst>
              <a:path h="634601" w="445807">
                <a:moveTo>
                  <a:pt x="0" y="0"/>
                </a:moveTo>
                <a:lnTo>
                  <a:pt x="445807" y="0"/>
                </a:lnTo>
                <a:lnTo>
                  <a:pt x="445807" y="634601"/>
                </a:lnTo>
                <a:lnTo>
                  <a:pt x="0" y="6346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6447757" y="3828116"/>
            <a:ext cx="445807" cy="700679"/>
          </a:xfrm>
          <a:custGeom>
            <a:avLst/>
            <a:gdLst/>
            <a:ahLst/>
            <a:cxnLst/>
            <a:rect r="r" b="b" t="t" l="l"/>
            <a:pathLst>
              <a:path h="700679" w="445807">
                <a:moveTo>
                  <a:pt x="0" y="0"/>
                </a:moveTo>
                <a:lnTo>
                  <a:pt x="445807" y="0"/>
                </a:lnTo>
                <a:lnTo>
                  <a:pt x="445807" y="700679"/>
                </a:lnTo>
                <a:lnTo>
                  <a:pt x="0" y="7006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4.1 - La réutilisation d'adresse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C'est quoi une adresse de réception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5467026" y="8052111"/>
            <a:ext cx="1733022" cy="620880"/>
            <a:chOff x="0" y="0"/>
            <a:chExt cx="428296" cy="15344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28296" cy="153443"/>
            </a:xfrm>
            <a:custGeom>
              <a:avLst/>
              <a:gdLst/>
              <a:ahLst/>
              <a:cxnLst/>
              <a:rect r="r" b="b" t="t" l="l"/>
              <a:pathLst>
                <a:path h="153443" w="428296">
                  <a:moveTo>
                    <a:pt x="67009" y="0"/>
                  </a:moveTo>
                  <a:lnTo>
                    <a:pt x="361286" y="0"/>
                  </a:lnTo>
                  <a:cubicBezTo>
                    <a:pt x="379058" y="0"/>
                    <a:pt x="396102" y="7060"/>
                    <a:pt x="408669" y="19627"/>
                  </a:cubicBezTo>
                  <a:cubicBezTo>
                    <a:pt x="421236" y="32193"/>
                    <a:pt x="428296" y="49237"/>
                    <a:pt x="428296" y="67009"/>
                  </a:cubicBezTo>
                  <a:lnTo>
                    <a:pt x="428296" y="86434"/>
                  </a:lnTo>
                  <a:cubicBezTo>
                    <a:pt x="428296" y="104206"/>
                    <a:pt x="421236" y="121250"/>
                    <a:pt x="408669" y="133817"/>
                  </a:cubicBezTo>
                  <a:cubicBezTo>
                    <a:pt x="396102" y="146383"/>
                    <a:pt x="379058" y="153443"/>
                    <a:pt x="361286" y="153443"/>
                  </a:cubicBezTo>
                  <a:lnTo>
                    <a:pt x="67009" y="153443"/>
                  </a:lnTo>
                  <a:cubicBezTo>
                    <a:pt x="49237" y="153443"/>
                    <a:pt x="32193" y="146383"/>
                    <a:pt x="19627" y="133817"/>
                  </a:cubicBezTo>
                  <a:cubicBezTo>
                    <a:pt x="7060" y="121250"/>
                    <a:pt x="0" y="104206"/>
                    <a:pt x="0" y="86434"/>
                  </a:cubicBezTo>
                  <a:lnTo>
                    <a:pt x="0" y="67009"/>
                  </a:lnTo>
                  <a:cubicBezTo>
                    <a:pt x="0" y="49237"/>
                    <a:pt x="7060" y="32193"/>
                    <a:pt x="19627" y="19627"/>
                  </a:cubicBezTo>
                  <a:cubicBezTo>
                    <a:pt x="32193" y="7060"/>
                    <a:pt x="49237" y="0"/>
                    <a:pt x="6700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428296" cy="201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  <a:r>
                <a:rPr lang="en-US" b="true" sz="16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script A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 flipV="true">
            <a:off x="6333536" y="7774548"/>
            <a:ext cx="0" cy="27756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0" id="30"/>
          <p:cNvGrpSpPr/>
          <p:nvPr/>
        </p:nvGrpSpPr>
        <p:grpSpPr>
          <a:xfrm rot="0">
            <a:off x="7367509" y="8052111"/>
            <a:ext cx="1732507" cy="620880"/>
            <a:chOff x="0" y="0"/>
            <a:chExt cx="428169" cy="15344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28169" cy="153443"/>
            </a:xfrm>
            <a:custGeom>
              <a:avLst/>
              <a:gdLst/>
              <a:ahLst/>
              <a:cxnLst/>
              <a:rect r="r" b="b" t="t" l="l"/>
              <a:pathLst>
                <a:path h="153443" w="428169">
                  <a:moveTo>
                    <a:pt x="67029" y="0"/>
                  </a:moveTo>
                  <a:lnTo>
                    <a:pt x="361139" y="0"/>
                  </a:lnTo>
                  <a:cubicBezTo>
                    <a:pt x="378917" y="0"/>
                    <a:pt x="395966" y="7062"/>
                    <a:pt x="408536" y="19632"/>
                  </a:cubicBezTo>
                  <a:cubicBezTo>
                    <a:pt x="421107" y="32203"/>
                    <a:pt x="428169" y="49252"/>
                    <a:pt x="428169" y="67029"/>
                  </a:cubicBezTo>
                  <a:lnTo>
                    <a:pt x="428169" y="86414"/>
                  </a:lnTo>
                  <a:cubicBezTo>
                    <a:pt x="428169" y="123433"/>
                    <a:pt x="398159" y="153443"/>
                    <a:pt x="361139" y="153443"/>
                  </a:cubicBezTo>
                  <a:lnTo>
                    <a:pt x="67029" y="153443"/>
                  </a:lnTo>
                  <a:cubicBezTo>
                    <a:pt x="30010" y="153443"/>
                    <a:pt x="0" y="123433"/>
                    <a:pt x="0" y="86414"/>
                  </a:cubicBezTo>
                  <a:lnTo>
                    <a:pt x="0" y="67029"/>
                  </a:lnTo>
                  <a:cubicBezTo>
                    <a:pt x="0" y="30010"/>
                    <a:pt x="30010" y="0"/>
                    <a:pt x="6702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428169" cy="201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  <a:r>
                <a:rPr lang="en-US" b="true" sz="16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script B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7367509" y="7167516"/>
            <a:ext cx="1732507" cy="607032"/>
            <a:chOff x="0" y="0"/>
            <a:chExt cx="428169" cy="150021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28169" cy="150021"/>
            </a:xfrm>
            <a:custGeom>
              <a:avLst/>
              <a:gdLst/>
              <a:ahLst/>
              <a:cxnLst/>
              <a:rect r="r" b="b" t="t" l="l"/>
              <a:pathLst>
                <a:path h="150021" w="428169">
                  <a:moveTo>
                    <a:pt x="67029" y="0"/>
                  </a:moveTo>
                  <a:lnTo>
                    <a:pt x="361139" y="0"/>
                  </a:lnTo>
                  <a:cubicBezTo>
                    <a:pt x="378917" y="0"/>
                    <a:pt x="395966" y="7062"/>
                    <a:pt x="408536" y="19632"/>
                  </a:cubicBezTo>
                  <a:cubicBezTo>
                    <a:pt x="421107" y="32203"/>
                    <a:pt x="428169" y="49252"/>
                    <a:pt x="428169" y="67029"/>
                  </a:cubicBezTo>
                  <a:lnTo>
                    <a:pt x="428169" y="82991"/>
                  </a:lnTo>
                  <a:cubicBezTo>
                    <a:pt x="428169" y="120011"/>
                    <a:pt x="398159" y="150021"/>
                    <a:pt x="361139" y="150021"/>
                  </a:cubicBezTo>
                  <a:lnTo>
                    <a:pt x="67029" y="150021"/>
                  </a:lnTo>
                  <a:cubicBezTo>
                    <a:pt x="49252" y="150021"/>
                    <a:pt x="32203" y="142959"/>
                    <a:pt x="19632" y="130388"/>
                  </a:cubicBezTo>
                  <a:cubicBezTo>
                    <a:pt x="7062" y="117818"/>
                    <a:pt x="0" y="100769"/>
                    <a:pt x="0" y="82991"/>
                  </a:cubicBezTo>
                  <a:lnTo>
                    <a:pt x="0" y="67029"/>
                  </a:lnTo>
                  <a:cubicBezTo>
                    <a:pt x="0" y="30010"/>
                    <a:pt x="30010" y="0"/>
                    <a:pt x="6702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47625"/>
              <a:ext cx="428169" cy="197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  <a:r>
                <a:rPr lang="en-US" b="true" sz="16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h (B)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5467026" y="7167516"/>
            <a:ext cx="1733022" cy="607032"/>
            <a:chOff x="0" y="0"/>
            <a:chExt cx="428296" cy="15002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28296" cy="150021"/>
            </a:xfrm>
            <a:custGeom>
              <a:avLst/>
              <a:gdLst/>
              <a:ahLst/>
              <a:cxnLst/>
              <a:rect r="r" b="b" t="t" l="l"/>
              <a:pathLst>
                <a:path h="150021" w="428296">
                  <a:moveTo>
                    <a:pt x="67009" y="0"/>
                  </a:moveTo>
                  <a:lnTo>
                    <a:pt x="361286" y="0"/>
                  </a:lnTo>
                  <a:cubicBezTo>
                    <a:pt x="379058" y="0"/>
                    <a:pt x="396102" y="7060"/>
                    <a:pt x="408669" y="19627"/>
                  </a:cubicBezTo>
                  <a:cubicBezTo>
                    <a:pt x="421236" y="32193"/>
                    <a:pt x="428296" y="49237"/>
                    <a:pt x="428296" y="67009"/>
                  </a:cubicBezTo>
                  <a:lnTo>
                    <a:pt x="428296" y="83011"/>
                  </a:lnTo>
                  <a:cubicBezTo>
                    <a:pt x="428296" y="120020"/>
                    <a:pt x="398295" y="150021"/>
                    <a:pt x="361286" y="150021"/>
                  </a:cubicBezTo>
                  <a:lnTo>
                    <a:pt x="67009" y="150021"/>
                  </a:lnTo>
                  <a:cubicBezTo>
                    <a:pt x="49237" y="150021"/>
                    <a:pt x="32193" y="142961"/>
                    <a:pt x="19627" y="130394"/>
                  </a:cubicBezTo>
                  <a:cubicBezTo>
                    <a:pt x="7060" y="117827"/>
                    <a:pt x="0" y="100783"/>
                    <a:pt x="0" y="83011"/>
                  </a:cubicBezTo>
                  <a:lnTo>
                    <a:pt x="0" y="67009"/>
                  </a:lnTo>
                  <a:cubicBezTo>
                    <a:pt x="0" y="49237"/>
                    <a:pt x="7060" y="32193"/>
                    <a:pt x="19627" y="19627"/>
                  </a:cubicBezTo>
                  <a:cubicBezTo>
                    <a:pt x="32193" y="7060"/>
                    <a:pt x="49237" y="0"/>
                    <a:pt x="6700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47625"/>
              <a:ext cx="428296" cy="197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  <a:r>
                <a:rPr lang="en-US" b="true" sz="16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h (A)</a:t>
              </a:r>
            </a:p>
          </p:txBody>
        </p:sp>
      </p:grpSp>
      <p:sp>
        <p:nvSpPr>
          <p:cNvPr name="AutoShape 39" id="39"/>
          <p:cNvSpPr/>
          <p:nvPr/>
        </p:nvSpPr>
        <p:spPr>
          <a:xfrm flipV="true">
            <a:off x="8233763" y="7774548"/>
            <a:ext cx="0" cy="27756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0" id="40"/>
          <p:cNvGrpSpPr/>
          <p:nvPr/>
        </p:nvGrpSpPr>
        <p:grpSpPr>
          <a:xfrm rot="0">
            <a:off x="6406524" y="6291796"/>
            <a:ext cx="1735536" cy="600746"/>
            <a:chOff x="0" y="0"/>
            <a:chExt cx="428917" cy="148467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428917" cy="148467"/>
            </a:xfrm>
            <a:custGeom>
              <a:avLst/>
              <a:gdLst/>
              <a:ahLst/>
              <a:cxnLst/>
              <a:rect r="r" b="b" t="t" l="l"/>
              <a:pathLst>
                <a:path h="148467" w="428917">
                  <a:moveTo>
                    <a:pt x="66912" y="0"/>
                  </a:moveTo>
                  <a:lnTo>
                    <a:pt x="362005" y="0"/>
                  </a:lnTo>
                  <a:cubicBezTo>
                    <a:pt x="398960" y="0"/>
                    <a:pt x="428917" y="29958"/>
                    <a:pt x="428917" y="66912"/>
                  </a:cubicBezTo>
                  <a:lnTo>
                    <a:pt x="428917" y="81555"/>
                  </a:lnTo>
                  <a:cubicBezTo>
                    <a:pt x="428917" y="118510"/>
                    <a:pt x="398960" y="148467"/>
                    <a:pt x="362005" y="148467"/>
                  </a:cubicBezTo>
                  <a:lnTo>
                    <a:pt x="66912" y="148467"/>
                  </a:lnTo>
                  <a:cubicBezTo>
                    <a:pt x="29958" y="148467"/>
                    <a:pt x="0" y="118510"/>
                    <a:pt x="0" y="81555"/>
                  </a:cubicBezTo>
                  <a:lnTo>
                    <a:pt x="0" y="66912"/>
                  </a:lnTo>
                  <a:cubicBezTo>
                    <a:pt x="0" y="29958"/>
                    <a:pt x="29958" y="0"/>
                    <a:pt x="669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47625"/>
              <a:ext cx="428917" cy="196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  <a:r>
                <a:rPr lang="en-US" b="true" sz="16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h (A,B)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7539884" y="4771824"/>
            <a:ext cx="3306080" cy="952148"/>
            <a:chOff x="0" y="0"/>
            <a:chExt cx="817058" cy="235312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7058" cy="235312"/>
            </a:xfrm>
            <a:custGeom>
              <a:avLst/>
              <a:gdLst/>
              <a:ahLst/>
              <a:cxnLst/>
              <a:rect r="r" b="b" t="t" l="l"/>
              <a:pathLst>
                <a:path h="235312" w="817058">
                  <a:moveTo>
                    <a:pt x="35126" y="0"/>
                  </a:moveTo>
                  <a:lnTo>
                    <a:pt x="781933" y="0"/>
                  </a:lnTo>
                  <a:cubicBezTo>
                    <a:pt x="791249" y="0"/>
                    <a:pt x="800183" y="3701"/>
                    <a:pt x="806770" y="10288"/>
                  </a:cubicBezTo>
                  <a:cubicBezTo>
                    <a:pt x="813358" y="16875"/>
                    <a:pt x="817058" y="25810"/>
                    <a:pt x="817058" y="35126"/>
                  </a:cubicBezTo>
                  <a:lnTo>
                    <a:pt x="817058" y="200186"/>
                  </a:lnTo>
                  <a:cubicBezTo>
                    <a:pt x="817058" y="209502"/>
                    <a:pt x="813358" y="218437"/>
                    <a:pt x="806770" y="225024"/>
                  </a:cubicBezTo>
                  <a:cubicBezTo>
                    <a:pt x="800183" y="231611"/>
                    <a:pt x="791249" y="235312"/>
                    <a:pt x="781933" y="235312"/>
                  </a:cubicBezTo>
                  <a:lnTo>
                    <a:pt x="35126" y="235312"/>
                  </a:lnTo>
                  <a:cubicBezTo>
                    <a:pt x="25810" y="235312"/>
                    <a:pt x="16875" y="231611"/>
                    <a:pt x="10288" y="225024"/>
                  </a:cubicBezTo>
                  <a:cubicBezTo>
                    <a:pt x="3701" y="218437"/>
                    <a:pt x="0" y="209502"/>
                    <a:pt x="0" y="200186"/>
                  </a:cubicBezTo>
                  <a:lnTo>
                    <a:pt x="0" y="35126"/>
                  </a:lnTo>
                  <a:cubicBezTo>
                    <a:pt x="0" y="25810"/>
                    <a:pt x="3701" y="16875"/>
                    <a:pt x="10288" y="10288"/>
                  </a:cubicBezTo>
                  <a:cubicBezTo>
                    <a:pt x="16875" y="3701"/>
                    <a:pt x="25810" y="0"/>
                    <a:pt x="3512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7058" cy="301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9"/>
                </a:lnSpc>
              </a:pPr>
              <a:r>
                <a:rPr lang="en-US" b="true" sz="19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Racine de Merkle</a:t>
              </a:r>
            </a:p>
          </p:txBody>
        </p:sp>
      </p:grpSp>
      <p:sp>
        <p:nvSpPr>
          <p:cNvPr name="AutoShape 46" id="46"/>
          <p:cNvSpPr/>
          <p:nvPr/>
        </p:nvSpPr>
        <p:spPr>
          <a:xfrm flipV="true">
            <a:off x="6333536" y="6892542"/>
            <a:ext cx="940756" cy="274974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7" id="47"/>
          <p:cNvSpPr/>
          <p:nvPr/>
        </p:nvSpPr>
        <p:spPr>
          <a:xfrm flipH="true" flipV="true">
            <a:off x="7274292" y="6892542"/>
            <a:ext cx="959470" cy="274974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8" id="48"/>
          <p:cNvSpPr/>
          <p:nvPr/>
        </p:nvSpPr>
        <p:spPr>
          <a:xfrm flipV="true">
            <a:off x="7274292" y="5723972"/>
            <a:ext cx="1918632" cy="56782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9" id="49"/>
          <p:cNvGrpSpPr/>
          <p:nvPr/>
        </p:nvGrpSpPr>
        <p:grpSpPr>
          <a:xfrm rot="0">
            <a:off x="9269231" y="8072530"/>
            <a:ext cx="1733022" cy="600461"/>
            <a:chOff x="0" y="0"/>
            <a:chExt cx="428296" cy="148397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428296" cy="148397"/>
            </a:xfrm>
            <a:custGeom>
              <a:avLst/>
              <a:gdLst/>
              <a:ahLst/>
              <a:cxnLst/>
              <a:rect r="r" b="b" t="t" l="l"/>
              <a:pathLst>
                <a:path h="148397" w="428296">
                  <a:moveTo>
                    <a:pt x="67009" y="0"/>
                  </a:moveTo>
                  <a:lnTo>
                    <a:pt x="361286" y="0"/>
                  </a:lnTo>
                  <a:cubicBezTo>
                    <a:pt x="379058" y="0"/>
                    <a:pt x="396102" y="7060"/>
                    <a:pt x="408669" y="19627"/>
                  </a:cubicBezTo>
                  <a:cubicBezTo>
                    <a:pt x="421236" y="32193"/>
                    <a:pt x="428296" y="49237"/>
                    <a:pt x="428296" y="67009"/>
                  </a:cubicBezTo>
                  <a:lnTo>
                    <a:pt x="428296" y="81387"/>
                  </a:lnTo>
                  <a:cubicBezTo>
                    <a:pt x="428296" y="99159"/>
                    <a:pt x="421236" y="116204"/>
                    <a:pt x="408669" y="128770"/>
                  </a:cubicBezTo>
                  <a:cubicBezTo>
                    <a:pt x="396102" y="141337"/>
                    <a:pt x="379058" y="148397"/>
                    <a:pt x="361286" y="148397"/>
                  </a:cubicBezTo>
                  <a:lnTo>
                    <a:pt x="67009" y="148397"/>
                  </a:lnTo>
                  <a:cubicBezTo>
                    <a:pt x="30001" y="148397"/>
                    <a:pt x="0" y="118396"/>
                    <a:pt x="0" y="81387"/>
                  </a:cubicBezTo>
                  <a:lnTo>
                    <a:pt x="0" y="67009"/>
                  </a:lnTo>
                  <a:cubicBezTo>
                    <a:pt x="0" y="49237"/>
                    <a:pt x="7060" y="32193"/>
                    <a:pt x="19627" y="19627"/>
                  </a:cubicBezTo>
                  <a:cubicBezTo>
                    <a:pt x="32193" y="7060"/>
                    <a:pt x="49237" y="0"/>
                    <a:pt x="6700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47625"/>
              <a:ext cx="428296" cy="196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  <a:r>
                <a:rPr lang="en-US" b="true" sz="16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script C</a:t>
              </a:r>
            </a:p>
          </p:txBody>
        </p:sp>
      </p:grpSp>
      <p:sp>
        <p:nvSpPr>
          <p:cNvPr name="AutoShape 52" id="52"/>
          <p:cNvSpPr/>
          <p:nvPr/>
        </p:nvSpPr>
        <p:spPr>
          <a:xfrm flipH="true" flipV="true">
            <a:off x="10135742" y="7774548"/>
            <a:ext cx="0" cy="29798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3" id="53"/>
          <p:cNvGrpSpPr/>
          <p:nvPr/>
        </p:nvGrpSpPr>
        <p:grpSpPr>
          <a:xfrm rot="0">
            <a:off x="11169715" y="8072530"/>
            <a:ext cx="1732507" cy="600461"/>
            <a:chOff x="0" y="0"/>
            <a:chExt cx="428169" cy="148397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428169" cy="148397"/>
            </a:xfrm>
            <a:custGeom>
              <a:avLst/>
              <a:gdLst/>
              <a:ahLst/>
              <a:cxnLst/>
              <a:rect r="r" b="b" t="t" l="l"/>
              <a:pathLst>
                <a:path h="148397" w="428169">
                  <a:moveTo>
                    <a:pt x="67029" y="0"/>
                  </a:moveTo>
                  <a:lnTo>
                    <a:pt x="361139" y="0"/>
                  </a:lnTo>
                  <a:cubicBezTo>
                    <a:pt x="378917" y="0"/>
                    <a:pt x="395966" y="7062"/>
                    <a:pt x="408536" y="19632"/>
                  </a:cubicBezTo>
                  <a:cubicBezTo>
                    <a:pt x="421107" y="32203"/>
                    <a:pt x="428169" y="49252"/>
                    <a:pt x="428169" y="67029"/>
                  </a:cubicBezTo>
                  <a:lnTo>
                    <a:pt x="428169" y="81368"/>
                  </a:lnTo>
                  <a:cubicBezTo>
                    <a:pt x="428169" y="118387"/>
                    <a:pt x="398159" y="148397"/>
                    <a:pt x="361139" y="148397"/>
                  </a:cubicBezTo>
                  <a:lnTo>
                    <a:pt x="67029" y="148397"/>
                  </a:lnTo>
                  <a:cubicBezTo>
                    <a:pt x="30010" y="148397"/>
                    <a:pt x="0" y="118387"/>
                    <a:pt x="0" y="81368"/>
                  </a:cubicBezTo>
                  <a:lnTo>
                    <a:pt x="0" y="67029"/>
                  </a:lnTo>
                  <a:cubicBezTo>
                    <a:pt x="0" y="30010"/>
                    <a:pt x="30010" y="0"/>
                    <a:pt x="6702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47625"/>
              <a:ext cx="428169" cy="196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  <a:r>
                <a:rPr lang="en-US" b="true" sz="16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script D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1169715" y="7167516"/>
            <a:ext cx="1732507" cy="607032"/>
            <a:chOff x="0" y="0"/>
            <a:chExt cx="428169" cy="150021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428169" cy="150021"/>
            </a:xfrm>
            <a:custGeom>
              <a:avLst/>
              <a:gdLst/>
              <a:ahLst/>
              <a:cxnLst/>
              <a:rect r="r" b="b" t="t" l="l"/>
              <a:pathLst>
                <a:path h="150021" w="428169">
                  <a:moveTo>
                    <a:pt x="67029" y="0"/>
                  </a:moveTo>
                  <a:lnTo>
                    <a:pt x="361139" y="0"/>
                  </a:lnTo>
                  <a:cubicBezTo>
                    <a:pt x="378917" y="0"/>
                    <a:pt x="395966" y="7062"/>
                    <a:pt x="408536" y="19632"/>
                  </a:cubicBezTo>
                  <a:cubicBezTo>
                    <a:pt x="421107" y="32203"/>
                    <a:pt x="428169" y="49252"/>
                    <a:pt x="428169" y="67029"/>
                  </a:cubicBezTo>
                  <a:lnTo>
                    <a:pt x="428169" y="82991"/>
                  </a:lnTo>
                  <a:cubicBezTo>
                    <a:pt x="428169" y="120011"/>
                    <a:pt x="398159" y="150021"/>
                    <a:pt x="361139" y="150021"/>
                  </a:cubicBezTo>
                  <a:lnTo>
                    <a:pt x="67029" y="150021"/>
                  </a:lnTo>
                  <a:cubicBezTo>
                    <a:pt x="49252" y="150021"/>
                    <a:pt x="32203" y="142959"/>
                    <a:pt x="19632" y="130388"/>
                  </a:cubicBezTo>
                  <a:cubicBezTo>
                    <a:pt x="7062" y="117818"/>
                    <a:pt x="0" y="100769"/>
                    <a:pt x="0" y="82991"/>
                  </a:cubicBezTo>
                  <a:lnTo>
                    <a:pt x="0" y="67029"/>
                  </a:lnTo>
                  <a:cubicBezTo>
                    <a:pt x="0" y="30010"/>
                    <a:pt x="30010" y="0"/>
                    <a:pt x="6702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47625"/>
              <a:ext cx="428169" cy="197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  <a:r>
                <a:rPr lang="en-US" b="true" sz="16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h (D)</a:t>
              </a: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9269231" y="7167516"/>
            <a:ext cx="1733022" cy="607032"/>
            <a:chOff x="0" y="0"/>
            <a:chExt cx="428296" cy="150021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428296" cy="150021"/>
            </a:xfrm>
            <a:custGeom>
              <a:avLst/>
              <a:gdLst/>
              <a:ahLst/>
              <a:cxnLst/>
              <a:rect r="r" b="b" t="t" l="l"/>
              <a:pathLst>
                <a:path h="150021" w="428296">
                  <a:moveTo>
                    <a:pt x="67009" y="0"/>
                  </a:moveTo>
                  <a:lnTo>
                    <a:pt x="361286" y="0"/>
                  </a:lnTo>
                  <a:cubicBezTo>
                    <a:pt x="379058" y="0"/>
                    <a:pt x="396102" y="7060"/>
                    <a:pt x="408669" y="19627"/>
                  </a:cubicBezTo>
                  <a:cubicBezTo>
                    <a:pt x="421236" y="32193"/>
                    <a:pt x="428296" y="49237"/>
                    <a:pt x="428296" y="67009"/>
                  </a:cubicBezTo>
                  <a:lnTo>
                    <a:pt x="428296" y="83011"/>
                  </a:lnTo>
                  <a:cubicBezTo>
                    <a:pt x="428296" y="120020"/>
                    <a:pt x="398295" y="150021"/>
                    <a:pt x="361286" y="150021"/>
                  </a:cubicBezTo>
                  <a:lnTo>
                    <a:pt x="67009" y="150021"/>
                  </a:lnTo>
                  <a:cubicBezTo>
                    <a:pt x="49237" y="150021"/>
                    <a:pt x="32193" y="142961"/>
                    <a:pt x="19627" y="130394"/>
                  </a:cubicBezTo>
                  <a:cubicBezTo>
                    <a:pt x="7060" y="117827"/>
                    <a:pt x="0" y="100783"/>
                    <a:pt x="0" y="83011"/>
                  </a:cubicBezTo>
                  <a:lnTo>
                    <a:pt x="0" y="67009"/>
                  </a:lnTo>
                  <a:cubicBezTo>
                    <a:pt x="0" y="49237"/>
                    <a:pt x="7060" y="32193"/>
                    <a:pt x="19627" y="19627"/>
                  </a:cubicBezTo>
                  <a:cubicBezTo>
                    <a:pt x="32193" y="7060"/>
                    <a:pt x="49237" y="0"/>
                    <a:pt x="6700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47625"/>
              <a:ext cx="428296" cy="197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  <a:r>
                <a:rPr lang="en-US" b="true" sz="16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h (C)</a:t>
              </a:r>
            </a:p>
          </p:txBody>
        </p:sp>
      </p:grpSp>
      <p:sp>
        <p:nvSpPr>
          <p:cNvPr name="AutoShape 62" id="62"/>
          <p:cNvSpPr/>
          <p:nvPr/>
        </p:nvSpPr>
        <p:spPr>
          <a:xfrm flipV="true">
            <a:off x="12035969" y="7774548"/>
            <a:ext cx="0" cy="29798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3" id="63"/>
          <p:cNvGrpSpPr/>
          <p:nvPr/>
        </p:nvGrpSpPr>
        <p:grpSpPr>
          <a:xfrm rot="0">
            <a:off x="10208730" y="6291796"/>
            <a:ext cx="1735536" cy="600746"/>
            <a:chOff x="0" y="0"/>
            <a:chExt cx="428917" cy="148467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428917" cy="148467"/>
            </a:xfrm>
            <a:custGeom>
              <a:avLst/>
              <a:gdLst/>
              <a:ahLst/>
              <a:cxnLst/>
              <a:rect r="r" b="b" t="t" l="l"/>
              <a:pathLst>
                <a:path h="148467" w="428917">
                  <a:moveTo>
                    <a:pt x="66912" y="0"/>
                  </a:moveTo>
                  <a:lnTo>
                    <a:pt x="362005" y="0"/>
                  </a:lnTo>
                  <a:cubicBezTo>
                    <a:pt x="398960" y="0"/>
                    <a:pt x="428917" y="29958"/>
                    <a:pt x="428917" y="66912"/>
                  </a:cubicBezTo>
                  <a:lnTo>
                    <a:pt x="428917" y="81555"/>
                  </a:lnTo>
                  <a:cubicBezTo>
                    <a:pt x="428917" y="118510"/>
                    <a:pt x="398960" y="148467"/>
                    <a:pt x="362005" y="148467"/>
                  </a:cubicBezTo>
                  <a:lnTo>
                    <a:pt x="66912" y="148467"/>
                  </a:lnTo>
                  <a:cubicBezTo>
                    <a:pt x="29958" y="148467"/>
                    <a:pt x="0" y="118510"/>
                    <a:pt x="0" y="81555"/>
                  </a:cubicBezTo>
                  <a:lnTo>
                    <a:pt x="0" y="66912"/>
                  </a:lnTo>
                  <a:cubicBezTo>
                    <a:pt x="0" y="29958"/>
                    <a:pt x="29958" y="0"/>
                    <a:pt x="669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47625"/>
              <a:ext cx="428917" cy="196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  <a:r>
                <a:rPr lang="en-US" b="true" sz="16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h (C,D)</a:t>
              </a:r>
            </a:p>
          </p:txBody>
        </p:sp>
      </p:grpSp>
      <p:sp>
        <p:nvSpPr>
          <p:cNvPr name="AutoShape 66" id="66"/>
          <p:cNvSpPr/>
          <p:nvPr/>
        </p:nvSpPr>
        <p:spPr>
          <a:xfrm flipV="true">
            <a:off x="10135742" y="6892542"/>
            <a:ext cx="940756" cy="274974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7" id="67"/>
          <p:cNvSpPr/>
          <p:nvPr/>
        </p:nvSpPr>
        <p:spPr>
          <a:xfrm flipH="true" flipV="true">
            <a:off x="11076498" y="6892542"/>
            <a:ext cx="959470" cy="274974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8" id="68"/>
          <p:cNvSpPr/>
          <p:nvPr/>
        </p:nvSpPr>
        <p:spPr>
          <a:xfrm flipH="true" flipV="true">
            <a:off x="9192924" y="5723972"/>
            <a:ext cx="1883574" cy="56782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9" id="69"/>
          <p:cNvGrpSpPr/>
          <p:nvPr/>
        </p:nvGrpSpPr>
        <p:grpSpPr>
          <a:xfrm rot="0">
            <a:off x="3216461" y="3283318"/>
            <a:ext cx="5968163" cy="952148"/>
            <a:chOff x="0" y="0"/>
            <a:chExt cx="1474960" cy="235312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1474960" cy="235312"/>
            </a:xfrm>
            <a:custGeom>
              <a:avLst/>
              <a:gdLst/>
              <a:ahLst/>
              <a:cxnLst/>
              <a:rect r="r" b="b" t="t" l="l"/>
              <a:pathLst>
                <a:path h="235312" w="1474960">
                  <a:moveTo>
                    <a:pt x="19458" y="0"/>
                  </a:moveTo>
                  <a:lnTo>
                    <a:pt x="1455502" y="0"/>
                  </a:lnTo>
                  <a:cubicBezTo>
                    <a:pt x="1460663" y="0"/>
                    <a:pt x="1465612" y="2050"/>
                    <a:pt x="1469261" y="5699"/>
                  </a:cubicBezTo>
                  <a:cubicBezTo>
                    <a:pt x="1472910" y="9348"/>
                    <a:pt x="1474960" y="14297"/>
                    <a:pt x="1474960" y="19458"/>
                  </a:cubicBezTo>
                  <a:lnTo>
                    <a:pt x="1474960" y="215854"/>
                  </a:lnTo>
                  <a:cubicBezTo>
                    <a:pt x="1474960" y="221015"/>
                    <a:pt x="1472910" y="225964"/>
                    <a:pt x="1469261" y="229613"/>
                  </a:cubicBezTo>
                  <a:cubicBezTo>
                    <a:pt x="1465612" y="233262"/>
                    <a:pt x="1460663" y="235312"/>
                    <a:pt x="1455502" y="235312"/>
                  </a:cubicBezTo>
                  <a:lnTo>
                    <a:pt x="19458" y="235312"/>
                  </a:lnTo>
                  <a:cubicBezTo>
                    <a:pt x="14297" y="235312"/>
                    <a:pt x="9348" y="233262"/>
                    <a:pt x="5699" y="229613"/>
                  </a:cubicBezTo>
                  <a:cubicBezTo>
                    <a:pt x="2050" y="225964"/>
                    <a:pt x="0" y="221015"/>
                    <a:pt x="0" y="215854"/>
                  </a:cubicBezTo>
                  <a:lnTo>
                    <a:pt x="0" y="19458"/>
                  </a:lnTo>
                  <a:cubicBezTo>
                    <a:pt x="0" y="14297"/>
                    <a:pt x="2050" y="9348"/>
                    <a:pt x="5699" y="5699"/>
                  </a:cubicBezTo>
                  <a:cubicBezTo>
                    <a:pt x="9348" y="2050"/>
                    <a:pt x="14297" y="0"/>
                    <a:pt x="19458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-66675"/>
              <a:ext cx="1474960" cy="301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299">
                  <a:solidFill>
                    <a:srgbClr val="FDFD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Clé publique tweakée</a:t>
              </a: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1563421" y="4771824"/>
            <a:ext cx="3306080" cy="952148"/>
            <a:chOff x="0" y="0"/>
            <a:chExt cx="817058" cy="235312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817058" cy="235312"/>
            </a:xfrm>
            <a:custGeom>
              <a:avLst/>
              <a:gdLst/>
              <a:ahLst/>
              <a:cxnLst/>
              <a:rect r="r" b="b" t="t" l="l"/>
              <a:pathLst>
                <a:path h="235312" w="817058">
                  <a:moveTo>
                    <a:pt x="35126" y="0"/>
                  </a:moveTo>
                  <a:lnTo>
                    <a:pt x="781933" y="0"/>
                  </a:lnTo>
                  <a:cubicBezTo>
                    <a:pt x="791249" y="0"/>
                    <a:pt x="800183" y="3701"/>
                    <a:pt x="806770" y="10288"/>
                  </a:cubicBezTo>
                  <a:cubicBezTo>
                    <a:pt x="813358" y="16875"/>
                    <a:pt x="817058" y="25810"/>
                    <a:pt x="817058" y="35126"/>
                  </a:cubicBezTo>
                  <a:lnTo>
                    <a:pt x="817058" y="200186"/>
                  </a:lnTo>
                  <a:cubicBezTo>
                    <a:pt x="817058" y="209502"/>
                    <a:pt x="813358" y="218437"/>
                    <a:pt x="806770" y="225024"/>
                  </a:cubicBezTo>
                  <a:cubicBezTo>
                    <a:pt x="800183" y="231611"/>
                    <a:pt x="791249" y="235312"/>
                    <a:pt x="781933" y="235312"/>
                  </a:cubicBezTo>
                  <a:lnTo>
                    <a:pt x="35126" y="235312"/>
                  </a:lnTo>
                  <a:cubicBezTo>
                    <a:pt x="25810" y="235312"/>
                    <a:pt x="16875" y="231611"/>
                    <a:pt x="10288" y="225024"/>
                  </a:cubicBezTo>
                  <a:cubicBezTo>
                    <a:pt x="3701" y="218437"/>
                    <a:pt x="0" y="209502"/>
                    <a:pt x="0" y="200186"/>
                  </a:cubicBezTo>
                  <a:lnTo>
                    <a:pt x="0" y="35126"/>
                  </a:lnTo>
                  <a:cubicBezTo>
                    <a:pt x="0" y="25810"/>
                    <a:pt x="3701" y="16875"/>
                    <a:pt x="10288" y="10288"/>
                  </a:cubicBezTo>
                  <a:cubicBezTo>
                    <a:pt x="16875" y="3701"/>
                    <a:pt x="25810" y="0"/>
                    <a:pt x="3512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66675"/>
              <a:ext cx="817058" cy="301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9"/>
                </a:lnSpc>
              </a:pPr>
              <a:r>
                <a:rPr lang="en-US" b="true" sz="19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Clé publique de dépense classique</a:t>
              </a:r>
            </a:p>
          </p:txBody>
        </p:sp>
      </p:grpSp>
      <p:sp>
        <p:nvSpPr>
          <p:cNvPr name="AutoShape 75" id="75"/>
          <p:cNvSpPr/>
          <p:nvPr/>
        </p:nvSpPr>
        <p:spPr>
          <a:xfrm flipV="true">
            <a:off x="3216461" y="4235466"/>
            <a:ext cx="2984081" cy="53635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6" id="76"/>
          <p:cNvSpPr/>
          <p:nvPr/>
        </p:nvSpPr>
        <p:spPr>
          <a:xfrm flipH="true" flipV="true">
            <a:off x="6200543" y="4235466"/>
            <a:ext cx="2992381" cy="53635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4.1 - La réutilisation d'adresse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Quel est le problème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872646" y="2963056"/>
            <a:ext cx="10720351" cy="6030197"/>
          </a:xfrm>
          <a:custGeom>
            <a:avLst/>
            <a:gdLst/>
            <a:ahLst/>
            <a:cxnLst/>
            <a:rect r="r" b="b" t="t" l="l"/>
            <a:pathLst>
              <a:path h="6030197" w="10720351">
                <a:moveTo>
                  <a:pt x="0" y="0"/>
                </a:moveTo>
                <a:lnTo>
                  <a:pt x="10720351" y="0"/>
                </a:lnTo>
                <a:lnTo>
                  <a:pt x="10720351" y="6030197"/>
                </a:lnTo>
                <a:lnTo>
                  <a:pt x="0" y="603019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8868" t="0" r="-8868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4.1 - La réutilisation d'adresse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Quel est le problème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869416" y="3345476"/>
            <a:ext cx="4354618" cy="2059112"/>
            <a:chOff x="0" y="0"/>
            <a:chExt cx="2845795" cy="134565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1345654"/>
            </a:xfrm>
            <a:custGeom>
              <a:avLst/>
              <a:gdLst/>
              <a:ahLst/>
              <a:cxnLst/>
              <a:rect r="r" b="b" t="t" l="l"/>
              <a:pathLst>
                <a:path h="1345654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1345654"/>
                  </a:lnTo>
                  <a:lnTo>
                    <a:pt x="0" y="13456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19050"/>
              <a:ext cx="2845795" cy="1364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2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254953" y="4084319"/>
            <a:ext cx="1394353" cy="434204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bc1q...0q5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 flipH="true">
            <a:off x="4046725" y="3718628"/>
            <a:ext cx="0" cy="154960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4444031" y="4084319"/>
            <a:ext cx="1394353" cy="434204"/>
            <a:chOff x="0" y="0"/>
            <a:chExt cx="911226" cy="28375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bc1q...xyz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4444031" y="4668232"/>
            <a:ext cx="1394353" cy="434204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bc1q...acd</a:t>
              </a: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2174340" y="3369784"/>
            <a:ext cx="3744770" cy="28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b="true" sz="157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279931" y="3662028"/>
            <a:ext cx="1344397" cy="28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157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469009" y="3662028"/>
            <a:ext cx="1344397" cy="28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157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2575894" y="6265269"/>
            <a:ext cx="4354618" cy="2647715"/>
            <a:chOff x="0" y="0"/>
            <a:chExt cx="2845795" cy="1730314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2845795" cy="1730314"/>
            </a:xfrm>
            <a:custGeom>
              <a:avLst/>
              <a:gdLst/>
              <a:ahLst/>
              <a:cxnLst/>
              <a:rect r="r" b="b" t="t" l="l"/>
              <a:pathLst>
                <a:path h="1730314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1730314"/>
                  </a:lnTo>
                  <a:lnTo>
                    <a:pt x="0" y="173031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19050"/>
              <a:ext cx="2845795" cy="17493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2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2961431" y="7004111"/>
            <a:ext cx="1394353" cy="434204"/>
            <a:chOff x="0" y="0"/>
            <a:chExt cx="911226" cy="28375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bc1q...j5w</a:t>
              </a:r>
            </a:p>
          </p:txBody>
        </p:sp>
      </p:grpSp>
      <p:sp>
        <p:nvSpPr>
          <p:cNvPr name="AutoShape 48" id="48"/>
          <p:cNvSpPr/>
          <p:nvPr/>
        </p:nvSpPr>
        <p:spPr>
          <a:xfrm>
            <a:off x="4753203" y="6638421"/>
            <a:ext cx="0" cy="2133457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9" id="49"/>
          <p:cNvGrpSpPr/>
          <p:nvPr/>
        </p:nvGrpSpPr>
        <p:grpSpPr>
          <a:xfrm rot="0">
            <a:off x="5150509" y="7004111"/>
            <a:ext cx="1394353" cy="434204"/>
            <a:chOff x="0" y="0"/>
            <a:chExt cx="911226" cy="283758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bc1q...xyz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5150509" y="7588025"/>
            <a:ext cx="1394353" cy="434204"/>
            <a:chOff x="0" y="0"/>
            <a:chExt cx="911226" cy="283758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bc1q...54u</a:t>
              </a:r>
            </a:p>
          </p:txBody>
        </p:sp>
      </p:grpSp>
      <p:sp>
        <p:nvSpPr>
          <p:cNvPr name="TextBox 55" id="55"/>
          <p:cNvSpPr txBox="true"/>
          <p:nvPr/>
        </p:nvSpPr>
        <p:spPr>
          <a:xfrm rot="0">
            <a:off x="2880818" y="6289577"/>
            <a:ext cx="3744770" cy="28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b="true" sz="157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2986409" y="6581820"/>
            <a:ext cx="1344397" cy="28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157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5175487" y="6581820"/>
            <a:ext cx="1344397" cy="28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157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58" id="58"/>
          <p:cNvGrpSpPr/>
          <p:nvPr/>
        </p:nvGrpSpPr>
        <p:grpSpPr>
          <a:xfrm rot="0">
            <a:off x="5150509" y="8174629"/>
            <a:ext cx="1394353" cy="434204"/>
            <a:chOff x="0" y="0"/>
            <a:chExt cx="911226" cy="28375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bc1q...7xv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8012716" y="3043325"/>
            <a:ext cx="4354618" cy="2059112"/>
            <a:chOff x="0" y="0"/>
            <a:chExt cx="2845795" cy="1345654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2845795" cy="1345654"/>
            </a:xfrm>
            <a:custGeom>
              <a:avLst/>
              <a:gdLst/>
              <a:ahLst/>
              <a:cxnLst/>
              <a:rect r="r" b="b" t="t" l="l"/>
              <a:pathLst>
                <a:path h="1345654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1345654"/>
                  </a:lnTo>
                  <a:lnTo>
                    <a:pt x="0" y="13456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3" id="63"/>
            <p:cNvSpPr txBox="true"/>
            <p:nvPr/>
          </p:nvSpPr>
          <p:spPr>
            <a:xfrm>
              <a:off x="0" y="-19050"/>
              <a:ext cx="2845795" cy="1364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2"/>
                </a:lnSpc>
              </a:pP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8398253" y="3782167"/>
            <a:ext cx="1394353" cy="434204"/>
            <a:chOff x="0" y="0"/>
            <a:chExt cx="911226" cy="283758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bc1q...zmk</a:t>
              </a:r>
            </a:p>
          </p:txBody>
        </p:sp>
      </p:grpSp>
      <p:sp>
        <p:nvSpPr>
          <p:cNvPr name="AutoShape 67" id="67"/>
          <p:cNvSpPr/>
          <p:nvPr/>
        </p:nvSpPr>
        <p:spPr>
          <a:xfrm flipH="true">
            <a:off x="10190025" y="3416477"/>
            <a:ext cx="0" cy="154960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8" id="68"/>
          <p:cNvGrpSpPr/>
          <p:nvPr/>
        </p:nvGrpSpPr>
        <p:grpSpPr>
          <a:xfrm rot="0">
            <a:off x="10587331" y="3782167"/>
            <a:ext cx="1394353" cy="434204"/>
            <a:chOff x="0" y="0"/>
            <a:chExt cx="911226" cy="283758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bc1q...40l</a:t>
              </a: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10587331" y="4366081"/>
            <a:ext cx="1394353" cy="434204"/>
            <a:chOff x="0" y="0"/>
            <a:chExt cx="911226" cy="283758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bc1q...xyz</a:t>
              </a:r>
            </a:p>
          </p:txBody>
        </p:sp>
      </p:grpSp>
      <p:sp>
        <p:nvSpPr>
          <p:cNvPr name="TextBox 74" id="74"/>
          <p:cNvSpPr txBox="true"/>
          <p:nvPr/>
        </p:nvSpPr>
        <p:spPr>
          <a:xfrm rot="0">
            <a:off x="8317640" y="3067633"/>
            <a:ext cx="3744770" cy="28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b="true" sz="157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8423231" y="3359876"/>
            <a:ext cx="1344397" cy="28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157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10612309" y="3359876"/>
            <a:ext cx="1344397" cy="28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157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sp>
        <p:nvSpPr>
          <p:cNvPr name="Freeform 77" id="77"/>
          <p:cNvSpPr/>
          <p:nvPr/>
        </p:nvSpPr>
        <p:spPr>
          <a:xfrm flipH="false" flipV="false" rot="0">
            <a:off x="10127002" y="6189175"/>
            <a:ext cx="1403196" cy="1539858"/>
          </a:xfrm>
          <a:custGeom>
            <a:avLst/>
            <a:gdLst/>
            <a:ahLst/>
            <a:cxnLst/>
            <a:rect r="r" b="b" t="t" l="l"/>
            <a:pathLst>
              <a:path h="1539858" w="1403196">
                <a:moveTo>
                  <a:pt x="0" y="0"/>
                </a:moveTo>
                <a:lnTo>
                  <a:pt x="1403196" y="0"/>
                </a:lnTo>
                <a:lnTo>
                  <a:pt x="1403196" y="1539859"/>
                </a:lnTo>
                <a:lnTo>
                  <a:pt x="0" y="153985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8" id="78"/>
          <p:cNvSpPr/>
          <p:nvPr/>
        </p:nvSpPr>
        <p:spPr>
          <a:xfrm>
            <a:off x="5605802" y="4518523"/>
            <a:ext cx="4521200" cy="2112729"/>
          </a:xfrm>
          <a:prstGeom prst="line">
            <a:avLst/>
          </a:prstGeom>
          <a:ln cap="flat" w="190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9" id="79"/>
          <p:cNvSpPr/>
          <p:nvPr/>
        </p:nvSpPr>
        <p:spPr>
          <a:xfrm flipH="true">
            <a:off x="11051180" y="4800285"/>
            <a:ext cx="199336" cy="1273117"/>
          </a:xfrm>
          <a:prstGeom prst="line">
            <a:avLst/>
          </a:prstGeom>
          <a:ln cap="flat" w="190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0" id="80"/>
          <p:cNvSpPr/>
          <p:nvPr/>
        </p:nvSpPr>
        <p:spPr>
          <a:xfrm flipV="true">
            <a:off x="6541803" y="6996024"/>
            <a:ext cx="3585200" cy="188663"/>
          </a:xfrm>
          <a:prstGeom prst="line">
            <a:avLst/>
          </a:prstGeom>
          <a:ln cap="flat" w="190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81" id="81"/>
          <p:cNvSpPr txBox="true"/>
          <p:nvPr/>
        </p:nvSpPr>
        <p:spPr>
          <a:xfrm rot="0">
            <a:off x="9060973" y="7795709"/>
            <a:ext cx="3535255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Propriétaire commun de tous les UTXOs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4.1 - La réutilisation d'adresse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Quel est le problème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631112" y="2947469"/>
            <a:ext cx="7203420" cy="6061370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845795" cy="2442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268868" y="4169664"/>
            <a:ext cx="2306542" cy="718262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  <a:r>
                <a:rPr lang="en-US" b="true" sz="2599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bc1q...xyz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>
            <a:off x="7232822" y="3564738"/>
            <a:ext cx="0" cy="518683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7890047" y="4169664"/>
            <a:ext cx="2306542" cy="718262"/>
            <a:chOff x="0" y="0"/>
            <a:chExt cx="911226" cy="28375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  <a:r>
                <a:rPr lang="en-US" b="true" sz="2599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bc1q...acd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7890047" y="5135576"/>
            <a:ext cx="2306542" cy="718262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  <a:r>
                <a:rPr lang="en-US" b="true" sz="2599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bc1q...xyz</a:t>
              </a: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4135518" y="3009311"/>
            <a:ext cx="619460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Réutilisation d’adresse interne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310187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931365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4.1 - La réutilisation d'adresse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Quel est le problème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2092937" y="3470724"/>
            <a:ext cx="10279770" cy="5014861"/>
          </a:xfrm>
          <a:custGeom>
            <a:avLst/>
            <a:gdLst/>
            <a:ahLst/>
            <a:cxnLst/>
            <a:rect r="r" b="b" t="t" l="l"/>
            <a:pathLst>
              <a:path h="5014861" w="10279770">
                <a:moveTo>
                  <a:pt x="0" y="0"/>
                </a:moveTo>
                <a:lnTo>
                  <a:pt x="10279770" y="0"/>
                </a:lnTo>
                <a:lnTo>
                  <a:pt x="10279770" y="5014861"/>
                </a:lnTo>
                <a:lnTo>
                  <a:pt x="0" y="501486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4.1 - La réutilisation d'adresse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Comment éviter la réutilisation d'adresse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876603" y="4616795"/>
            <a:ext cx="3083442" cy="2509119"/>
            <a:chOff x="0" y="0"/>
            <a:chExt cx="1141829" cy="92915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141829" cy="929152"/>
            </a:xfrm>
            <a:custGeom>
              <a:avLst/>
              <a:gdLst/>
              <a:ahLst/>
              <a:cxnLst/>
              <a:rect r="r" b="b" t="t" l="l"/>
              <a:pathLst>
                <a:path h="929152" w="1141829">
                  <a:moveTo>
                    <a:pt x="82857" y="0"/>
                  </a:moveTo>
                  <a:lnTo>
                    <a:pt x="1058973" y="0"/>
                  </a:lnTo>
                  <a:cubicBezTo>
                    <a:pt x="1080948" y="0"/>
                    <a:pt x="1102023" y="8730"/>
                    <a:pt x="1117561" y="24268"/>
                  </a:cubicBezTo>
                  <a:cubicBezTo>
                    <a:pt x="1133100" y="39807"/>
                    <a:pt x="1141829" y="60882"/>
                    <a:pt x="1141829" y="82857"/>
                  </a:cubicBezTo>
                  <a:lnTo>
                    <a:pt x="1141829" y="846295"/>
                  </a:lnTo>
                  <a:cubicBezTo>
                    <a:pt x="1141829" y="868270"/>
                    <a:pt x="1133100" y="889345"/>
                    <a:pt x="1117561" y="904884"/>
                  </a:cubicBezTo>
                  <a:cubicBezTo>
                    <a:pt x="1102023" y="920422"/>
                    <a:pt x="1080948" y="929152"/>
                    <a:pt x="1058973" y="929152"/>
                  </a:cubicBezTo>
                  <a:lnTo>
                    <a:pt x="82857" y="929152"/>
                  </a:lnTo>
                  <a:cubicBezTo>
                    <a:pt x="60882" y="929152"/>
                    <a:pt x="39807" y="920422"/>
                    <a:pt x="24268" y="904884"/>
                  </a:cubicBezTo>
                  <a:cubicBezTo>
                    <a:pt x="8730" y="889345"/>
                    <a:pt x="0" y="868270"/>
                    <a:pt x="0" y="846295"/>
                  </a:cubicBezTo>
                  <a:lnTo>
                    <a:pt x="0" y="82857"/>
                  </a:lnTo>
                  <a:cubicBezTo>
                    <a:pt x="0" y="60882"/>
                    <a:pt x="8730" y="39807"/>
                    <a:pt x="24268" y="24268"/>
                  </a:cubicBezTo>
                  <a:cubicBezTo>
                    <a:pt x="39807" y="8730"/>
                    <a:pt x="60882" y="0"/>
                    <a:pt x="8285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76200"/>
              <a:ext cx="1141829" cy="10053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7"/>
                </a:lnSpc>
              </a:pPr>
              <a:r>
                <a:rPr lang="en-US" sz="2499">
                  <a:solidFill>
                    <a:srgbClr val="FFFFFF"/>
                  </a:solidFill>
                  <a:latin typeface="Switzer"/>
                  <a:ea typeface="Switzer"/>
                  <a:cs typeface="Switzer"/>
                  <a:sym typeface="Switzer"/>
                </a:rPr>
                <a:t>rabbit satoshi pizza math smile valley egg piano holiday autumn hello hill</a:t>
              </a: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6390365" y="5415870"/>
            <a:ext cx="685410" cy="910969"/>
          </a:xfrm>
          <a:custGeom>
            <a:avLst/>
            <a:gdLst/>
            <a:ahLst/>
            <a:cxnLst/>
            <a:rect r="r" b="b" t="t" l="l"/>
            <a:pathLst>
              <a:path h="910969" w="685410">
                <a:moveTo>
                  <a:pt x="0" y="0"/>
                </a:moveTo>
                <a:lnTo>
                  <a:pt x="685410" y="0"/>
                </a:lnTo>
                <a:lnTo>
                  <a:pt x="685410" y="910969"/>
                </a:lnTo>
                <a:lnTo>
                  <a:pt x="0" y="91096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8892191" y="3686711"/>
            <a:ext cx="685410" cy="910969"/>
          </a:xfrm>
          <a:custGeom>
            <a:avLst/>
            <a:gdLst/>
            <a:ahLst/>
            <a:cxnLst/>
            <a:rect r="r" b="b" t="t" l="l"/>
            <a:pathLst>
              <a:path h="910969" w="685410">
                <a:moveTo>
                  <a:pt x="0" y="0"/>
                </a:moveTo>
                <a:lnTo>
                  <a:pt x="685410" y="0"/>
                </a:lnTo>
                <a:lnTo>
                  <a:pt x="685410" y="910969"/>
                </a:lnTo>
                <a:lnTo>
                  <a:pt x="0" y="91096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9234896" y="3686711"/>
            <a:ext cx="685410" cy="910969"/>
          </a:xfrm>
          <a:custGeom>
            <a:avLst/>
            <a:gdLst/>
            <a:ahLst/>
            <a:cxnLst/>
            <a:rect r="r" b="b" t="t" l="l"/>
            <a:pathLst>
              <a:path h="910969" w="685410">
                <a:moveTo>
                  <a:pt x="0" y="0"/>
                </a:moveTo>
                <a:lnTo>
                  <a:pt x="685410" y="0"/>
                </a:lnTo>
                <a:lnTo>
                  <a:pt x="685410" y="910969"/>
                </a:lnTo>
                <a:lnTo>
                  <a:pt x="0" y="91096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8892191" y="4912005"/>
            <a:ext cx="685410" cy="910969"/>
          </a:xfrm>
          <a:custGeom>
            <a:avLst/>
            <a:gdLst/>
            <a:ahLst/>
            <a:cxnLst/>
            <a:rect r="r" b="b" t="t" l="l"/>
            <a:pathLst>
              <a:path h="910969" w="685410">
                <a:moveTo>
                  <a:pt x="0" y="0"/>
                </a:moveTo>
                <a:lnTo>
                  <a:pt x="685410" y="0"/>
                </a:lnTo>
                <a:lnTo>
                  <a:pt x="685410" y="910970"/>
                </a:lnTo>
                <a:lnTo>
                  <a:pt x="0" y="91097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9234896" y="4912005"/>
            <a:ext cx="685410" cy="910969"/>
          </a:xfrm>
          <a:custGeom>
            <a:avLst/>
            <a:gdLst/>
            <a:ahLst/>
            <a:cxnLst/>
            <a:rect r="r" b="b" t="t" l="l"/>
            <a:pathLst>
              <a:path h="910969" w="685410">
                <a:moveTo>
                  <a:pt x="0" y="0"/>
                </a:moveTo>
                <a:lnTo>
                  <a:pt x="685410" y="0"/>
                </a:lnTo>
                <a:lnTo>
                  <a:pt x="685410" y="910970"/>
                </a:lnTo>
                <a:lnTo>
                  <a:pt x="0" y="91097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8892191" y="6133334"/>
            <a:ext cx="685410" cy="910969"/>
          </a:xfrm>
          <a:custGeom>
            <a:avLst/>
            <a:gdLst/>
            <a:ahLst/>
            <a:cxnLst/>
            <a:rect r="r" b="b" t="t" l="l"/>
            <a:pathLst>
              <a:path h="910969" w="685410">
                <a:moveTo>
                  <a:pt x="0" y="0"/>
                </a:moveTo>
                <a:lnTo>
                  <a:pt x="685410" y="0"/>
                </a:lnTo>
                <a:lnTo>
                  <a:pt x="685410" y="910970"/>
                </a:lnTo>
                <a:lnTo>
                  <a:pt x="0" y="91097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9234896" y="6133334"/>
            <a:ext cx="685410" cy="910969"/>
          </a:xfrm>
          <a:custGeom>
            <a:avLst/>
            <a:gdLst/>
            <a:ahLst/>
            <a:cxnLst/>
            <a:rect r="r" b="b" t="t" l="l"/>
            <a:pathLst>
              <a:path h="910969" w="685410">
                <a:moveTo>
                  <a:pt x="0" y="0"/>
                </a:moveTo>
                <a:lnTo>
                  <a:pt x="685410" y="0"/>
                </a:lnTo>
                <a:lnTo>
                  <a:pt x="685410" y="910970"/>
                </a:lnTo>
                <a:lnTo>
                  <a:pt x="0" y="91097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6" id="36"/>
          <p:cNvSpPr/>
          <p:nvPr/>
        </p:nvSpPr>
        <p:spPr>
          <a:xfrm flipH="true">
            <a:off x="4960046" y="5871355"/>
            <a:ext cx="1270772" cy="0"/>
          </a:xfrm>
          <a:prstGeom prst="line">
            <a:avLst/>
          </a:prstGeom>
          <a:ln cap="flat" w="57150">
            <a:solidFill>
              <a:srgbClr val="000000"/>
            </a:solidFill>
            <a:prstDash val="sysDash"/>
            <a:headEnd type="arrow" len="sm" w="med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 flipH="true" flipV="true">
            <a:off x="7075775" y="5871355"/>
            <a:ext cx="1816416" cy="717464"/>
          </a:xfrm>
          <a:prstGeom prst="line">
            <a:avLst/>
          </a:prstGeom>
          <a:ln cap="flat" w="57150">
            <a:solidFill>
              <a:srgbClr val="000000"/>
            </a:solidFill>
            <a:prstDash val="sysDash"/>
            <a:headEnd type="arrow" len="sm" w="med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 flipH="true">
            <a:off x="7075775" y="4142196"/>
            <a:ext cx="1816416" cy="1729159"/>
          </a:xfrm>
          <a:prstGeom prst="line">
            <a:avLst/>
          </a:prstGeom>
          <a:ln cap="flat" w="57150">
            <a:solidFill>
              <a:srgbClr val="000000"/>
            </a:solidFill>
            <a:prstDash val="sysDash"/>
            <a:headEnd type="arrow" len="sm" w="med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 flipH="true">
            <a:off x="7075775" y="5367490"/>
            <a:ext cx="1816416" cy="503865"/>
          </a:xfrm>
          <a:prstGeom prst="line">
            <a:avLst/>
          </a:prstGeom>
          <a:ln cap="flat" w="57150">
            <a:solidFill>
              <a:srgbClr val="000000"/>
            </a:solidFill>
            <a:prstDash val="sysDash"/>
            <a:headEnd type="arrow" len="sm" w="med"/>
            <a:tailEnd type="none" len="sm" w="sm"/>
          </a:ln>
        </p:spPr>
      </p:sp>
      <p:sp>
        <p:nvSpPr>
          <p:cNvPr name="Freeform 40" id="40"/>
          <p:cNvSpPr/>
          <p:nvPr/>
        </p:nvSpPr>
        <p:spPr>
          <a:xfrm flipH="false" flipV="false" rot="0">
            <a:off x="8892191" y="7358629"/>
            <a:ext cx="685410" cy="910969"/>
          </a:xfrm>
          <a:custGeom>
            <a:avLst/>
            <a:gdLst/>
            <a:ahLst/>
            <a:cxnLst/>
            <a:rect r="r" b="b" t="t" l="l"/>
            <a:pathLst>
              <a:path h="910969" w="685410">
                <a:moveTo>
                  <a:pt x="0" y="0"/>
                </a:moveTo>
                <a:lnTo>
                  <a:pt x="685410" y="0"/>
                </a:lnTo>
                <a:lnTo>
                  <a:pt x="685410" y="910969"/>
                </a:lnTo>
                <a:lnTo>
                  <a:pt x="0" y="91096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9234896" y="7358629"/>
            <a:ext cx="685410" cy="910969"/>
          </a:xfrm>
          <a:custGeom>
            <a:avLst/>
            <a:gdLst/>
            <a:ahLst/>
            <a:cxnLst/>
            <a:rect r="r" b="b" t="t" l="l"/>
            <a:pathLst>
              <a:path h="910969" w="685410">
                <a:moveTo>
                  <a:pt x="0" y="0"/>
                </a:moveTo>
                <a:lnTo>
                  <a:pt x="685410" y="0"/>
                </a:lnTo>
                <a:lnTo>
                  <a:pt x="685410" y="910969"/>
                </a:lnTo>
                <a:lnTo>
                  <a:pt x="0" y="91096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2" id="42"/>
          <p:cNvSpPr/>
          <p:nvPr/>
        </p:nvSpPr>
        <p:spPr>
          <a:xfrm flipH="true">
            <a:off x="10222626" y="7814113"/>
            <a:ext cx="1028319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TextBox 43" id="43"/>
          <p:cNvSpPr txBox="true"/>
          <p:nvPr/>
        </p:nvSpPr>
        <p:spPr>
          <a:xfrm rot="0">
            <a:off x="11551690" y="7577488"/>
            <a:ext cx="1037349" cy="416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5"/>
              </a:lnSpc>
            </a:pPr>
            <a:r>
              <a:rPr lang="en-US" sz="2368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bc1p...</a:t>
            </a:r>
          </a:p>
        </p:txBody>
      </p:sp>
      <p:sp>
        <p:nvSpPr>
          <p:cNvPr name="AutoShape 44" id="44"/>
          <p:cNvSpPr/>
          <p:nvPr/>
        </p:nvSpPr>
        <p:spPr>
          <a:xfrm flipH="true">
            <a:off x="10222626" y="6588819"/>
            <a:ext cx="1028319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TextBox 45" id="45"/>
          <p:cNvSpPr txBox="true"/>
          <p:nvPr/>
        </p:nvSpPr>
        <p:spPr>
          <a:xfrm rot="0">
            <a:off x="11551690" y="6352193"/>
            <a:ext cx="1037349" cy="416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5"/>
              </a:lnSpc>
            </a:pPr>
            <a:r>
              <a:rPr lang="en-US" sz="2368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bc1p...</a:t>
            </a:r>
          </a:p>
        </p:txBody>
      </p:sp>
      <p:sp>
        <p:nvSpPr>
          <p:cNvPr name="AutoShape 46" id="46"/>
          <p:cNvSpPr/>
          <p:nvPr/>
        </p:nvSpPr>
        <p:spPr>
          <a:xfrm flipH="true">
            <a:off x="10222626" y="5363093"/>
            <a:ext cx="1028319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TextBox 47" id="47"/>
          <p:cNvSpPr txBox="true"/>
          <p:nvPr/>
        </p:nvSpPr>
        <p:spPr>
          <a:xfrm rot="0">
            <a:off x="11551690" y="5126467"/>
            <a:ext cx="1037349" cy="416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5"/>
              </a:lnSpc>
            </a:pPr>
            <a:r>
              <a:rPr lang="en-US" sz="2368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bc1p...</a:t>
            </a:r>
          </a:p>
        </p:txBody>
      </p:sp>
      <p:sp>
        <p:nvSpPr>
          <p:cNvPr name="AutoShape 48" id="48"/>
          <p:cNvSpPr/>
          <p:nvPr/>
        </p:nvSpPr>
        <p:spPr>
          <a:xfrm flipH="true">
            <a:off x="10222626" y="4142196"/>
            <a:ext cx="1028319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TextBox 49" id="49"/>
          <p:cNvSpPr txBox="true"/>
          <p:nvPr/>
        </p:nvSpPr>
        <p:spPr>
          <a:xfrm rot="0">
            <a:off x="11551690" y="3905570"/>
            <a:ext cx="1037349" cy="416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5"/>
              </a:lnSpc>
            </a:pPr>
            <a:r>
              <a:rPr lang="en-US" sz="2368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bc1p...</a:t>
            </a:r>
          </a:p>
        </p:txBody>
      </p:sp>
      <p:sp>
        <p:nvSpPr>
          <p:cNvPr name="AutoShape 50" id="50"/>
          <p:cNvSpPr/>
          <p:nvPr/>
        </p:nvSpPr>
        <p:spPr>
          <a:xfrm flipH="true" flipV="true">
            <a:off x="7075775" y="5871355"/>
            <a:ext cx="1816416" cy="1942759"/>
          </a:xfrm>
          <a:prstGeom prst="line">
            <a:avLst/>
          </a:prstGeom>
          <a:ln cap="flat" w="57150">
            <a:solidFill>
              <a:srgbClr val="000000"/>
            </a:solidFill>
            <a:prstDash val="sysDash"/>
            <a:headEnd type="arrow" len="sm" w="med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DAGRNncg2Rk</dc:identifier>
  <dcterms:modified xsi:type="dcterms:W3CDTF">2011-08-01T06:04:30Z</dcterms:modified>
  <cp:revision>1</cp:revision>
  <dc:title>41</dc:title>
</cp:coreProperties>
</file>