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Rubik Semi-Bold" charset="1" panose="00000000000000000000"/>
      <p:regular r:id="rId34"/>
    </p:embeddedFont>
    <p:embeddedFont>
      <p:font typeface="Rubik Medium" charset="1" panose="00000000000000000000"/>
      <p:regular r:id="rId35"/>
    </p:embeddedFont>
    <p:embeddedFont>
      <p:font typeface="Rubik Italics" charset="1" panose="00000000000000000000"/>
      <p:regular r:id="rId36"/>
    </p:embeddedFont>
    <p:embeddedFont>
      <p:font typeface="JetBrains Mono Italics" charset="1" panose="02010509020102050004"/>
      <p:regular r:id="rId37"/>
    </p:embeddedFont>
    <p:embeddedFont>
      <p:font typeface="Rubik Bold" charset="1" panose="00000000000000000000"/>
      <p:regular r:id="rId38"/>
    </p:embeddedFont>
    <p:embeddedFont>
      <p:font typeface="Rubik Semi-Bold Italics" charset="1" panose="00000000000000000000"/>
      <p:regular r:id="rId39"/>
    </p:embeddedFont>
    <p:embeddedFont>
      <p:font typeface="Rubik" charset="1" panose="00000000000000000000"/>
      <p:regular r:id="rId40"/>
    </p:embeddedFont>
    <p:embeddedFont>
      <p:font typeface="Rubik Medium Italics" charset="1" panose="000000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6.png" Type="http://schemas.openxmlformats.org/officeDocument/2006/relationships/image"/><Relationship Id="rId16" Target="../media/image27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39.png" Type="http://schemas.openxmlformats.org/officeDocument/2006/relationships/image"/><Relationship Id="rId2" Target="../media/image7.png" Type="http://schemas.openxmlformats.org/officeDocument/2006/relationships/image"/><Relationship Id="rId20" Target="../media/image40.svg" Type="http://schemas.openxmlformats.org/officeDocument/2006/relationships/image"/><Relationship Id="rId21" Target="../media/image41.png" Type="http://schemas.openxmlformats.org/officeDocument/2006/relationships/image"/><Relationship Id="rId22" Target="../media/image42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41.png" Type="http://schemas.openxmlformats.org/officeDocument/2006/relationships/image"/><Relationship Id="rId2" Target="../media/image7.png" Type="http://schemas.openxmlformats.org/officeDocument/2006/relationships/image"/><Relationship Id="rId20" Target="../media/image42.svg" Type="http://schemas.openxmlformats.org/officeDocument/2006/relationships/image"/><Relationship Id="rId21" Target="../media/image39.png" Type="http://schemas.openxmlformats.org/officeDocument/2006/relationships/image"/><Relationship Id="rId22" Target="../media/image40.svg" Type="http://schemas.openxmlformats.org/officeDocument/2006/relationships/image"/><Relationship Id="rId23" Target="../media/image43.png" Type="http://schemas.openxmlformats.org/officeDocument/2006/relationships/image"/><Relationship Id="rId24" Target="../media/image44.svg" Type="http://schemas.openxmlformats.org/officeDocument/2006/relationships/image"/><Relationship Id="rId25" Target="../media/image45.png" Type="http://schemas.openxmlformats.org/officeDocument/2006/relationships/image"/><Relationship Id="rId26" Target="../media/image46.svg" Type="http://schemas.openxmlformats.org/officeDocument/2006/relationships/image"/><Relationship Id="rId27" Target="../media/image47.png" Type="http://schemas.openxmlformats.org/officeDocument/2006/relationships/image"/><Relationship Id="rId28" Target="../media/image48.svg" Type="http://schemas.openxmlformats.org/officeDocument/2006/relationships/image"/><Relationship Id="rId29" Target="../media/image49.png" Type="http://schemas.openxmlformats.org/officeDocument/2006/relationships/image"/><Relationship Id="rId3" Target="../media/image8.svg" Type="http://schemas.openxmlformats.org/officeDocument/2006/relationships/image"/><Relationship Id="rId30" Target="../media/image50.svg" Type="http://schemas.openxmlformats.org/officeDocument/2006/relationships/image"/><Relationship Id="rId31" Target="../media/image51.png" Type="http://schemas.openxmlformats.org/officeDocument/2006/relationships/image"/><Relationship Id="rId32" Target="../media/image5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53.png" Type="http://schemas.openxmlformats.org/officeDocument/2006/relationships/image"/><Relationship Id="rId16" Target="../media/image54.svg" Type="http://schemas.openxmlformats.org/officeDocument/2006/relationships/image"/><Relationship Id="rId17" Target="../media/image55.png" Type="http://schemas.openxmlformats.org/officeDocument/2006/relationships/image"/><Relationship Id="rId18" Target="../media/image56.svg" Type="http://schemas.openxmlformats.org/officeDocument/2006/relationships/image"/><Relationship Id="rId19" Target="../media/image57.png" Type="http://schemas.openxmlformats.org/officeDocument/2006/relationships/image"/><Relationship Id="rId2" Target="../media/image7.png" Type="http://schemas.openxmlformats.org/officeDocument/2006/relationships/image"/><Relationship Id="rId20" Target="../media/image58.svg" Type="http://schemas.openxmlformats.org/officeDocument/2006/relationships/image"/><Relationship Id="rId21" Target="../media/image59.png" Type="http://schemas.openxmlformats.org/officeDocument/2006/relationships/image"/><Relationship Id="rId22" Target="../media/image60.svg" Type="http://schemas.openxmlformats.org/officeDocument/2006/relationships/image"/><Relationship Id="rId23" Target="../media/image61.png" Type="http://schemas.openxmlformats.org/officeDocument/2006/relationships/image"/><Relationship Id="rId24" Target="../media/image62.svg" Type="http://schemas.openxmlformats.org/officeDocument/2006/relationships/image"/><Relationship Id="rId25" Target="../media/image63.png" Type="http://schemas.openxmlformats.org/officeDocument/2006/relationships/image"/><Relationship Id="rId26" Target="../media/image64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65.png" Type="http://schemas.openxmlformats.org/officeDocument/2006/relationships/image"/><Relationship Id="rId16" Target="../media/image6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41.png" Type="http://schemas.openxmlformats.org/officeDocument/2006/relationships/image"/><Relationship Id="rId2" Target="../media/image7.png" Type="http://schemas.openxmlformats.org/officeDocument/2006/relationships/image"/><Relationship Id="rId20" Target="../media/image42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6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68.png" Type="http://schemas.openxmlformats.org/officeDocument/2006/relationships/image"/><Relationship Id="rId16" Target="../media/image6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7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68.png" Type="http://schemas.openxmlformats.org/officeDocument/2006/relationships/image"/><Relationship Id="rId16" Target="../media/image6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68.png" Type="http://schemas.openxmlformats.org/officeDocument/2006/relationships/image"/><Relationship Id="rId16" Target="../media/image69.svg" Type="http://schemas.openxmlformats.org/officeDocument/2006/relationships/image"/><Relationship Id="rId17" Target="../media/image71.png" Type="http://schemas.openxmlformats.org/officeDocument/2006/relationships/image"/><Relationship Id="rId18" Target="../media/image7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7.png" Type="http://schemas.openxmlformats.org/officeDocument/2006/relationships/image"/><Relationship Id="rId20" Target="../media/image23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6.png" Type="http://schemas.openxmlformats.org/officeDocument/2006/relationships/image"/><Relationship Id="rId16" Target="../media/image27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7.png" Type="http://schemas.openxmlformats.org/officeDocument/2006/relationships/image"/><Relationship Id="rId20" Target="../media/image31.svg" Type="http://schemas.openxmlformats.org/officeDocument/2006/relationships/image"/><Relationship Id="rId21" Target="../media/image32.png" Type="http://schemas.openxmlformats.org/officeDocument/2006/relationships/image"/><Relationship Id="rId22" Target="../media/image33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4.png" Type="http://schemas.openxmlformats.org/officeDocument/2006/relationships/image"/><Relationship Id="rId14" Target="../media/image35.png" Type="http://schemas.openxmlformats.org/officeDocument/2006/relationships/image"/><Relationship Id="rId15" Target="../media/image3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BIP47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6.6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code de paiement réutilisable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6459868" y="2882557"/>
            <a:ext cx="1573975" cy="726608"/>
            <a:chOff x="0" y="0"/>
            <a:chExt cx="2589837" cy="11955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6592042" y="2954909"/>
            <a:ext cx="437822" cy="581903"/>
          </a:xfrm>
          <a:custGeom>
            <a:avLst/>
            <a:gdLst/>
            <a:ahLst/>
            <a:cxnLst/>
            <a:rect r="r" b="b" t="t" l="l"/>
            <a:pathLst>
              <a:path h="581903" w="437822">
                <a:moveTo>
                  <a:pt x="0" y="0"/>
                </a:moveTo>
                <a:lnTo>
                  <a:pt x="437822" y="0"/>
                </a:lnTo>
                <a:lnTo>
                  <a:pt x="437822" y="581903"/>
                </a:lnTo>
                <a:lnTo>
                  <a:pt x="0" y="581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385562" y="2992029"/>
            <a:ext cx="516108" cy="507662"/>
          </a:xfrm>
          <a:custGeom>
            <a:avLst/>
            <a:gdLst/>
            <a:ahLst/>
            <a:cxnLst/>
            <a:rect r="r" b="b" t="t" l="l"/>
            <a:pathLst>
              <a:path h="507662" w="516108">
                <a:moveTo>
                  <a:pt x="0" y="0"/>
                </a:moveTo>
                <a:lnTo>
                  <a:pt x="516108" y="0"/>
                </a:lnTo>
                <a:lnTo>
                  <a:pt x="516108" y="507663"/>
                </a:lnTo>
                <a:lnTo>
                  <a:pt x="0" y="50766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0" id="30"/>
          <p:cNvSpPr/>
          <p:nvPr/>
        </p:nvSpPr>
        <p:spPr>
          <a:xfrm>
            <a:off x="7246856" y="3913651"/>
            <a:ext cx="0" cy="665973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6459868" y="4641194"/>
            <a:ext cx="1573975" cy="726608"/>
            <a:chOff x="0" y="0"/>
            <a:chExt cx="2589837" cy="119556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6592042" y="4713546"/>
            <a:ext cx="437822" cy="581903"/>
          </a:xfrm>
          <a:custGeom>
            <a:avLst/>
            <a:gdLst/>
            <a:ahLst/>
            <a:cxnLst/>
            <a:rect r="r" b="b" t="t" l="l"/>
            <a:pathLst>
              <a:path h="581903" w="437822">
                <a:moveTo>
                  <a:pt x="0" y="0"/>
                </a:moveTo>
                <a:lnTo>
                  <a:pt x="437822" y="0"/>
                </a:lnTo>
                <a:lnTo>
                  <a:pt x="437822" y="581903"/>
                </a:lnTo>
                <a:lnTo>
                  <a:pt x="0" y="581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6810953" y="4713546"/>
            <a:ext cx="437822" cy="581903"/>
          </a:xfrm>
          <a:custGeom>
            <a:avLst/>
            <a:gdLst/>
            <a:ahLst/>
            <a:cxnLst/>
            <a:rect r="r" b="b" t="t" l="l"/>
            <a:pathLst>
              <a:path h="581903" w="437822">
                <a:moveTo>
                  <a:pt x="0" y="0"/>
                </a:moveTo>
                <a:lnTo>
                  <a:pt x="437821" y="0"/>
                </a:lnTo>
                <a:lnTo>
                  <a:pt x="437821" y="581903"/>
                </a:lnTo>
                <a:lnTo>
                  <a:pt x="0" y="5819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7385562" y="4750666"/>
            <a:ext cx="516108" cy="507662"/>
          </a:xfrm>
          <a:custGeom>
            <a:avLst/>
            <a:gdLst/>
            <a:ahLst/>
            <a:cxnLst/>
            <a:rect r="r" b="b" t="t" l="l"/>
            <a:pathLst>
              <a:path h="507662" w="516108">
                <a:moveTo>
                  <a:pt x="0" y="0"/>
                </a:moveTo>
                <a:lnTo>
                  <a:pt x="516108" y="0"/>
                </a:lnTo>
                <a:lnTo>
                  <a:pt x="516108" y="507663"/>
                </a:lnTo>
                <a:lnTo>
                  <a:pt x="0" y="50766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7246856" y="5643806"/>
            <a:ext cx="0" cy="665973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7" id="37"/>
          <p:cNvGrpSpPr/>
          <p:nvPr/>
        </p:nvGrpSpPr>
        <p:grpSpPr>
          <a:xfrm rot="0">
            <a:off x="6459868" y="6371349"/>
            <a:ext cx="1573975" cy="726608"/>
            <a:chOff x="0" y="0"/>
            <a:chExt cx="2589837" cy="119556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6592042" y="6443701"/>
            <a:ext cx="437822" cy="581903"/>
          </a:xfrm>
          <a:custGeom>
            <a:avLst/>
            <a:gdLst/>
            <a:ahLst/>
            <a:cxnLst/>
            <a:rect r="r" b="b" t="t" l="l"/>
            <a:pathLst>
              <a:path h="581903" w="437822">
                <a:moveTo>
                  <a:pt x="0" y="0"/>
                </a:moveTo>
                <a:lnTo>
                  <a:pt x="437822" y="0"/>
                </a:lnTo>
                <a:lnTo>
                  <a:pt x="437822" y="581903"/>
                </a:lnTo>
                <a:lnTo>
                  <a:pt x="0" y="581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6810953" y="6443701"/>
            <a:ext cx="437822" cy="581903"/>
          </a:xfrm>
          <a:custGeom>
            <a:avLst/>
            <a:gdLst/>
            <a:ahLst/>
            <a:cxnLst/>
            <a:rect r="r" b="b" t="t" l="l"/>
            <a:pathLst>
              <a:path h="581903" w="437822">
                <a:moveTo>
                  <a:pt x="0" y="0"/>
                </a:moveTo>
                <a:lnTo>
                  <a:pt x="437821" y="0"/>
                </a:lnTo>
                <a:lnTo>
                  <a:pt x="437821" y="581903"/>
                </a:lnTo>
                <a:lnTo>
                  <a:pt x="0" y="5819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7385562" y="6480822"/>
            <a:ext cx="516108" cy="507662"/>
          </a:xfrm>
          <a:custGeom>
            <a:avLst/>
            <a:gdLst/>
            <a:ahLst/>
            <a:cxnLst/>
            <a:rect r="r" b="b" t="t" l="l"/>
            <a:pathLst>
              <a:path h="507662" w="516108">
                <a:moveTo>
                  <a:pt x="0" y="0"/>
                </a:moveTo>
                <a:lnTo>
                  <a:pt x="516108" y="0"/>
                </a:lnTo>
                <a:lnTo>
                  <a:pt x="516108" y="507662"/>
                </a:lnTo>
                <a:lnTo>
                  <a:pt x="0" y="5076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2" id="42"/>
          <p:cNvSpPr/>
          <p:nvPr/>
        </p:nvSpPr>
        <p:spPr>
          <a:xfrm>
            <a:off x="5885702" y="7682354"/>
            <a:ext cx="2694239" cy="0"/>
          </a:xfrm>
          <a:prstGeom prst="line">
            <a:avLst/>
          </a:prstGeom>
          <a:ln cap="flat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7246856" y="7373962"/>
            <a:ext cx="0" cy="665973"/>
          </a:xfrm>
          <a:prstGeom prst="line">
            <a:avLst/>
          </a:prstGeom>
          <a:ln cap="rnd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4" id="44"/>
          <p:cNvGrpSpPr/>
          <p:nvPr/>
        </p:nvGrpSpPr>
        <p:grpSpPr>
          <a:xfrm rot="0">
            <a:off x="6459868" y="8103088"/>
            <a:ext cx="1573975" cy="726608"/>
            <a:chOff x="0" y="0"/>
            <a:chExt cx="2589837" cy="119556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6" id="46"/>
          <p:cNvSpPr/>
          <p:nvPr/>
        </p:nvSpPr>
        <p:spPr>
          <a:xfrm flipH="false" flipV="false" rot="0">
            <a:off x="6592042" y="8175440"/>
            <a:ext cx="437822" cy="581903"/>
          </a:xfrm>
          <a:custGeom>
            <a:avLst/>
            <a:gdLst/>
            <a:ahLst/>
            <a:cxnLst/>
            <a:rect r="r" b="b" t="t" l="l"/>
            <a:pathLst>
              <a:path h="581903" w="437822">
                <a:moveTo>
                  <a:pt x="0" y="0"/>
                </a:moveTo>
                <a:lnTo>
                  <a:pt x="437822" y="0"/>
                </a:lnTo>
                <a:lnTo>
                  <a:pt x="437822" y="581903"/>
                </a:lnTo>
                <a:lnTo>
                  <a:pt x="0" y="581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6810953" y="8175440"/>
            <a:ext cx="437822" cy="581903"/>
          </a:xfrm>
          <a:custGeom>
            <a:avLst/>
            <a:gdLst/>
            <a:ahLst/>
            <a:cxnLst/>
            <a:rect r="r" b="b" t="t" l="l"/>
            <a:pathLst>
              <a:path h="581903" w="437822">
                <a:moveTo>
                  <a:pt x="0" y="0"/>
                </a:moveTo>
                <a:lnTo>
                  <a:pt x="437821" y="0"/>
                </a:lnTo>
                <a:lnTo>
                  <a:pt x="437821" y="581903"/>
                </a:lnTo>
                <a:lnTo>
                  <a:pt x="0" y="5819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7385562" y="8212561"/>
            <a:ext cx="516108" cy="507662"/>
          </a:xfrm>
          <a:custGeom>
            <a:avLst/>
            <a:gdLst/>
            <a:ahLst/>
            <a:cxnLst/>
            <a:rect r="r" b="b" t="t" l="l"/>
            <a:pathLst>
              <a:path h="507662" w="516108">
                <a:moveTo>
                  <a:pt x="0" y="0"/>
                </a:moveTo>
                <a:lnTo>
                  <a:pt x="516108" y="0"/>
                </a:lnTo>
                <a:lnTo>
                  <a:pt x="516108" y="507662"/>
                </a:lnTo>
                <a:lnTo>
                  <a:pt x="0" y="5076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6276735" y="8791596"/>
            <a:ext cx="1884105" cy="282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b="true" sz="166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m/47'/0'/0'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304804" y="3557392"/>
            <a:ext cx="1884105" cy="282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b="true" sz="166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276735" y="5329701"/>
            <a:ext cx="1884105" cy="282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b="true" sz="166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m/47'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276735" y="7059857"/>
            <a:ext cx="1884105" cy="282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b="true" sz="166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m/47'/0'</a:t>
            </a:r>
          </a:p>
        </p:txBody>
      </p:sp>
      <p:sp>
        <p:nvSpPr>
          <p:cNvPr name="AutoShape 53" id="53"/>
          <p:cNvSpPr/>
          <p:nvPr/>
        </p:nvSpPr>
        <p:spPr>
          <a:xfrm>
            <a:off x="5885702" y="5951468"/>
            <a:ext cx="2694239" cy="0"/>
          </a:xfrm>
          <a:prstGeom prst="line">
            <a:avLst/>
          </a:prstGeom>
          <a:ln cap="flat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5885702" y="4171563"/>
            <a:ext cx="2694239" cy="0"/>
          </a:xfrm>
          <a:prstGeom prst="line">
            <a:avLst/>
          </a:prstGeom>
          <a:ln cap="flat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Diffie-Hellman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650569" y="5080994"/>
            <a:ext cx="553563" cy="735734"/>
          </a:xfrm>
          <a:custGeom>
            <a:avLst/>
            <a:gdLst/>
            <a:ahLst/>
            <a:cxnLst/>
            <a:rect r="r" b="b" t="t" l="l"/>
            <a:pathLst>
              <a:path h="735734" w="553563">
                <a:moveTo>
                  <a:pt x="0" y="0"/>
                </a:moveTo>
                <a:lnTo>
                  <a:pt x="553564" y="0"/>
                </a:lnTo>
                <a:lnTo>
                  <a:pt x="553564" y="735734"/>
                </a:lnTo>
                <a:lnTo>
                  <a:pt x="0" y="7357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927351" y="5080994"/>
            <a:ext cx="553563" cy="735734"/>
          </a:xfrm>
          <a:custGeom>
            <a:avLst/>
            <a:gdLst/>
            <a:ahLst/>
            <a:cxnLst/>
            <a:rect r="r" b="b" t="t" l="l"/>
            <a:pathLst>
              <a:path h="735734" w="553563">
                <a:moveTo>
                  <a:pt x="0" y="0"/>
                </a:moveTo>
                <a:lnTo>
                  <a:pt x="553563" y="0"/>
                </a:lnTo>
                <a:lnTo>
                  <a:pt x="553563" y="735734"/>
                </a:lnTo>
                <a:lnTo>
                  <a:pt x="0" y="7357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052767" y="4437139"/>
            <a:ext cx="1843862" cy="2023443"/>
          </a:xfrm>
          <a:custGeom>
            <a:avLst/>
            <a:gdLst/>
            <a:ahLst/>
            <a:cxnLst/>
            <a:rect r="r" b="b" t="t" l="l"/>
            <a:pathLst>
              <a:path h="2023443" w="1843862">
                <a:moveTo>
                  <a:pt x="0" y="0"/>
                </a:moveTo>
                <a:lnTo>
                  <a:pt x="1843862" y="0"/>
                </a:lnTo>
                <a:lnTo>
                  <a:pt x="1843862" y="2023443"/>
                </a:lnTo>
                <a:lnTo>
                  <a:pt x="0" y="202344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69014" y="4437139"/>
            <a:ext cx="1843862" cy="2023443"/>
          </a:xfrm>
          <a:custGeom>
            <a:avLst/>
            <a:gdLst/>
            <a:ahLst/>
            <a:cxnLst/>
            <a:rect r="r" b="b" t="t" l="l"/>
            <a:pathLst>
              <a:path h="2023443" w="1843862">
                <a:moveTo>
                  <a:pt x="0" y="0"/>
                </a:moveTo>
                <a:lnTo>
                  <a:pt x="1843862" y="0"/>
                </a:lnTo>
                <a:lnTo>
                  <a:pt x="1843862" y="2023443"/>
                </a:lnTo>
                <a:lnTo>
                  <a:pt x="0" y="202344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076433" y="5428917"/>
            <a:ext cx="829024" cy="103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9"/>
              </a:lnSpc>
            </a:pPr>
            <a:r>
              <a:rPr lang="en-US" b="true" sz="5992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560186" y="5428917"/>
            <a:ext cx="829024" cy="103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9"/>
              </a:lnSpc>
            </a:pPr>
            <a:r>
              <a:rPr lang="en-US" b="true" sz="5992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9981949" y="5080994"/>
            <a:ext cx="553563" cy="735734"/>
          </a:xfrm>
          <a:custGeom>
            <a:avLst/>
            <a:gdLst/>
            <a:ahLst/>
            <a:cxnLst/>
            <a:rect r="r" b="b" t="t" l="l"/>
            <a:pathLst>
              <a:path h="735734" w="553563">
                <a:moveTo>
                  <a:pt x="0" y="0"/>
                </a:moveTo>
                <a:lnTo>
                  <a:pt x="553564" y="0"/>
                </a:lnTo>
                <a:lnTo>
                  <a:pt x="553564" y="735734"/>
                </a:lnTo>
                <a:lnTo>
                  <a:pt x="0" y="7357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258731" y="5080994"/>
            <a:ext cx="553563" cy="735734"/>
          </a:xfrm>
          <a:custGeom>
            <a:avLst/>
            <a:gdLst/>
            <a:ahLst/>
            <a:cxnLst/>
            <a:rect r="r" b="b" t="t" l="l"/>
            <a:pathLst>
              <a:path h="735734" w="553563">
                <a:moveTo>
                  <a:pt x="0" y="0"/>
                </a:moveTo>
                <a:lnTo>
                  <a:pt x="553563" y="0"/>
                </a:lnTo>
                <a:lnTo>
                  <a:pt x="553563" y="735734"/>
                </a:lnTo>
                <a:lnTo>
                  <a:pt x="0" y="7357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>
            <a:off x="5068742" y="5448861"/>
            <a:ext cx="432816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35" id="35"/>
          <p:cNvSpPr txBox="true"/>
          <p:nvPr/>
        </p:nvSpPr>
        <p:spPr>
          <a:xfrm rot="0">
            <a:off x="5846845" y="4846044"/>
            <a:ext cx="277195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Diffie-Hellman</a:t>
            </a:r>
          </a:p>
        </p:txBody>
      </p:sp>
      <p:sp>
        <p:nvSpPr>
          <p:cNvPr name="AutoShape 36" id="36"/>
          <p:cNvSpPr/>
          <p:nvPr/>
        </p:nvSpPr>
        <p:spPr>
          <a:xfrm flipV="true">
            <a:off x="7232822" y="5448861"/>
            <a:ext cx="0" cy="1754461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37" id="37"/>
          <p:cNvSpPr txBox="true"/>
          <p:nvPr/>
        </p:nvSpPr>
        <p:spPr>
          <a:xfrm rot="0">
            <a:off x="8137128" y="2942249"/>
            <a:ext cx="3045388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Échange sur un réseau non sécurisé</a:t>
            </a:r>
          </a:p>
        </p:txBody>
      </p:sp>
      <p:sp>
        <p:nvSpPr>
          <p:cNvPr name="Freeform 38" id="38"/>
          <p:cNvSpPr/>
          <p:nvPr/>
        </p:nvSpPr>
        <p:spPr>
          <a:xfrm flipH="true" flipV="true" rot="-3520601">
            <a:off x="6811396" y="3670849"/>
            <a:ext cx="1342371" cy="379220"/>
          </a:xfrm>
          <a:custGeom>
            <a:avLst/>
            <a:gdLst/>
            <a:ahLst/>
            <a:cxnLst/>
            <a:rect r="r" b="b" t="t" l="l"/>
            <a:pathLst>
              <a:path h="379220" w="1342371">
                <a:moveTo>
                  <a:pt x="1342371" y="379220"/>
                </a:moveTo>
                <a:lnTo>
                  <a:pt x="0" y="379220"/>
                </a:lnTo>
                <a:lnTo>
                  <a:pt x="0" y="0"/>
                </a:lnTo>
                <a:lnTo>
                  <a:pt x="1342371" y="0"/>
                </a:lnTo>
                <a:lnTo>
                  <a:pt x="1342371" y="37922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956040" y="7384296"/>
            <a:ext cx="553563" cy="735734"/>
          </a:xfrm>
          <a:custGeom>
            <a:avLst/>
            <a:gdLst/>
            <a:ahLst/>
            <a:cxnLst/>
            <a:rect r="r" b="b" t="t" l="l"/>
            <a:pathLst>
              <a:path h="735734" w="553563">
                <a:moveTo>
                  <a:pt x="0" y="0"/>
                </a:moveTo>
                <a:lnTo>
                  <a:pt x="553563" y="0"/>
                </a:lnTo>
                <a:lnTo>
                  <a:pt x="553563" y="735734"/>
                </a:lnTo>
                <a:lnTo>
                  <a:pt x="0" y="73573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7766907" y="8600675"/>
            <a:ext cx="3045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Secret partagé</a:t>
            </a:r>
          </a:p>
        </p:txBody>
      </p:sp>
      <p:sp>
        <p:nvSpPr>
          <p:cNvPr name="Freeform 41" id="41"/>
          <p:cNvSpPr/>
          <p:nvPr/>
        </p:nvSpPr>
        <p:spPr>
          <a:xfrm flipH="true" flipV="true" rot="1511356">
            <a:off x="7947613" y="7783349"/>
            <a:ext cx="1342371" cy="379220"/>
          </a:xfrm>
          <a:custGeom>
            <a:avLst/>
            <a:gdLst/>
            <a:ahLst/>
            <a:cxnLst/>
            <a:rect r="r" b="b" t="t" l="l"/>
            <a:pathLst>
              <a:path h="379220" w="1342371">
                <a:moveTo>
                  <a:pt x="1342371" y="379220"/>
                </a:moveTo>
                <a:lnTo>
                  <a:pt x="0" y="379220"/>
                </a:lnTo>
                <a:lnTo>
                  <a:pt x="0" y="0"/>
                </a:lnTo>
                <a:lnTo>
                  <a:pt x="1342371" y="0"/>
                </a:lnTo>
                <a:lnTo>
                  <a:pt x="1342371" y="37922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Diffie-Hellman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162343" y="5892468"/>
            <a:ext cx="485920" cy="645830"/>
          </a:xfrm>
          <a:custGeom>
            <a:avLst/>
            <a:gdLst/>
            <a:ahLst/>
            <a:cxnLst/>
            <a:rect r="r" b="b" t="t" l="l"/>
            <a:pathLst>
              <a:path h="645830" w="485920">
                <a:moveTo>
                  <a:pt x="0" y="0"/>
                </a:moveTo>
                <a:lnTo>
                  <a:pt x="485920" y="0"/>
                </a:lnTo>
                <a:lnTo>
                  <a:pt x="485920" y="645830"/>
                </a:lnTo>
                <a:lnTo>
                  <a:pt x="0" y="6458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405303" y="5892468"/>
            <a:ext cx="485920" cy="645830"/>
          </a:xfrm>
          <a:custGeom>
            <a:avLst/>
            <a:gdLst/>
            <a:ahLst/>
            <a:cxnLst/>
            <a:rect r="r" b="b" t="t" l="l"/>
            <a:pathLst>
              <a:path h="645830" w="485920">
                <a:moveTo>
                  <a:pt x="0" y="0"/>
                </a:moveTo>
                <a:lnTo>
                  <a:pt x="485920" y="0"/>
                </a:lnTo>
                <a:lnTo>
                  <a:pt x="485920" y="645830"/>
                </a:lnTo>
                <a:lnTo>
                  <a:pt x="0" y="6458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429334" y="5653738"/>
            <a:ext cx="1023597" cy="1123289"/>
          </a:xfrm>
          <a:custGeom>
            <a:avLst/>
            <a:gdLst/>
            <a:ahLst/>
            <a:cxnLst/>
            <a:rect r="r" b="b" t="t" l="l"/>
            <a:pathLst>
              <a:path h="1123289" w="1023597">
                <a:moveTo>
                  <a:pt x="0" y="0"/>
                </a:moveTo>
                <a:lnTo>
                  <a:pt x="1023597" y="0"/>
                </a:lnTo>
                <a:lnTo>
                  <a:pt x="1023597" y="1123289"/>
                </a:lnTo>
                <a:lnTo>
                  <a:pt x="0" y="11232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012712" y="5653738"/>
            <a:ext cx="1023597" cy="1123289"/>
          </a:xfrm>
          <a:custGeom>
            <a:avLst/>
            <a:gdLst/>
            <a:ahLst/>
            <a:cxnLst/>
            <a:rect r="r" b="b" t="t" l="l"/>
            <a:pathLst>
              <a:path h="1123289" w="1023597">
                <a:moveTo>
                  <a:pt x="0" y="0"/>
                </a:moveTo>
                <a:lnTo>
                  <a:pt x="1023597" y="0"/>
                </a:lnTo>
                <a:lnTo>
                  <a:pt x="1023597" y="1123289"/>
                </a:lnTo>
                <a:lnTo>
                  <a:pt x="0" y="11232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571727" y="5892468"/>
            <a:ext cx="485920" cy="645830"/>
          </a:xfrm>
          <a:custGeom>
            <a:avLst/>
            <a:gdLst/>
            <a:ahLst/>
            <a:cxnLst/>
            <a:rect r="r" b="b" t="t" l="l"/>
            <a:pathLst>
              <a:path h="645830" w="485920">
                <a:moveTo>
                  <a:pt x="0" y="0"/>
                </a:moveTo>
                <a:lnTo>
                  <a:pt x="485921" y="0"/>
                </a:lnTo>
                <a:lnTo>
                  <a:pt x="485921" y="645830"/>
                </a:lnTo>
                <a:lnTo>
                  <a:pt x="0" y="6458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814688" y="5892468"/>
            <a:ext cx="485920" cy="645830"/>
          </a:xfrm>
          <a:custGeom>
            <a:avLst/>
            <a:gdLst/>
            <a:ahLst/>
            <a:cxnLst/>
            <a:rect r="r" b="b" t="t" l="l"/>
            <a:pathLst>
              <a:path h="645830" w="485920">
                <a:moveTo>
                  <a:pt x="0" y="0"/>
                </a:moveTo>
                <a:lnTo>
                  <a:pt x="485920" y="0"/>
                </a:lnTo>
                <a:lnTo>
                  <a:pt x="485920" y="645830"/>
                </a:lnTo>
                <a:lnTo>
                  <a:pt x="0" y="6458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 flipV="true">
            <a:off x="4936637" y="4983661"/>
            <a:ext cx="0" cy="2466039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4262592" y="5892468"/>
            <a:ext cx="485920" cy="645830"/>
          </a:xfrm>
          <a:custGeom>
            <a:avLst/>
            <a:gdLst/>
            <a:ahLst/>
            <a:cxnLst/>
            <a:rect r="r" b="b" t="t" l="l"/>
            <a:pathLst>
              <a:path h="645830" w="485920">
                <a:moveTo>
                  <a:pt x="0" y="0"/>
                </a:moveTo>
                <a:lnTo>
                  <a:pt x="485921" y="0"/>
                </a:lnTo>
                <a:lnTo>
                  <a:pt x="485921" y="645830"/>
                </a:lnTo>
                <a:lnTo>
                  <a:pt x="0" y="64583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true" rot="9324707">
            <a:off x="10745742" y="7387989"/>
            <a:ext cx="1178338" cy="332881"/>
          </a:xfrm>
          <a:custGeom>
            <a:avLst/>
            <a:gdLst/>
            <a:ahLst/>
            <a:cxnLst/>
            <a:rect r="r" b="b" t="t" l="l"/>
            <a:pathLst>
              <a:path h="332881" w="1178338">
                <a:moveTo>
                  <a:pt x="0" y="332880"/>
                </a:moveTo>
                <a:lnTo>
                  <a:pt x="1178338" y="332880"/>
                </a:lnTo>
                <a:lnTo>
                  <a:pt x="1178338" y="0"/>
                </a:lnTo>
                <a:lnTo>
                  <a:pt x="0" y="0"/>
                </a:lnTo>
                <a:lnTo>
                  <a:pt x="0" y="33288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4475442" y="4326248"/>
            <a:ext cx="922390" cy="657413"/>
          </a:xfrm>
          <a:custGeom>
            <a:avLst/>
            <a:gdLst/>
            <a:ahLst/>
            <a:cxnLst/>
            <a:rect r="r" b="b" t="t" l="l"/>
            <a:pathLst>
              <a:path h="657413" w="922390">
                <a:moveTo>
                  <a:pt x="0" y="0"/>
                </a:moveTo>
                <a:lnTo>
                  <a:pt x="922390" y="0"/>
                </a:lnTo>
                <a:lnTo>
                  <a:pt x="922390" y="657413"/>
                </a:lnTo>
                <a:lnTo>
                  <a:pt x="0" y="6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true" rot="-1570429">
            <a:off x="2748311" y="4700165"/>
            <a:ext cx="1178338" cy="332881"/>
          </a:xfrm>
          <a:custGeom>
            <a:avLst/>
            <a:gdLst/>
            <a:ahLst/>
            <a:cxnLst/>
            <a:rect r="r" b="b" t="t" l="l"/>
            <a:pathLst>
              <a:path h="332881" w="1178338">
                <a:moveTo>
                  <a:pt x="0" y="332881"/>
                </a:moveTo>
                <a:lnTo>
                  <a:pt x="1178339" y="332881"/>
                </a:lnTo>
                <a:lnTo>
                  <a:pt x="1178339" y="0"/>
                </a:lnTo>
                <a:lnTo>
                  <a:pt x="0" y="0"/>
                </a:lnTo>
                <a:lnTo>
                  <a:pt x="0" y="332881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2601380" y="3956558"/>
            <a:ext cx="869858" cy="739380"/>
          </a:xfrm>
          <a:custGeom>
            <a:avLst/>
            <a:gdLst/>
            <a:ahLst/>
            <a:cxnLst/>
            <a:rect r="r" b="b" t="t" l="l"/>
            <a:pathLst>
              <a:path h="739380" w="869858">
                <a:moveTo>
                  <a:pt x="0" y="0"/>
                </a:moveTo>
                <a:lnTo>
                  <a:pt x="869859" y="0"/>
                </a:lnTo>
                <a:lnTo>
                  <a:pt x="869859" y="739380"/>
                </a:lnTo>
                <a:lnTo>
                  <a:pt x="0" y="73938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8" id="38"/>
          <p:cNvSpPr/>
          <p:nvPr/>
        </p:nvSpPr>
        <p:spPr>
          <a:xfrm flipH="true">
            <a:off x="5397832" y="4968564"/>
            <a:ext cx="3670963" cy="2496232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4475442" y="7449700"/>
            <a:ext cx="922390" cy="657413"/>
          </a:xfrm>
          <a:custGeom>
            <a:avLst/>
            <a:gdLst/>
            <a:ahLst/>
            <a:cxnLst/>
            <a:rect r="r" b="b" t="t" l="l"/>
            <a:pathLst>
              <a:path h="657413" w="922390">
                <a:moveTo>
                  <a:pt x="0" y="0"/>
                </a:moveTo>
                <a:lnTo>
                  <a:pt x="922390" y="0"/>
                </a:lnTo>
                <a:lnTo>
                  <a:pt x="922390" y="657412"/>
                </a:lnTo>
                <a:lnTo>
                  <a:pt x="0" y="6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5232688" y="7047616"/>
            <a:ext cx="485817" cy="691555"/>
          </a:xfrm>
          <a:custGeom>
            <a:avLst/>
            <a:gdLst/>
            <a:ahLst/>
            <a:cxnLst/>
            <a:rect r="r" b="b" t="t" l="l"/>
            <a:pathLst>
              <a:path h="691555" w="485817">
                <a:moveTo>
                  <a:pt x="0" y="0"/>
                </a:moveTo>
                <a:lnTo>
                  <a:pt x="485817" y="0"/>
                </a:lnTo>
                <a:lnTo>
                  <a:pt x="485817" y="691554"/>
                </a:lnTo>
                <a:lnTo>
                  <a:pt x="0" y="691554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5232688" y="3849197"/>
            <a:ext cx="485817" cy="763564"/>
          </a:xfrm>
          <a:custGeom>
            <a:avLst/>
            <a:gdLst/>
            <a:ahLst/>
            <a:cxnLst/>
            <a:rect r="r" b="b" t="t" l="l"/>
            <a:pathLst>
              <a:path h="763564" w="485817">
                <a:moveTo>
                  <a:pt x="0" y="0"/>
                </a:moveTo>
                <a:lnTo>
                  <a:pt x="485817" y="0"/>
                </a:lnTo>
                <a:lnTo>
                  <a:pt x="485817" y="763563"/>
                </a:lnTo>
                <a:lnTo>
                  <a:pt x="0" y="76356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9068795" y="4326248"/>
            <a:ext cx="922390" cy="657413"/>
          </a:xfrm>
          <a:custGeom>
            <a:avLst/>
            <a:gdLst/>
            <a:ahLst/>
            <a:cxnLst/>
            <a:rect r="r" b="b" t="t" l="l"/>
            <a:pathLst>
              <a:path h="657413" w="922390">
                <a:moveTo>
                  <a:pt x="0" y="0"/>
                </a:moveTo>
                <a:lnTo>
                  <a:pt x="922390" y="0"/>
                </a:lnTo>
                <a:lnTo>
                  <a:pt x="922390" y="657413"/>
                </a:lnTo>
                <a:lnTo>
                  <a:pt x="0" y="6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9826041" y="3924164"/>
            <a:ext cx="485817" cy="691555"/>
          </a:xfrm>
          <a:custGeom>
            <a:avLst/>
            <a:gdLst/>
            <a:ahLst/>
            <a:cxnLst/>
            <a:rect r="r" b="b" t="t" l="l"/>
            <a:pathLst>
              <a:path h="691555" w="485817">
                <a:moveTo>
                  <a:pt x="0" y="0"/>
                </a:moveTo>
                <a:lnTo>
                  <a:pt x="485817" y="0"/>
                </a:lnTo>
                <a:lnTo>
                  <a:pt x="485817" y="691555"/>
                </a:lnTo>
                <a:lnTo>
                  <a:pt x="0" y="69155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9068795" y="7449700"/>
            <a:ext cx="922390" cy="657413"/>
          </a:xfrm>
          <a:custGeom>
            <a:avLst/>
            <a:gdLst/>
            <a:ahLst/>
            <a:cxnLst/>
            <a:rect r="r" b="b" t="t" l="l"/>
            <a:pathLst>
              <a:path h="657413" w="922390">
                <a:moveTo>
                  <a:pt x="0" y="0"/>
                </a:moveTo>
                <a:lnTo>
                  <a:pt x="922390" y="0"/>
                </a:lnTo>
                <a:lnTo>
                  <a:pt x="922390" y="657412"/>
                </a:lnTo>
                <a:lnTo>
                  <a:pt x="0" y="65741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9826041" y="6972648"/>
            <a:ext cx="485817" cy="763564"/>
          </a:xfrm>
          <a:custGeom>
            <a:avLst/>
            <a:gdLst/>
            <a:ahLst/>
            <a:cxnLst/>
            <a:rect r="r" b="b" t="t" l="l"/>
            <a:pathLst>
              <a:path h="763564" w="485817">
                <a:moveTo>
                  <a:pt x="0" y="0"/>
                </a:moveTo>
                <a:lnTo>
                  <a:pt x="485817" y="0"/>
                </a:lnTo>
                <a:lnTo>
                  <a:pt x="485817" y="763564"/>
                </a:lnTo>
                <a:lnTo>
                  <a:pt x="0" y="763564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6" id="46"/>
          <p:cNvSpPr/>
          <p:nvPr/>
        </p:nvSpPr>
        <p:spPr>
          <a:xfrm flipH="true" flipV="true">
            <a:off x="9529990" y="4983661"/>
            <a:ext cx="0" cy="2466039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7" id="47"/>
          <p:cNvSpPr/>
          <p:nvPr/>
        </p:nvSpPr>
        <p:spPr>
          <a:xfrm flipH="false" flipV="false" rot="0">
            <a:off x="9715370" y="5892468"/>
            <a:ext cx="485920" cy="645830"/>
          </a:xfrm>
          <a:custGeom>
            <a:avLst/>
            <a:gdLst/>
            <a:ahLst/>
            <a:cxnLst/>
            <a:rect r="r" b="b" t="t" l="l"/>
            <a:pathLst>
              <a:path h="645830" w="485920">
                <a:moveTo>
                  <a:pt x="0" y="0"/>
                </a:moveTo>
                <a:lnTo>
                  <a:pt x="485920" y="0"/>
                </a:lnTo>
                <a:lnTo>
                  <a:pt x="485920" y="645830"/>
                </a:lnTo>
                <a:lnTo>
                  <a:pt x="0" y="64583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1558219" y="7739170"/>
            <a:ext cx="613025" cy="340995"/>
          </a:xfrm>
          <a:custGeom>
            <a:avLst/>
            <a:gdLst/>
            <a:ahLst/>
            <a:cxnLst/>
            <a:rect r="r" b="b" t="t" l="l"/>
            <a:pathLst>
              <a:path h="340995" w="613025">
                <a:moveTo>
                  <a:pt x="0" y="0"/>
                </a:moveTo>
                <a:lnTo>
                  <a:pt x="613025" y="0"/>
                </a:lnTo>
                <a:lnTo>
                  <a:pt x="613025" y="340996"/>
                </a:lnTo>
                <a:lnTo>
                  <a:pt x="0" y="34099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2294399" y="6206376"/>
            <a:ext cx="460223" cy="57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7"/>
              </a:lnSpc>
            </a:pPr>
            <a:r>
              <a:rPr lang="en-US" b="true" sz="3326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711021" y="6206376"/>
            <a:ext cx="460223" cy="57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7"/>
              </a:lnSpc>
            </a:pPr>
            <a:r>
              <a:rPr lang="en-US" b="true" sz="3326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Diffie-Hellman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191812" y="5418174"/>
            <a:ext cx="1086515" cy="1192335"/>
          </a:xfrm>
          <a:custGeom>
            <a:avLst/>
            <a:gdLst/>
            <a:ahLst/>
            <a:cxnLst/>
            <a:rect r="r" b="b" t="t" l="l"/>
            <a:pathLst>
              <a:path h="1192335" w="1086515">
                <a:moveTo>
                  <a:pt x="0" y="0"/>
                </a:moveTo>
                <a:lnTo>
                  <a:pt x="1086516" y="0"/>
                </a:lnTo>
                <a:lnTo>
                  <a:pt x="1086516" y="1192335"/>
                </a:lnTo>
                <a:lnTo>
                  <a:pt x="0" y="11923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187316" y="5418174"/>
            <a:ext cx="1086515" cy="1192335"/>
          </a:xfrm>
          <a:custGeom>
            <a:avLst/>
            <a:gdLst/>
            <a:ahLst/>
            <a:cxnLst/>
            <a:rect r="r" b="b" t="t" l="l"/>
            <a:pathLst>
              <a:path h="1192335" w="1086515">
                <a:moveTo>
                  <a:pt x="0" y="0"/>
                </a:moveTo>
                <a:lnTo>
                  <a:pt x="1086515" y="0"/>
                </a:lnTo>
                <a:lnTo>
                  <a:pt x="1086515" y="1192335"/>
                </a:lnTo>
                <a:lnTo>
                  <a:pt x="0" y="11923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317604" y="2963624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2" y="0"/>
                </a:lnTo>
                <a:lnTo>
                  <a:pt x="644782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490814" y="5999355"/>
            <a:ext cx="488511" cy="611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3"/>
              </a:lnSpc>
            </a:pPr>
            <a:r>
              <a:rPr lang="en-US" b="true" sz="3531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486318" y="5999355"/>
            <a:ext cx="488511" cy="611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43"/>
              </a:lnSpc>
            </a:pPr>
            <a:r>
              <a:rPr lang="en-US" b="true" sz="3531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9503258" y="2963624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1" y="0"/>
                </a:lnTo>
                <a:lnTo>
                  <a:pt x="644781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317604" y="4013988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2" y="0"/>
                </a:lnTo>
                <a:lnTo>
                  <a:pt x="644782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503258" y="4013988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1" y="0"/>
                </a:lnTo>
                <a:lnTo>
                  <a:pt x="644781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4317604" y="5062977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2" y="0"/>
                </a:lnTo>
                <a:lnTo>
                  <a:pt x="644782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503258" y="5062977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1" y="0"/>
                </a:lnTo>
                <a:lnTo>
                  <a:pt x="644781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4317604" y="6111967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2" y="0"/>
                </a:lnTo>
                <a:lnTo>
                  <a:pt x="644782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503258" y="6111967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1" y="0"/>
                </a:lnTo>
                <a:lnTo>
                  <a:pt x="644781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317604" y="7160956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2" y="0"/>
                </a:lnTo>
                <a:lnTo>
                  <a:pt x="644782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503258" y="7160956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1" y="0"/>
                </a:lnTo>
                <a:lnTo>
                  <a:pt x="644781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317604" y="8209946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2" y="0"/>
                </a:lnTo>
                <a:lnTo>
                  <a:pt x="644782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9503258" y="8209946"/>
            <a:ext cx="644781" cy="782739"/>
          </a:xfrm>
          <a:custGeom>
            <a:avLst/>
            <a:gdLst/>
            <a:ahLst/>
            <a:cxnLst/>
            <a:rect r="r" b="b" t="t" l="l"/>
            <a:pathLst>
              <a:path h="782739" w="644781">
                <a:moveTo>
                  <a:pt x="0" y="0"/>
                </a:moveTo>
                <a:lnTo>
                  <a:pt x="644781" y="0"/>
                </a:lnTo>
                <a:lnTo>
                  <a:pt x="644781" y="782739"/>
                </a:lnTo>
                <a:lnTo>
                  <a:pt x="0" y="78273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4962386" y="3160989"/>
            <a:ext cx="4540872" cy="349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b="true" sz="204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Peinture commune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962386" y="4210666"/>
            <a:ext cx="4540872" cy="349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b="true" sz="204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Peintures secrètes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962386" y="5255628"/>
            <a:ext cx="4540872" cy="349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b="true" sz="204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Échange public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962386" y="7354294"/>
            <a:ext cx="4540872" cy="349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b="true" sz="204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Peintures secrètes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962386" y="8399256"/>
            <a:ext cx="4540872" cy="349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9"/>
              </a:lnSpc>
            </a:pPr>
            <a:r>
              <a:rPr lang="en-US" b="true" sz="204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Secret partagé</a:t>
            </a:r>
          </a:p>
        </p:txBody>
      </p:sp>
      <p:sp>
        <p:nvSpPr>
          <p:cNvPr name="AutoShape 47" id="47"/>
          <p:cNvSpPr/>
          <p:nvPr/>
        </p:nvSpPr>
        <p:spPr>
          <a:xfrm flipH="true" flipV="true">
            <a:off x="4962386" y="5519562"/>
            <a:ext cx="4540872" cy="918559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 flipV="true">
            <a:off x="4962386" y="5519562"/>
            <a:ext cx="4540872" cy="918559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9" id="49"/>
          <p:cNvSpPr txBox="true"/>
          <p:nvPr/>
        </p:nvSpPr>
        <p:spPr>
          <a:xfrm rot="0">
            <a:off x="4520047" y="3672113"/>
            <a:ext cx="293147" cy="36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6"/>
              </a:lnSpc>
            </a:pPr>
            <a:r>
              <a:rPr lang="en-US" b="true" sz="211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+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705700" y="3672113"/>
            <a:ext cx="293147" cy="36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6"/>
              </a:lnSpc>
            </a:pPr>
            <a:r>
              <a:rPr lang="en-US" b="true" sz="211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+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520047" y="4721032"/>
            <a:ext cx="293147" cy="36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6"/>
              </a:lnSpc>
            </a:pPr>
            <a:r>
              <a:rPr lang="en-US" b="true" sz="211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705700" y="4721032"/>
            <a:ext cx="293147" cy="36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6"/>
              </a:lnSpc>
            </a:pPr>
            <a:r>
              <a:rPr lang="en-US" b="true" sz="211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520047" y="6815706"/>
            <a:ext cx="293147" cy="36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6"/>
              </a:lnSpc>
            </a:pPr>
            <a:r>
              <a:rPr lang="en-US" b="true" sz="211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+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705700" y="6815706"/>
            <a:ext cx="293147" cy="36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6"/>
              </a:lnSpc>
            </a:pPr>
            <a:r>
              <a:rPr lang="en-US" b="true" sz="211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+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520047" y="7864625"/>
            <a:ext cx="293147" cy="36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6"/>
              </a:lnSpc>
            </a:pPr>
            <a:r>
              <a:rPr lang="en-US" b="true" sz="211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9705700" y="7864625"/>
            <a:ext cx="293147" cy="36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6"/>
              </a:lnSpc>
            </a:pPr>
            <a:r>
              <a:rPr lang="en-US" b="true" sz="211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Diffie-Hellman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050757" y="3453730"/>
            <a:ext cx="851560" cy="934496"/>
          </a:xfrm>
          <a:custGeom>
            <a:avLst/>
            <a:gdLst/>
            <a:ahLst/>
            <a:cxnLst/>
            <a:rect r="r" b="b" t="t" l="l"/>
            <a:pathLst>
              <a:path h="934496" w="851560">
                <a:moveTo>
                  <a:pt x="0" y="0"/>
                </a:moveTo>
                <a:lnTo>
                  <a:pt x="851560" y="0"/>
                </a:lnTo>
                <a:lnTo>
                  <a:pt x="851560" y="934496"/>
                </a:lnTo>
                <a:lnTo>
                  <a:pt x="0" y="934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563326" y="3453730"/>
            <a:ext cx="851560" cy="934496"/>
          </a:xfrm>
          <a:custGeom>
            <a:avLst/>
            <a:gdLst/>
            <a:ahLst/>
            <a:cxnLst/>
            <a:rect r="r" b="b" t="t" l="l"/>
            <a:pathLst>
              <a:path h="934496" w="851560">
                <a:moveTo>
                  <a:pt x="0" y="0"/>
                </a:moveTo>
                <a:lnTo>
                  <a:pt x="851560" y="0"/>
                </a:lnTo>
                <a:lnTo>
                  <a:pt x="851560" y="934496"/>
                </a:lnTo>
                <a:lnTo>
                  <a:pt x="0" y="934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H="true" flipV="true">
            <a:off x="5823457" y="2901675"/>
            <a:ext cx="0" cy="6152959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8642186" y="2901675"/>
            <a:ext cx="0" cy="6152959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6925945" y="3614101"/>
            <a:ext cx="613754" cy="613754"/>
          </a:xfrm>
          <a:custGeom>
            <a:avLst/>
            <a:gdLst/>
            <a:ahLst/>
            <a:cxnLst/>
            <a:rect r="r" b="b" t="t" l="l"/>
            <a:pathLst>
              <a:path h="613754" w="613754">
                <a:moveTo>
                  <a:pt x="0" y="0"/>
                </a:moveTo>
                <a:lnTo>
                  <a:pt x="613753" y="0"/>
                </a:lnTo>
                <a:lnTo>
                  <a:pt x="613753" y="613754"/>
                </a:lnTo>
                <a:lnTo>
                  <a:pt x="0" y="6137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285101" y="3902279"/>
            <a:ext cx="382872" cy="485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b="true" sz="2767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797670" y="3902279"/>
            <a:ext cx="382872" cy="485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4"/>
              </a:lnSpc>
            </a:pPr>
            <a:r>
              <a:rPr lang="en-US" b="true" sz="2767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243247" y="4321551"/>
            <a:ext cx="197915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DE59"/>
                </a:solidFill>
                <a:latin typeface="Rubik Bold"/>
                <a:ea typeface="Rubik Bold"/>
                <a:cs typeface="Rubik Bold"/>
                <a:sym typeface="Rubik Bold"/>
              </a:rPr>
              <a:t>p     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486962" y="4550151"/>
            <a:ext cx="197915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3131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999531" y="4550151"/>
            <a:ext cx="197915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4AAD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AutoShape 36" id="36"/>
          <p:cNvSpPr/>
          <p:nvPr/>
        </p:nvSpPr>
        <p:spPr>
          <a:xfrm flipH="true" flipV="true">
            <a:off x="3476537" y="5074026"/>
            <a:ext cx="139590" cy="39960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37" id="37"/>
          <p:cNvSpPr txBox="true"/>
          <p:nvPr/>
        </p:nvSpPr>
        <p:spPr>
          <a:xfrm rot="0">
            <a:off x="1808290" y="5406954"/>
            <a:ext cx="333649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914D"/>
                </a:solidFill>
                <a:latin typeface="Rubik Bold"/>
                <a:ea typeface="Rubik Bold"/>
                <a:cs typeface="Rubik Bold"/>
                <a:sym typeface="Rubik Bold"/>
              </a:rPr>
              <a:t>A 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 </a:t>
            </a:r>
            <a:r>
              <a:rPr lang="en-US" b="true" sz="3000">
                <a:solidFill>
                  <a:srgbClr val="FFDE59"/>
                </a:solidFill>
                <a:latin typeface="Rubik Bold"/>
                <a:ea typeface="Rubik Bold"/>
                <a:cs typeface="Rubik Bold"/>
                <a:sym typeface="Rubik Bold"/>
              </a:rPr>
              <a:t>g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^</a:t>
            </a:r>
            <a:r>
              <a:rPr lang="en-US" b="true" sz="3000">
                <a:solidFill>
                  <a:srgbClr val="FF3131"/>
                </a:solidFill>
                <a:latin typeface="Rubik Bold"/>
                <a:ea typeface="Rubik Bold"/>
                <a:cs typeface="Rubik Bold"/>
                <a:sym typeface="Rubik Bold"/>
              </a:rPr>
              <a:t>a 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% </a:t>
            </a:r>
            <a:r>
              <a:rPr lang="en-US" b="true" sz="3000">
                <a:solidFill>
                  <a:srgbClr val="FFDE59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320859" y="5406954"/>
            <a:ext cx="333649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BF63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  <a:r>
              <a:rPr lang="en-US" b="true" sz="3000">
                <a:solidFill>
                  <a:srgbClr val="FF914D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 </a:t>
            </a:r>
            <a:r>
              <a:rPr lang="en-US" b="true" sz="3000">
                <a:solidFill>
                  <a:srgbClr val="FFDE59"/>
                </a:solidFill>
                <a:latin typeface="Rubik Bold"/>
                <a:ea typeface="Rubik Bold"/>
                <a:cs typeface="Rubik Bold"/>
                <a:sym typeface="Rubik Bold"/>
              </a:rPr>
              <a:t>g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^</a:t>
            </a:r>
            <a:r>
              <a:rPr lang="en-US" b="true" sz="3000">
                <a:solidFill>
                  <a:srgbClr val="004AAD"/>
                </a:solidFill>
                <a:latin typeface="Rubik Bold"/>
                <a:ea typeface="Rubik Bold"/>
                <a:cs typeface="Rubik Bold"/>
                <a:sym typeface="Rubik Bold"/>
              </a:rPr>
              <a:t>b 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% </a:t>
            </a:r>
            <a:r>
              <a:rPr lang="en-US" b="true" sz="3000">
                <a:solidFill>
                  <a:srgbClr val="FFDE59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</a:p>
        </p:txBody>
      </p:sp>
      <p:sp>
        <p:nvSpPr>
          <p:cNvPr name="AutoShape 39" id="39"/>
          <p:cNvSpPr/>
          <p:nvPr/>
        </p:nvSpPr>
        <p:spPr>
          <a:xfrm flipH="true" flipV="true">
            <a:off x="10989106" y="5074026"/>
            <a:ext cx="156210" cy="39960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0" id="40"/>
          <p:cNvSpPr txBox="true"/>
          <p:nvPr/>
        </p:nvSpPr>
        <p:spPr>
          <a:xfrm rot="0">
            <a:off x="3265772" y="6264204"/>
            <a:ext cx="43361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914D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AutoShape 41" id="41"/>
          <p:cNvSpPr/>
          <p:nvPr/>
        </p:nvSpPr>
        <p:spPr>
          <a:xfrm flipH="true" flipV="true">
            <a:off x="2611989" y="5930829"/>
            <a:ext cx="622374" cy="4000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10770127" y="6264204"/>
            <a:ext cx="43795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BF63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AutoShape 43" id="43"/>
          <p:cNvSpPr/>
          <p:nvPr/>
        </p:nvSpPr>
        <p:spPr>
          <a:xfrm flipH="true" flipV="true">
            <a:off x="10121937" y="5930829"/>
            <a:ext cx="675733" cy="4000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4" id="44"/>
          <p:cNvSpPr txBox="true"/>
          <p:nvPr/>
        </p:nvSpPr>
        <p:spPr>
          <a:xfrm rot="0">
            <a:off x="3265772" y="7121454"/>
            <a:ext cx="43361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BF63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770127" y="7121454"/>
            <a:ext cx="43795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914D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AutoShape 46" id="46"/>
          <p:cNvSpPr/>
          <p:nvPr/>
        </p:nvSpPr>
        <p:spPr>
          <a:xfrm flipH="true" flipV="true">
            <a:off x="3699382" y="6584238"/>
            <a:ext cx="7070745" cy="80748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flipV="true">
            <a:off x="3699382" y="6584486"/>
            <a:ext cx="7070745" cy="80748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8" id="48"/>
          <p:cNvSpPr txBox="true"/>
          <p:nvPr/>
        </p:nvSpPr>
        <p:spPr>
          <a:xfrm rot="0">
            <a:off x="1808290" y="7978704"/>
            <a:ext cx="333649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86470D"/>
                </a:solidFill>
                <a:latin typeface="Rubik Bold"/>
                <a:ea typeface="Rubik Bold"/>
                <a:cs typeface="Rubik Bold"/>
                <a:sym typeface="Rubik Bold"/>
              </a:rPr>
              <a:t>z</a:t>
            </a:r>
            <a:r>
              <a:rPr lang="en-US" b="true" sz="3000">
                <a:solidFill>
                  <a:srgbClr val="FF914D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 </a:t>
            </a:r>
            <a:r>
              <a:rPr lang="en-US" b="true" sz="3000">
                <a:solidFill>
                  <a:srgbClr val="00BF63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^</a:t>
            </a:r>
            <a:r>
              <a:rPr lang="en-US" b="true" sz="3000">
                <a:solidFill>
                  <a:srgbClr val="FF3131"/>
                </a:solidFill>
                <a:latin typeface="Rubik Bold"/>
                <a:ea typeface="Rubik Bold"/>
                <a:cs typeface="Rubik Bold"/>
                <a:sym typeface="Rubik Bold"/>
              </a:rPr>
              <a:t>a 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% </a:t>
            </a:r>
            <a:r>
              <a:rPr lang="en-US" b="true" sz="3000">
                <a:solidFill>
                  <a:srgbClr val="FFDE59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320859" y="7978704"/>
            <a:ext cx="333649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86470D"/>
                </a:solidFill>
                <a:latin typeface="Rubik Bold"/>
                <a:ea typeface="Rubik Bold"/>
                <a:cs typeface="Rubik Bold"/>
                <a:sym typeface="Rubik Bold"/>
              </a:rPr>
              <a:t>z</a:t>
            </a:r>
            <a:r>
              <a:rPr lang="en-US" b="true" sz="3000">
                <a:solidFill>
                  <a:srgbClr val="FF914D"/>
                </a:solidFill>
                <a:latin typeface="Rubik Bold"/>
                <a:ea typeface="Rubik Bold"/>
                <a:cs typeface="Rubik Bold"/>
                <a:sym typeface="Rubik Bold"/>
              </a:rPr>
              <a:t> 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= </a:t>
            </a:r>
            <a:r>
              <a:rPr lang="en-US" b="true" sz="3000">
                <a:solidFill>
                  <a:srgbClr val="FF914D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^</a:t>
            </a:r>
            <a:r>
              <a:rPr lang="en-US" b="true" sz="3000">
                <a:solidFill>
                  <a:srgbClr val="004AAD"/>
                </a:solidFill>
                <a:latin typeface="Rubik Bold"/>
                <a:ea typeface="Rubik Bold"/>
                <a:cs typeface="Rubik Bold"/>
                <a:sym typeface="Rubik Bold"/>
              </a:rPr>
              <a:t>b </a:t>
            </a:r>
            <a:r>
              <a:rPr lang="en-US" b="true" sz="30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% </a:t>
            </a:r>
            <a:r>
              <a:rPr lang="en-US" b="true" sz="3000">
                <a:solidFill>
                  <a:srgbClr val="FFDE59"/>
                </a:solidFill>
                <a:latin typeface="Rubik Bold"/>
                <a:ea typeface="Rubik Bold"/>
                <a:cs typeface="Rubik Bold"/>
                <a:sym typeface="Rubik Bold"/>
              </a:rPr>
              <a:t>p</a:t>
            </a:r>
          </a:p>
        </p:txBody>
      </p:sp>
      <p:sp>
        <p:nvSpPr>
          <p:cNvPr name="AutoShape 50" id="50"/>
          <p:cNvSpPr/>
          <p:nvPr/>
        </p:nvSpPr>
        <p:spPr>
          <a:xfrm flipV="true">
            <a:off x="3234363" y="7645329"/>
            <a:ext cx="157954" cy="4000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 flipV="true">
            <a:off x="10770127" y="7645329"/>
            <a:ext cx="139350" cy="4000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de notification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4270484" y="4987808"/>
            <a:ext cx="457768" cy="608414"/>
          </a:xfrm>
          <a:custGeom>
            <a:avLst/>
            <a:gdLst/>
            <a:ahLst/>
            <a:cxnLst/>
            <a:rect r="r" b="b" t="t" l="l"/>
            <a:pathLst>
              <a:path h="608414" w="457768">
                <a:moveTo>
                  <a:pt x="0" y="0"/>
                </a:moveTo>
                <a:lnTo>
                  <a:pt x="457768" y="0"/>
                </a:lnTo>
                <a:lnTo>
                  <a:pt x="457768" y="608414"/>
                </a:lnTo>
                <a:lnTo>
                  <a:pt x="0" y="6084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499368" y="4987808"/>
            <a:ext cx="457768" cy="608414"/>
          </a:xfrm>
          <a:custGeom>
            <a:avLst/>
            <a:gdLst/>
            <a:ahLst/>
            <a:cxnLst/>
            <a:rect r="r" b="b" t="t" l="l"/>
            <a:pathLst>
              <a:path h="608414" w="457768">
                <a:moveTo>
                  <a:pt x="0" y="0"/>
                </a:moveTo>
                <a:lnTo>
                  <a:pt x="457768" y="0"/>
                </a:lnTo>
                <a:lnTo>
                  <a:pt x="457768" y="608414"/>
                </a:lnTo>
                <a:lnTo>
                  <a:pt x="0" y="6084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391719" y="4455374"/>
            <a:ext cx="1524779" cy="1673283"/>
          </a:xfrm>
          <a:custGeom>
            <a:avLst/>
            <a:gdLst/>
            <a:ahLst/>
            <a:cxnLst/>
            <a:rect r="r" b="b" t="t" l="l"/>
            <a:pathLst>
              <a:path h="1673283" w="1524779">
                <a:moveTo>
                  <a:pt x="0" y="0"/>
                </a:moveTo>
                <a:lnTo>
                  <a:pt x="1524779" y="0"/>
                </a:lnTo>
                <a:lnTo>
                  <a:pt x="1524779" y="1673283"/>
                </a:lnTo>
                <a:lnTo>
                  <a:pt x="0" y="167328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549145" y="4455374"/>
            <a:ext cx="1524779" cy="1673283"/>
          </a:xfrm>
          <a:custGeom>
            <a:avLst/>
            <a:gdLst/>
            <a:ahLst/>
            <a:cxnLst/>
            <a:rect r="r" b="b" t="t" l="l"/>
            <a:pathLst>
              <a:path h="1673283" w="1524779">
                <a:moveTo>
                  <a:pt x="0" y="0"/>
                </a:moveTo>
                <a:lnTo>
                  <a:pt x="1524779" y="0"/>
                </a:lnTo>
                <a:lnTo>
                  <a:pt x="1524779" y="1673283"/>
                </a:lnTo>
                <a:lnTo>
                  <a:pt x="0" y="167328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968754" y="5273145"/>
            <a:ext cx="685560" cy="855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b="true" sz="4955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811329" y="5273145"/>
            <a:ext cx="685560" cy="855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b="true" sz="4955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9506208" y="4987808"/>
            <a:ext cx="457768" cy="608414"/>
          </a:xfrm>
          <a:custGeom>
            <a:avLst/>
            <a:gdLst/>
            <a:ahLst/>
            <a:cxnLst/>
            <a:rect r="r" b="b" t="t" l="l"/>
            <a:pathLst>
              <a:path h="608414" w="457768">
                <a:moveTo>
                  <a:pt x="0" y="0"/>
                </a:moveTo>
                <a:lnTo>
                  <a:pt x="457768" y="0"/>
                </a:lnTo>
                <a:lnTo>
                  <a:pt x="457768" y="608414"/>
                </a:lnTo>
                <a:lnTo>
                  <a:pt x="0" y="6084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735092" y="4987808"/>
            <a:ext cx="457768" cy="608414"/>
          </a:xfrm>
          <a:custGeom>
            <a:avLst/>
            <a:gdLst/>
            <a:ahLst/>
            <a:cxnLst/>
            <a:rect r="r" b="b" t="t" l="l"/>
            <a:pathLst>
              <a:path h="608414" w="457768">
                <a:moveTo>
                  <a:pt x="0" y="0"/>
                </a:moveTo>
                <a:lnTo>
                  <a:pt x="457769" y="0"/>
                </a:lnTo>
                <a:lnTo>
                  <a:pt x="457769" y="608414"/>
                </a:lnTo>
                <a:lnTo>
                  <a:pt x="0" y="6084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>
            <a:off x="5443239" y="5292015"/>
            <a:ext cx="357916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35" id="35"/>
          <p:cNvSpPr txBox="true"/>
          <p:nvPr/>
        </p:nvSpPr>
        <p:spPr>
          <a:xfrm rot="0">
            <a:off x="6086691" y="4794800"/>
            <a:ext cx="2292262" cy="34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b="true" sz="206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ECDHE</a:t>
            </a:r>
          </a:p>
        </p:txBody>
      </p:sp>
      <p:sp>
        <p:nvSpPr>
          <p:cNvPr name="AutoShape 36" id="36"/>
          <p:cNvSpPr/>
          <p:nvPr/>
        </p:nvSpPr>
        <p:spPr>
          <a:xfrm flipV="true">
            <a:off x="7232822" y="5292015"/>
            <a:ext cx="0" cy="1450848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7003937" y="6892521"/>
            <a:ext cx="457768" cy="608414"/>
          </a:xfrm>
          <a:custGeom>
            <a:avLst/>
            <a:gdLst/>
            <a:ahLst/>
            <a:cxnLst/>
            <a:rect r="r" b="b" t="t" l="l"/>
            <a:pathLst>
              <a:path h="608414" w="457768">
                <a:moveTo>
                  <a:pt x="0" y="0"/>
                </a:moveTo>
                <a:lnTo>
                  <a:pt x="457769" y="0"/>
                </a:lnTo>
                <a:lnTo>
                  <a:pt x="457769" y="608414"/>
                </a:lnTo>
                <a:lnTo>
                  <a:pt x="0" y="60841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de notification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650569" y="6538515"/>
            <a:ext cx="553563" cy="735734"/>
          </a:xfrm>
          <a:custGeom>
            <a:avLst/>
            <a:gdLst/>
            <a:ahLst/>
            <a:cxnLst/>
            <a:rect r="r" b="b" t="t" l="l"/>
            <a:pathLst>
              <a:path h="735734" w="553563">
                <a:moveTo>
                  <a:pt x="0" y="0"/>
                </a:moveTo>
                <a:lnTo>
                  <a:pt x="553564" y="0"/>
                </a:lnTo>
                <a:lnTo>
                  <a:pt x="553564" y="735734"/>
                </a:lnTo>
                <a:lnTo>
                  <a:pt x="0" y="7357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927351" y="6538515"/>
            <a:ext cx="553563" cy="735734"/>
          </a:xfrm>
          <a:custGeom>
            <a:avLst/>
            <a:gdLst/>
            <a:ahLst/>
            <a:cxnLst/>
            <a:rect r="r" b="b" t="t" l="l"/>
            <a:pathLst>
              <a:path h="735734" w="553563">
                <a:moveTo>
                  <a:pt x="0" y="0"/>
                </a:moveTo>
                <a:lnTo>
                  <a:pt x="553563" y="0"/>
                </a:lnTo>
                <a:lnTo>
                  <a:pt x="553563" y="735734"/>
                </a:lnTo>
                <a:lnTo>
                  <a:pt x="0" y="7357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052767" y="5894660"/>
            <a:ext cx="1843862" cy="2023443"/>
          </a:xfrm>
          <a:custGeom>
            <a:avLst/>
            <a:gdLst/>
            <a:ahLst/>
            <a:cxnLst/>
            <a:rect r="r" b="b" t="t" l="l"/>
            <a:pathLst>
              <a:path h="2023443" w="1843862">
                <a:moveTo>
                  <a:pt x="0" y="0"/>
                </a:moveTo>
                <a:lnTo>
                  <a:pt x="1843862" y="0"/>
                </a:lnTo>
                <a:lnTo>
                  <a:pt x="1843862" y="2023443"/>
                </a:lnTo>
                <a:lnTo>
                  <a:pt x="0" y="202344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69014" y="5894660"/>
            <a:ext cx="1843862" cy="2023443"/>
          </a:xfrm>
          <a:custGeom>
            <a:avLst/>
            <a:gdLst/>
            <a:ahLst/>
            <a:cxnLst/>
            <a:rect r="r" b="b" t="t" l="l"/>
            <a:pathLst>
              <a:path h="2023443" w="1843862">
                <a:moveTo>
                  <a:pt x="0" y="0"/>
                </a:moveTo>
                <a:lnTo>
                  <a:pt x="1843862" y="0"/>
                </a:lnTo>
                <a:lnTo>
                  <a:pt x="1843862" y="2023443"/>
                </a:lnTo>
                <a:lnTo>
                  <a:pt x="0" y="202344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981949" y="6538515"/>
            <a:ext cx="553563" cy="735734"/>
          </a:xfrm>
          <a:custGeom>
            <a:avLst/>
            <a:gdLst/>
            <a:ahLst/>
            <a:cxnLst/>
            <a:rect r="r" b="b" t="t" l="l"/>
            <a:pathLst>
              <a:path h="735734" w="553563">
                <a:moveTo>
                  <a:pt x="0" y="0"/>
                </a:moveTo>
                <a:lnTo>
                  <a:pt x="553564" y="0"/>
                </a:lnTo>
                <a:lnTo>
                  <a:pt x="553564" y="735734"/>
                </a:lnTo>
                <a:lnTo>
                  <a:pt x="0" y="7357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58731" y="6538515"/>
            <a:ext cx="553563" cy="735734"/>
          </a:xfrm>
          <a:custGeom>
            <a:avLst/>
            <a:gdLst/>
            <a:ahLst/>
            <a:cxnLst/>
            <a:rect r="r" b="b" t="t" l="l"/>
            <a:pathLst>
              <a:path h="735734" w="553563">
                <a:moveTo>
                  <a:pt x="0" y="0"/>
                </a:moveTo>
                <a:lnTo>
                  <a:pt x="553563" y="0"/>
                </a:lnTo>
                <a:lnTo>
                  <a:pt x="553563" y="735734"/>
                </a:lnTo>
                <a:lnTo>
                  <a:pt x="0" y="7357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>
            <a:off x="5068742" y="6906382"/>
            <a:ext cx="432816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3" id="33"/>
          <p:cNvGrpSpPr/>
          <p:nvPr/>
        </p:nvGrpSpPr>
        <p:grpSpPr>
          <a:xfrm rot="0">
            <a:off x="5749436" y="6436667"/>
            <a:ext cx="2963992" cy="939430"/>
            <a:chOff x="0" y="0"/>
            <a:chExt cx="1170960" cy="37113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70960" cy="371133"/>
            </a:xfrm>
            <a:custGeom>
              <a:avLst/>
              <a:gdLst/>
              <a:ahLst/>
              <a:cxnLst/>
              <a:rect r="r" b="b" t="t" l="l"/>
              <a:pathLst>
                <a:path h="371133" w="1170960">
                  <a:moveTo>
                    <a:pt x="0" y="0"/>
                  </a:moveTo>
                  <a:lnTo>
                    <a:pt x="1170960" y="0"/>
                  </a:lnTo>
                  <a:lnTo>
                    <a:pt x="1170960" y="371133"/>
                  </a:lnTo>
                  <a:lnTo>
                    <a:pt x="0" y="3711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1170960" cy="418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 b="tru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Transaction de notification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2905457" y="4038206"/>
            <a:ext cx="6319846" cy="1856455"/>
          </a:xfrm>
          <a:custGeom>
            <a:avLst/>
            <a:gdLst/>
            <a:ahLst/>
            <a:cxnLst/>
            <a:rect r="r" b="b" t="t" l="l"/>
            <a:pathLst>
              <a:path h="1856455" w="6319846">
                <a:moveTo>
                  <a:pt x="0" y="0"/>
                </a:moveTo>
                <a:lnTo>
                  <a:pt x="6319846" y="0"/>
                </a:lnTo>
                <a:lnTo>
                  <a:pt x="6319846" y="1856454"/>
                </a:lnTo>
                <a:lnTo>
                  <a:pt x="0" y="185645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076433" y="6886438"/>
            <a:ext cx="829024" cy="103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9"/>
              </a:lnSpc>
            </a:pPr>
            <a:r>
              <a:rPr lang="en-US" b="true" sz="5992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560186" y="6886438"/>
            <a:ext cx="829024" cy="103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9"/>
              </a:lnSpc>
            </a:pPr>
            <a:r>
              <a:rPr lang="en-US" b="true" sz="5992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3056278" y="4100447"/>
            <a:ext cx="6062753" cy="1724138"/>
            <a:chOff x="0" y="0"/>
            <a:chExt cx="2395162" cy="68114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395162" cy="681141"/>
            </a:xfrm>
            <a:custGeom>
              <a:avLst/>
              <a:gdLst/>
              <a:ahLst/>
              <a:cxnLst/>
              <a:rect r="r" b="b" t="t" l="l"/>
              <a:pathLst>
                <a:path h="681141" w="2395162">
                  <a:moveTo>
                    <a:pt x="123866" y="0"/>
                  </a:moveTo>
                  <a:lnTo>
                    <a:pt x="2271296" y="0"/>
                  </a:lnTo>
                  <a:cubicBezTo>
                    <a:pt x="2304148" y="0"/>
                    <a:pt x="2335653" y="13050"/>
                    <a:pt x="2358883" y="36279"/>
                  </a:cubicBezTo>
                  <a:cubicBezTo>
                    <a:pt x="2382112" y="59509"/>
                    <a:pt x="2395162" y="91014"/>
                    <a:pt x="2395162" y="123866"/>
                  </a:cubicBezTo>
                  <a:lnTo>
                    <a:pt x="2395162" y="557275"/>
                  </a:lnTo>
                  <a:cubicBezTo>
                    <a:pt x="2395162" y="625685"/>
                    <a:pt x="2339705" y="681141"/>
                    <a:pt x="2271296" y="681141"/>
                  </a:cubicBezTo>
                  <a:lnTo>
                    <a:pt x="123866" y="681141"/>
                  </a:lnTo>
                  <a:cubicBezTo>
                    <a:pt x="55456" y="681141"/>
                    <a:pt x="0" y="625685"/>
                    <a:pt x="0" y="557275"/>
                  </a:cubicBezTo>
                  <a:lnTo>
                    <a:pt x="0" y="123866"/>
                  </a:lnTo>
                  <a:cubicBezTo>
                    <a:pt x="0" y="55456"/>
                    <a:pt x="55456" y="0"/>
                    <a:pt x="12386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2395162" cy="728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b="true" sz="2099" i="true">
                  <a:solidFill>
                    <a:srgbClr val="FFFFFF"/>
                  </a:solidFill>
                  <a:latin typeface="Rubik Semi-Bold Italics"/>
                  <a:ea typeface="Rubik Semi-Bold Italics"/>
                  <a:cs typeface="Rubik Semi-Bold Italics"/>
                  <a:sym typeface="Rubik Semi-Bold Italics"/>
                </a:rPr>
                <a:t>“Salut ! Voici mon code de paiement. Je vais t’envoyer des paiements avec le BIP47."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modèle de confidentialité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843889" y="3606403"/>
            <a:ext cx="863049" cy="947104"/>
            <a:chOff x="0" y="0"/>
            <a:chExt cx="1150731" cy="126280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50731" cy="1262805"/>
            </a:xfrm>
            <a:custGeom>
              <a:avLst/>
              <a:gdLst/>
              <a:ahLst/>
              <a:cxnLst/>
              <a:rect r="r" b="b" t="t" l="l"/>
              <a:pathLst>
                <a:path h="1262805" w="1150731">
                  <a:moveTo>
                    <a:pt x="0" y="0"/>
                  </a:moveTo>
                  <a:lnTo>
                    <a:pt x="1150731" y="0"/>
                  </a:lnTo>
                  <a:lnTo>
                    <a:pt x="1150731" y="1262805"/>
                  </a:lnTo>
                  <a:lnTo>
                    <a:pt x="0" y="1262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316674" y="639084"/>
              <a:ext cx="517384" cy="6237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en-US" b="true" sz="2804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758705" y="3606403"/>
            <a:ext cx="863049" cy="947104"/>
            <a:chOff x="0" y="0"/>
            <a:chExt cx="1150731" cy="126280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50731" cy="1262805"/>
            </a:xfrm>
            <a:custGeom>
              <a:avLst/>
              <a:gdLst/>
              <a:ahLst/>
              <a:cxnLst/>
              <a:rect r="r" b="b" t="t" l="l"/>
              <a:pathLst>
                <a:path h="1262805" w="1150731">
                  <a:moveTo>
                    <a:pt x="0" y="0"/>
                  </a:moveTo>
                  <a:lnTo>
                    <a:pt x="1150731" y="0"/>
                  </a:lnTo>
                  <a:lnTo>
                    <a:pt x="1150731" y="1262805"/>
                  </a:lnTo>
                  <a:lnTo>
                    <a:pt x="0" y="1262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316674" y="639084"/>
              <a:ext cx="517384" cy="6237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en-US" b="true" sz="2804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666448" y="3002336"/>
            <a:ext cx="9132747" cy="35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0"/>
              </a:lnSpc>
            </a:pPr>
            <a:r>
              <a:rPr lang="en-US" b="true" sz="202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Modèle de confidentialité classique de Bitcoin :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666448" y="6181030"/>
            <a:ext cx="9132747" cy="35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0"/>
              </a:lnSpc>
            </a:pPr>
            <a:r>
              <a:rPr lang="en-US" b="true" sz="202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Modèle de confidentialité des codes de paiement BIP47 :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4893849" y="5053502"/>
            <a:ext cx="508753" cy="676177"/>
          </a:xfrm>
          <a:custGeom>
            <a:avLst/>
            <a:gdLst/>
            <a:ahLst/>
            <a:cxnLst/>
            <a:rect r="r" b="b" t="t" l="l"/>
            <a:pathLst>
              <a:path h="676177" w="508753">
                <a:moveTo>
                  <a:pt x="0" y="0"/>
                </a:moveTo>
                <a:lnTo>
                  <a:pt x="508753" y="0"/>
                </a:lnTo>
                <a:lnTo>
                  <a:pt x="508753" y="676177"/>
                </a:lnTo>
                <a:lnTo>
                  <a:pt x="0" y="67617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5148225" y="5053502"/>
            <a:ext cx="508753" cy="676177"/>
          </a:xfrm>
          <a:custGeom>
            <a:avLst/>
            <a:gdLst/>
            <a:ahLst/>
            <a:cxnLst/>
            <a:rect r="r" b="b" t="t" l="l"/>
            <a:pathLst>
              <a:path h="676177" w="508753">
                <a:moveTo>
                  <a:pt x="0" y="0"/>
                </a:moveTo>
                <a:lnTo>
                  <a:pt x="508753" y="0"/>
                </a:lnTo>
                <a:lnTo>
                  <a:pt x="508753" y="676177"/>
                </a:lnTo>
                <a:lnTo>
                  <a:pt x="0" y="67617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808665" y="5053502"/>
            <a:ext cx="508753" cy="676177"/>
          </a:xfrm>
          <a:custGeom>
            <a:avLst/>
            <a:gdLst/>
            <a:ahLst/>
            <a:cxnLst/>
            <a:rect r="r" b="b" t="t" l="l"/>
            <a:pathLst>
              <a:path h="676177" w="508753">
                <a:moveTo>
                  <a:pt x="0" y="0"/>
                </a:moveTo>
                <a:lnTo>
                  <a:pt x="508753" y="0"/>
                </a:lnTo>
                <a:lnTo>
                  <a:pt x="508753" y="676177"/>
                </a:lnTo>
                <a:lnTo>
                  <a:pt x="0" y="67617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063042" y="5053502"/>
            <a:ext cx="508753" cy="676177"/>
          </a:xfrm>
          <a:custGeom>
            <a:avLst/>
            <a:gdLst/>
            <a:ahLst/>
            <a:cxnLst/>
            <a:rect r="r" b="b" t="t" l="l"/>
            <a:pathLst>
              <a:path h="676177" w="508753">
                <a:moveTo>
                  <a:pt x="0" y="0"/>
                </a:moveTo>
                <a:lnTo>
                  <a:pt x="508752" y="0"/>
                </a:lnTo>
                <a:lnTo>
                  <a:pt x="508752" y="676177"/>
                </a:lnTo>
                <a:lnTo>
                  <a:pt x="0" y="67617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8" id="38"/>
          <p:cNvSpPr/>
          <p:nvPr/>
        </p:nvSpPr>
        <p:spPr>
          <a:xfrm>
            <a:off x="5656978" y="5391591"/>
            <a:ext cx="3151687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V="true">
            <a:off x="4349480" y="4802292"/>
            <a:ext cx="1851867" cy="0"/>
          </a:xfrm>
          <a:prstGeom prst="line">
            <a:avLst/>
          </a:prstGeom>
          <a:ln cap="flat" w="38100">
            <a:solidFill>
              <a:srgbClr val="FF5C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8264296" y="4802292"/>
            <a:ext cx="1851867" cy="0"/>
          </a:xfrm>
          <a:prstGeom prst="line">
            <a:avLst/>
          </a:prstGeom>
          <a:ln cap="flat" w="38100">
            <a:solidFill>
              <a:srgbClr val="FF5C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1" id="41"/>
          <p:cNvGrpSpPr/>
          <p:nvPr/>
        </p:nvGrpSpPr>
        <p:grpSpPr>
          <a:xfrm rot="0">
            <a:off x="4843889" y="6783072"/>
            <a:ext cx="863049" cy="947104"/>
            <a:chOff x="0" y="0"/>
            <a:chExt cx="1150731" cy="126280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50731" cy="1262805"/>
            </a:xfrm>
            <a:custGeom>
              <a:avLst/>
              <a:gdLst/>
              <a:ahLst/>
              <a:cxnLst/>
              <a:rect r="r" b="b" t="t" l="l"/>
              <a:pathLst>
                <a:path h="1262805" w="1150731">
                  <a:moveTo>
                    <a:pt x="0" y="0"/>
                  </a:moveTo>
                  <a:lnTo>
                    <a:pt x="1150731" y="0"/>
                  </a:lnTo>
                  <a:lnTo>
                    <a:pt x="1150731" y="1262805"/>
                  </a:lnTo>
                  <a:lnTo>
                    <a:pt x="0" y="1262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316674" y="639084"/>
              <a:ext cx="517384" cy="6237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en-US" b="true" sz="2804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8758705" y="6783072"/>
            <a:ext cx="863049" cy="947104"/>
            <a:chOff x="0" y="0"/>
            <a:chExt cx="1150731" cy="126280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150731" cy="1262805"/>
            </a:xfrm>
            <a:custGeom>
              <a:avLst/>
              <a:gdLst/>
              <a:ahLst/>
              <a:cxnLst/>
              <a:rect r="r" b="b" t="t" l="l"/>
              <a:pathLst>
                <a:path h="1262805" w="1150731">
                  <a:moveTo>
                    <a:pt x="0" y="0"/>
                  </a:moveTo>
                  <a:lnTo>
                    <a:pt x="1150731" y="0"/>
                  </a:lnTo>
                  <a:lnTo>
                    <a:pt x="1150731" y="1262805"/>
                  </a:lnTo>
                  <a:lnTo>
                    <a:pt x="0" y="1262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316674" y="639084"/>
              <a:ext cx="517384" cy="6237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6"/>
                </a:lnSpc>
              </a:pPr>
              <a:r>
                <a:rPr lang="en-US" b="true" sz="2804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893849" y="8230171"/>
            <a:ext cx="763129" cy="676177"/>
            <a:chOff x="0" y="0"/>
            <a:chExt cx="1017506" cy="90156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78337" cy="901569"/>
            </a:xfrm>
            <a:custGeom>
              <a:avLst/>
              <a:gdLst/>
              <a:ahLst/>
              <a:cxnLst/>
              <a:rect r="r" b="b" t="t" l="l"/>
              <a:pathLst>
                <a:path h="901569" w="678337">
                  <a:moveTo>
                    <a:pt x="0" y="0"/>
                  </a:moveTo>
                  <a:lnTo>
                    <a:pt x="678337" y="0"/>
                  </a:lnTo>
                  <a:lnTo>
                    <a:pt x="678337" y="901569"/>
                  </a:lnTo>
                  <a:lnTo>
                    <a:pt x="0" y="9015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339169" y="0"/>
              <a:ext cx="678337" cy="901569"/>
            </a:xfrm>
            <a:custGeom>
              <a:avLst/>
              <a:gdLst/>
              <a:ahLst/>
              <a:cxnLst/>
              <a:rect r="r" b="b" t="t" l="l"/>
              <a:pathLst>
                <a:path h="901569" w="678337">
                  <a:moveTo>
                    <a:pt x="0" y="0"/>
                  </a:moveTo>
                  <a:lnTo>
                    <a:pt x="678337" y="0"/>
                  </a:lnTo>
                  <a:lnTo>
                    <a:pt x="678337" y="901569"/>
                  </a:lnTo>
                  <a:lnTo>
                    <a:pt x="0" y="9015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8808665" y="8230171"/>
            <a:ext cx="763129" cy="676177"/>
            <a:chOff x="0" y="0"/>
            <a:chExt cx="1017506" cy="90156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78337" cy="901569"/>
            </a:xfrm>
            <a:custGeom>
              <a:avLst/>
              <a:gdLst/>
              <a:ahLst/>
              <a:cxnLst/>
              <a:rect r="r" b="b" t="t" l="l"/>
              <a:pathLst>
                <a:path h="901569" w="678337">
                  <a:moveTo>
                    <a:pt x="0" y="0"/>
                  </a:moveTo>
                  <a:lnTo>
                    <a:pt x="678337" y="0"/>
                  </a:lnTo>
                  <a:lnTo>
                    <a:pt x="678337" y="901569"/>
                  </a:lnTo>
                  <a:lnTo>
                    <a:pt x="0" y="9015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339169" y="0"/>
              <a:ext cx="678337" cy="901569"/>
            </a:xfrm>
            <a:custGeom>
              <a:avLst/>
              <a:gdLst/>
              <a:ahLst/>
              <a:cxnLst/>
              <a:rect r="r" b="b" t="t" l="l"/>
              <a:pathLst>
                <a:path h="901569" w="678337">
                  <a:moveTo>
                    <a:pt x="0" y="0"/>
                  </a:moveTo>
                  <a:lnTo>
                    <a:pt x="678337" y="0"/>
                  </a:lnTo>
                  <a:lnTo>
                    <a:pt x="678337" y="901569"/>
                  </a:lnTo>
                  <a:lnTo>
                    <a:pt x="0" y="9015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3" id="53"/>
          <p:cNvSpPr/>
          <p:nvPr/>
        </p:nvSpPr>
        <p:spPr>
          <a:xfrm>
            <a:off x="5275414" y="7730176"/>
            <a:ext cx="0" cy="499995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54" id="54"/>
          <p:cNvSpPr/>
          <p:nvPr/>
        </p:nvSpPr>
        <p:spPr>
          <a:xfrm flipV="true">
            <a:off x="7232822" y="6783072"/>
            <a:ext cx="0" cy="2123276"/>
          </a:xfrm>
          <a:prstGeom prst="line">
            <a:avLst/>
          </a:prstGeom>
          <a:ln cap="flat" w="38100">
            <a:solidFill>
              <a:srgbClr val="FF5C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 flipH="true">
            <a:off x="9190230" y="7730176"/>
            <a:ext cx="0" cy="499995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de notification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87297" y="3095570"/>
            <a:ext cx="4719549" cy="3263468"/>
            <a:chOff x="0" y="0"/>
            <a:chExt cx="1864513" cy="12892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64513" cy="1289271"/>
            </a:xfrm>
            <a:custGeom>
              <a:avLst/>
              <a:gdLst/>
              <a:ahLst/>
              <a:cxnLst/>
              <a:rect r="r" b="b" t="t" l="l"/>
              <a:pathLst>
                <a:path h="1289271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289271"/>
                  </a:lnTo>
                  <a:lnTo>
                    <a:pt x="0" y="1289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864513" cy="1336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Alice</a:t>
              </a: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H="true">
            <a:off x="2958412" y="5783287"/>
            <a:ext cx="202282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487297" y="3477586"/>
            <a:ext cx="471954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3060429" y="3477586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4630057" y="3477586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3160694" y="4746353"/>
            <a:ext cx="1369098" cy="520205"/>
            <a:chOff x="0" y="0"/>
            <a:chExt cx="540878" cy="20551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487297" y="3504437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060505" y="3504437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634820" y="3504437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3160694" y="5523185"/>
            <a:ext cx="1369098" cy="520205"/>
            <a:chOff x="0" y="0"/>
            <a:chExt cx="540878" cy="20551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publique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589314" y="5523185"/>
            <a:ext cx="1369098" cy="520205"/>
            <a:chOff x="0" y="0"/>
            <a:chExt cx="540878" cy="20551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privée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591319" y="4746353"/>
            <a:ext cx="1369098" cy="520205"/>
            <a:chOff x="0" y="0"/>
            <a:chExt cx="540878" cy="20551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maîtresse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736837" y="5523185"/>
            <a:ext cx="1369098" cy="520205"/>
            <a:chOff x="0" y="0"/>
            <a:chExt cx="540878" cy="20551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257691" y="3095570"/>
            <a:ext cx="4719549" cy="3263468"/>
            <a:chOff x="0" y="0"/>
            <a:chExt cx="1864513" cy="12892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864513" cy="1289271"/>
            </a:xfrm>
            <a:custGeom>
              <a:avLst/>
              <a:gdLst/>
              <a:ahLst/>
              <a:cxnLst/>
              <a:rect r="r" b="b" t="t" l="l"/>
              <a:pathLst>
                <a:path h="1289271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289271"/>
                  </a:lnTo>
                  <a:lnTo>
                    <a:pt x="0" y="1289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1864513" cy="1336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Bob</a:t>
              </a: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>
            <a:off x="8257691" y="3477586"/>
            <a:ext cx="471954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>
            <a:off x="9830823" y="3477586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>
            <a:off x="11400452" y="3477586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57" id="57"/>
          <p:cNvGrpSpPr/>
          <p:nvPr/>
        </p:nvGrpSpPr>
        <p:grpSpPr>
          <a:xfrm rot="0">
            <a:off x="9931089" y="4746353"/>
            <a:ext cx="1369098" cy="520205"/>
            <a:chOff x="0" y="0"/>
            <a:chExt cx="540878" cy="20551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8257691" y="3504437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830900" y="3504437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1405214" y="3504437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9931089" y="5523185"/>
            <a:ext cx="1369098" cy="520205"/>
            <a:chOff x="0" y="0"/>
            <a:chExt cx="540878" cy="205513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publique enfant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359708" y="5523185"/>
            <a:ext cx="1369098" cy="520205"/>
            <a:chOff x="0" y="0"/>
            <a:chExt cx="540878" cy="20551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notification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1507231" y="5523185"/>
            <a:ext cx="1369098" cy="520205"/>
            <a:chOff x="0" y="0"/>
            <a:chExt cx="540878" cy="205513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1507231" y="4746353"/>
            <a:ext cx="1369098" cy="520205"/>
            <a:chOff x="0" y="0"/>
            <a:chExt cx="540878" cy="205513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AutoShape 75" id="75"/>
          <p:cNvSpPr/>
          <p:nvPr/>
        </p:nvSpPr>
        <p:spPr>
          <a:xfrm flipH="true">
            <a:off x="6105935" y="5783287"/>
            <a:ext cx="2253773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76" id="76"/>
          <p:cNvGrpSpPr/>
          <p:nvPr/>
        </p:nvGrpSpPr>
        <p:grpSpPr>
          <a:xfrm rot="0">
            <a:off x="6547719" y="5523185"/>
            <a:ext cx="1369098" cy="520205"/>
            <a:chOff x="0" y="0"/>
            <a:chExt cx="540878" cy="205513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 de notification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6547719" y="4746353"/>
            <a:ext cx="1369098" cy="520205"/>
            <a:chOff x="0" y="0"/>
            <a:chExt cx="540878" cy="205513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 chiffré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6547079" y="3968974"/>
            <a:ext cx="1369098" cy="520205"/>
            <a:chOff x="0" y="0"/>
            <a:chExt cx="540878" cy="205513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Secret partagé</a:t>
              </a:r>
            </a:p>
          </p:txBody>
        </p:sp>
      </p:grpSp>
      <p:sp>
        <p:nvSpPr>
          <p:cNvPr name="AutoShape 85" id="85"/>
          <p:cNvSpPr/>
          <p:nvPr/>
        </p:nvSpPr>
        <p:spPr>
          <a:xfrm>
            <a:off x="2960417" y="5006456"/>
            <a:ext cx="200278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 flipH="true">
            <a:off x="4529792" y="5783287"/>
            <a:ext cx="207045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7" id="87"/>
          <p:cNvSpPr/>
          <p:nvPr/>
        </p:nvSpPr>
        <p:spPr>
          <a:xfrm flipH="true">
            <a:off x="2273863" y="8764084"/>
            <a:ext cx="786642" cy="0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8" id="88"/>
          <p:cNvSpPr/>
          <p:nvPr/>
        </p:nvSpPr>
        <p:spPr>
          <a:xfrm flipH="true">
            <a:off x="9728806" y="5783287"/>
            <a:ext cx="202282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9" id="89"/>
          <p:cNvSpPr/>
          <p:nvPr/>
        </p:nvSpPr>
        <p:spPr>
          <a:xfrm>
            <a:off x="2275868" y="8401329"/>
            <a:ext cx="780860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0" id="90"/>
          <p:cNvSpPr/>
          <p:nvPr/>
        </p:nvSpPr>
        <p:spPr>
          <a:xfrm>
            <a:off x="11065376" y="5266558"/>
            <a:ext cx="0" cy="256626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1" id="91"/>
          <p:cNvSpPr/>
          <p:nvPr/>
        </p:nvSpPr>
        <p:spPr>
          <a:xfrm flipH="true">
            <a:off x="2275153" y="5378967"/>
            <a:ext cx="715" cy="144218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2" id="92"/>
          <p:cNvSpPr/>
          <p:nvPr/>
        </p:nvSpPr>
        <p:spPr>
          <a:xfrm flipH="true">
            <a:off x="2275868" y="7325222"/>
            <a:ext cx="784638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93" id="93"/>
          <p:cNvSpPr/>
          <p:nvPr/>
        </p:nvSpPr>
        <p:spPr>
          <a:xfrm>
            <a:off x="2273863" y="6962276"/>
            <a:ext cx="782864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4" id="94"/>
          <p:cNvSpPr/>
          <p:nvPr/>
        </p:nvSpPr>
        <p:spPr>
          <a:xfrm>
            <a:off x="2275868" y="5402779"/>
            <a:ext cx="3145518" cy="0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5" id="95"/>
          <p:cNvSpPr/>
          <p:nvPr/>
        </p:nvSpPr>
        <p:spPr>
          <a:xfrm>
            <a:off x="5421386" y="4229076"/>
            <a:ext cx="1125694" cy="0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6" id="96"/>
          <p:cNvSpPr/>
          <p:nvPr/>
        </p:nvSpPr>
        <p:spPr>
          <a:xfrm>
            <a:off x="5421386" y="4206192"/>
            <a:ext cx="0" cy="1219453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7" id="97"/>
          <p:cNvSpPr/>
          <p:nvPr/>
        </p:nvSpPr>
        <p:spPr>
          <a:xfrm>
            <a:off x="10322712" y="5378967"/>
            <a:ext cx="0" cy="144218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8" id="98"/>
          <p:cNvSpPr/>
          <p:nvPr/>
        </p:nvSpPr>
        <p:spPr>
          <a:xfrm>
            <a:off x="9044257" y="5402779"/>
            <a:ext cx="1278455" cy="0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9" id="99"/>
          <p:cNvSpPr/>
          <p:nvPr/>
        </p:nvSpPr>
        <p:spPr>
          <a:xfrm flipV="true">
            <a:off x="9044257" y="4206192"/>
            <a:ext cx="0" cy="1219453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0" id="100"/>
          <p:cNvSpPr/>
          <p:nvPr/>
        </p:nvSpPr>
        <p:spPr>
          <a:xfrm>
            <a:off x="7916177" y="4229076"/>
            <a:ext cx="1128080" cy="0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01" id="101"/>
          <p:cNvSpPr/>
          <p:nvPr/>
        </p:nvSpPr>
        <p:spPr>
          <a:xfrm flipH="true">
            <a:off x="4529792" y="5006456"/>
            <a:ext cx="2017927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02" id="102"/>
          <p:cNvSpPr/>
          <p:nvPr/>
        </p:nvSpPr>
        <p:spPr>
          <a:xfrm flipH="true" flipV="true">
            <a:off x="7231628" y="4489178"/>
            <a:ext cx="640" cy="257175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03" id="103"/>
          <p:cNvSpPr/>
          <p:nvPr/>
        </p:nvSpPr>
        <p:spPr>
          <a:xfrm flipH="true">
            <a:off x="2275868" y="7685871"/>
            <a:ext cx="784638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04" id="104"/>
          <p:cNvSpPr/>
          <p:nvPr/>
        </p:nvSpPr>
        <p:spPr>
          <a:xfrm flipH="true">
            <a:off x="2275868" y="8043172"/>
            <a:ext cx="784638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05" id="105"/>
          <p:cNvSpPr/>
          <p:nvPr/>
        </p:nvSpPr>
        <p:spPr>
          <a:xfrm flipV="true">
            <a:off x="7232269" y="5266558"/>
            <a:ext cx="0" cy="256626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106" id="106"/>
          <p:cNvSpPr txBox="true"/>
          <p:nvPr/>
        </p:nvSpPr>
        <p:spPr>
          <a:xfrm rot="0">
            <a:off x="6446256" y="3504437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Secrets partagés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3374080" y="6853691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de clés enfants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3374080" y="7216637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Transaction Bitcoin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3374080" y="7576682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XOR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3374080" y="7939628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OP_RETURN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3374080" y="8299673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d’adresses</a:t>
            </a:r>
          </a:p>
        </p:txBody>
      </p:sp>
      <p:sp>
        <p:nvSpPr>
          <p:cNvPr name="TextBox 112" id="112"/>
          <p:cNvSpPr txBox="true"/>
          <p:nvPr/>
        </p:nvSpPr>
        <p:spPr>
          <a:xfrm rot="0">
            <a:off x="3374080" y="8662619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ECDH + HMAC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de notification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672093" y="4177675"/>
            <a:ext cx="11121457" cy="3600958"/>
          </a:xfrm>
          <a:custGeom>
            <a:avLst/>
            <a:gdLst/>
            <a:ahLst/>
            <a:cxnLst/>
            <a:rect r="r" b="b" t="t" l="l"/>
            <a:pathLst>
              <a:path h="3600958" w="11121457">
                <a:moveTo>
                  <a:pt x="0" y="0"/>
                </a:moveTo>
                <a:lnTo>
                  <a:pt x="11121457" y="0"/>
                </a:lnTo>
                <a:lnTo>
                  <a:pt x="11121457" y="3600958"/>
                </a:lnTo>
                <a:lnTo>
                  <a:pt x="0" y="36009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Adresses Bitcoin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558735" y="2856673"/>
            <a:ext cx="1041472" cy="1142905"/>
          </a:xfrm>
          <a:custGeom>
            <a:avLst/>
            <a:gdLst/>
            <a:ahLst/>
            <a:cxnLst/>
            <a:rect r="r" b="b" t="t" l="l"/>
            <a:pathLst>
              <a:path h="1142905" w="1041472">
                <a:moveTo>
                  <a:pt x="0" y="0"/>
                </a:moveTo>
                <a:lnTo>
                  <a:pt x="1041472" y="0"/>
                </a:lnTo>
                <a:lnTo>
                  <a:pt x="1041472" y="1142905"/>
                </a:lnTo>
                <a:lnTo>
                  <a:pt x="0" y="11429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5137775" y="4190078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5137775" y="4516419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6961758" y="4621922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865436" y="2856673"/>
            <a:ext cx="1041472" cy="1142905"/>
          </a:xfrm>
          <a:custGeom>
            <a:avLst/>
            <a:gdLst/>
            <a:ahLst/>
            <a:cxnLst/>
            <a:rect r="r" b="b" t="t" l="l"/>
            <a:pathLst>
              <a:path h="1142905" w="1041472">
                <a:moveTo>
                  <a:pt x="0" y="0"/>
                </a:moveTo>
                <a:lnTo>
                  <a:pt x="1041472" y="0"/>
                </a:lnTo>
                <a:lnTo>
                  <a:pt x="1041472" y="1142905"/>
                </a:lnTo>
                <a:lnTo>
                  <a:pt x="0" y="114290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355950" y="3485685"/>
            <a:ext cx="1749421" cy="513892"/>
          </a:xfrm>
          <a:custGeom>
            <a:avLst/>
            <a:gdLst/>
            <a:ahLst/>
            <a:cxnLst/>
            <a:rect r="r" b="b" t="t" l="l"/>
            <a:pathLst>
              <a:path h="513892" w="1749421">
                <a:moveTo>
                  <a:pt x="0" y="0"/>
                </a:moveTo>
                <a:lnTo>
                  <a:pt x="1749421" y="0"/>
                </a:lnTo>
                <a:lnTo>
                  <a:pt x="1749421" y="513893"/>
                </a:lnTo>
                <a:lnTo>
                  <a:pt x="0" y="51389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481202" y="3534669"/>
            <a:ext cx="149891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bc1q...01</a:t>
            </a:r>
          </a:p>
        </p:txBody>
      </p:sp>
      <p:sp>
        <p:nvSpPr>
          <p:cNvPr name="AutoShape 33" id="33"/>
          <p:cNvSpPr/>
          <p:nvPr/>
        </p:nvSpPr>
        <p:spPr>
          <a:xfrm flipH="true">
            <a:off x="5133453" y="6159540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5133453" y="6485882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6957436" y="6591384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6351627" y="5455148"/>
            <a:ext cx="1749421" cy="513892"/>
          </a:xfrm>
          <a:custGeom>
            <a:avLst/>
            <a:gdLst/>
            <a:ahLst/>
            <a:cxnLst/>
            <a:rect r="r" b="b" t="t" l="l"/>
            <a:pathLst>
              <a:path h="513892" w="1749421">
                <a:moveTo>
                  <a:pt x="0" y="0"/>
                </a:moveTo>
                <a:lnTo>
                  <a:pt x="1749421" y="0"/>
                </a:lnTo>
                <a:lnTo>
                  <a:pt x="1749421" y="513892"/>
                </a:lnTo>
                <a:lnTo>
                  <a:pt x="0" y="51389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6476880" y="5504132"/>
            <a:ext cx="149891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bc1q...02</a:t>
            </a:r>
          </a:p>
        </p:txBody>
      </p:sp>
      <p:sp>
        <p:nvSpPr>
          <p:cNvPr name="AutoShape 38" id="38"/>
          <p:cNvSpPr/>
          <p:nvPr/>
        </p:nvSpPr>
        <p:spPr>
          <a:xfrm flipH="true">
            <a:off x="5137775" y="8129988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5137775" y="8456329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6961758" y="8561832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6355950" y="7425596"/>
            <a:ext cx="1749421" cy="513892"/>
          </a:xfrm>
          <a:custGeom>
            <a:avLst/>
            <a:gdLst/>
            <a:ahLst/>
            <a:cxnLst/>
            <a:rect r="r" b="b" t="t" l="l"/>
            <a:pathLst>
              <a:path h="513892" w="1749421">
                <a:moveTo>
                  <a:pt x="0" y="0"/>
                </a:moveTo>
                <a:lnTo>
                  <a:pt x="1749421" y="0"/>
                </a:lnTo>
                <a:lnTo>
                  <a:pt x="1749421" y="513892"/>
                </a:lnTo>
                <a:lnTo>
                  <a:pt x="0" y="51389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6481202" y="7474579"/>
            <a:ext cx="149891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bc1q...03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Réception de la transaction de notification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4459579" y="2904794"/>
            <a:ext cx="643311" cy="705965"/>
          </a:xfrm>
          <a:custGeom>
            <a:avLst/>
            <a:gdLst/>
            <a:ahLst/>
            <a:cxnLst/>
            <a:rect r="r" b="b" t="t" l="l"/>
            <a:pathLst>
              <a:path h="705965" w="643311">
                <a:moveTo>
                  <a:pt x="0" y="0"/>
                </a:moveTo>
                <a:lnTo>
                  <a:pt x="643311" y="0"/>
                </a:lnTo>
                <a:lnTo>
                  <a:pt x="643311" y="705966"/>
                </a:lnTo>
                <a:lnTo>
                  <a:pt x="0" y="7059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362541" y="2904794"/>
            <a:ext cx="643311" cy="705965"/>
          </a:xfrm>
          <a:custGeom>
            <a:avLst/>
            <a:gdLst/>
            <a:ahLst/>
            <a:cxnLst/>
            <a:rect r="r" b="b" t="t" l="l"/>
            <a:pathLst>
              <a:path h="705965" w="643311">
                <a:moveTo>
                  <a:pt x="0" y="0"/>
                </a:moveTo>
                <a:lnTo>
                  <a:pt x="643311" y="0"/>
                </a:lnTo>
                <a:lnTo>
                  <a:pt x="643311" y="705966"/>
                </a:lnTo>
                <a:lnTo>
                  <a:pt x="0" y="7059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471398" y="3844734"/>
            <a:ext cx="619672" cy="61967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G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471398" y="4744840"/>
            <a:ext cx="619672" cy="61967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696969" y="4521115"/>
            <a:ext cx="168531" cy="16853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471398" y="5640481"/>
            <a:ext cx="619672" cy="619672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4645892" y="5419706"/>
            <a:ext cx="270684" cy="162410"/>
          </a:xfrm>
          <a:custGeom>
            <a:avLst/>
            <a:gdLst/>
            <a:ahLst/>
            <a:cxnLst/>
            <a:rect r="r" b="b" t="t" l="l"/>
            <a:pathLst>
              <a:path h="162410" w="270684">
                <a:moveTo>
                  <a:pt x="0" y="0"/>
                </a:moveTo>
                <a:lnTo>
                  <a:pt x="270684" y="0"/>
                </a:lnTo>
                <a:lnTo>
                  <a:pt x="270684" y="162410"/>
                </a:lnTo>
                <a:lnTo>
                  <a:pt x="0" y="1624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4636614" y="3246395"/>
            <a:ext cx="289241" cy="34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1"/>
              </a:lnSpc>
            </a:pPr>
            <a:r>
              <a:rPr lang="en-US" b="true" sz="1994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539576" y="3246395"/>
            <a:ext cx="289241" cy="34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1"/>
              </a:lnSpc>
            </a:pPr>
            <a:r>
              <a:rPr lang="en-US" b="true" sz="1994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4471398" y="6636094"/>
            <a:ext cx="619672" cy="61967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4471398" y="7536200"/>
            <a:ext cx="619672" cy="619672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696969" y="7312476"/>
            <a:ext cx="168531" cy="168531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4471398" y="8431842"/>
            <a:ext cx="619672" cy="619672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470D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4645892" y="8211067"/>
            <a:ext cx="270684" cy="162410"/>
          </a:xfrm>
          <a:custGeom>
            <a:avLst/>
            <a:gdLst/>
            <a:ahLst/>
            <a:cxnLst/>
            <a:rect r="r" b="b" t="t" l="l"/>
            <a:pathLst>
              <a:path h="162410" w="270684">
                <a:moveTo>
                  <a:pt x="0" y="0"/>
                </a:moveTo>
                <a:lnTo>
                  <a:pt x="270684" y="0"/>
                </a:lnTo>
                <a:lnTo>
                  <a:pt x="270684" y="162410"/>
                </a:lnTo>
                <a:lnTo>
                  <a:pt x="0" y="1624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9374360" y="3844734"/>
            <a:ext cx="619672" cy="619672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G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9374360" y="4744840"/>
            <a:ext cx="619672" cy="619672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5DE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9599931" y="4521115"/>
            <a:ext cx="168531" cy="168531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9374360" y="5640481"/>
            <a:ext cx="619672" cy="619672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sp>
        <p:nvSpPr>
          <p:cNvPr name="Freeform 68" id="68"/>
          <p:cNvSpPr/>
          <p:nvPr/>
        </p:nvSpPr>
        <p:spPr>
          <a:xfrm flipH="false" flipV="false" rot="0">
            <a:off x="9548854" y="5419706"/>
            <a:ext cx="270684" cy="162410"/>
          </a:xfrm>
          <a:custGeom>
            <a:avLst/>
            <a:gdLst/>
            <a:ahLst/>
            <a:cxnLst/>
            <a:rect r="r" b="b" t="t" l="l"/>
            <a:pathLst>
              <a:path h="162410" w="270684">
                <a:moveTo>
                  <a:pt x="0" y="0"/>
                </a:moveTo>
                <a:lnTo>
                  <a:pt x="270684" y="0"/>
                </a:lnTo>
                <a:lnTo>
                  <a:pt x="270684" y="162410"/>
                </a:lnTo>
                <a:lnTo>
                  <a:pt x="0" y="1624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9" id="69"/>
          <p:cNvGrpSpPr/>
          <p:nvPr/>
        </p:nvGrpSpPr>
        <p:grpSpPr>
          <a:xfrm rot="0">
            <a:off x="9374360" y="6636094"/>
            <a:ext cx="619672" cy="619672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374360" y="7536200"/>
            <a:ext cx="619672" cy="619672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5DE9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9599931" y="7312476"/>
            <a:ext cx="168531" cy="16853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9374360" y="8431842"/>
            <a:ext cx="619672" cy="619672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470D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</a:p>
          </p:txBody>
        </p:sp>
      </p:grpSp>
      <p:sp>
        <p:nvSpPr>
          <p:cNvPr name="Freeform 81" id="81"/>
          <p:cNvSpPr/>
          <p:nvPr/>
        </p:nvSpPr>
        <p:spPr>
          <a:xfrm flipH="false" flipV="false" rot="0">
            <a:off x="9548854" y="8211067"/>
            <a:ext cx="270684" cy="162410"/>
          </a:xfrm>
          <a:custGeom>
            <a:avLst/>
            <a:gdLst/>
            <a:ahLst/>
            <a:cxnLst/>
            <a:rect r="r" b="b" t="t" l="l"/>
            <a:pathLst>
              <a:path h="162410" w="270684">
                <a:moveTo>
                  <a:pt x="0" y="0"/>
                </a:moveTo>
                <a:lnTo>
                  <a:pt x="270684" y="0"/>
                </a:lnTo>
                <a:lnTo>
                  <a:pt x="270684" y="162410"/>
                </a:lnTo>
                <a:lnTo>
                  <a:pt x="0" y="1624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2" id="82"/>
          <p:cNvSpPr/>
          <p:nvPr/>
        </p:nvSpPr>
        <p:spPr>
          <a:xfrm>
            <a:off x="5084933" y="6011988"/>
            <a:ext cx="4295565" cy="87227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3" id="83"/>
          <p:cNvSpPr/>
          <p:nvPr/>
        </p:nvSpPr>
        <p:spPr>
          <a:xfrm flipH="true">
            <a:off x="5084933" y="6011988"/>
            <a:ext cx="4295565" cy="87227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4" id="84"/>
          <p:cNvSpPr txBox="true"/>
          <p:nvPr/>
        </p:nvSpPr>
        <p:spPr>
          <a:xfrm rot="0">
            <a:off x="6162721" y="3844506"/>
            <a:ext cx="2139989" cy="557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Point G de la courbe elliptique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880872" y="4896395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Alice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880872" y="5792037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Alice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880872" y="6787650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Bob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880872" y="7687756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Alice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0444782" y="5792037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Bob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0444782" y="4896395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Bob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0444782" y="6787650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Alice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0444782" y="7687756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Bob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880872" y="8591095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Secret partagé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5898804" y="5620779"/>
            <a:ext cx="2667823" cy="516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8"/>
              </a:lnSpc>
            </a:pPr>
            <a:r>
              <a:rPr lang="en-US" sz="144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Transport public non sécurisé (Bitcoin)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0444782" y="8591095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Secret partagé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Réception de la transaction de notification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87297" y="3277043"/>
            <a:ext cx="4719549" cy="3263468"/>
            <a:chOff x="0" y="0"/>
            <a:chExt cx="1864513" cy="12892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64513" cy="1289271"/>
            </a:xfrm>
            <a:custGeom>
              <a:avLst/>
              <a:gdLst/>
              <a:ahLst/>
              <a:cxnLst/>
              <a:rect r="r" b="b" t="t" l="l"/>
              <a:pathLst>
                <a:path h="1289271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289271"/>
                  </a:lnTo>
                  <a:lnTo>
                    <a:pt x="0" y="1289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864513" cy="1336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Alice</a:t>
              </a: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1487297" y="3659059"/>
            <a:ext cx="471954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3060429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4630057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3160694" y="4927827"/>
            <a:ext cx="1369098" cy="520205"/>
            <a:chOff x="0" y="0"/>
            <a:chExt cx="540878" cy="20551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487297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060505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634820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3160694" y="5704658"/>
            <a:ext cx="1369098" cy="520205"/>
            <a:chOff x="0" y="0"/>
            <a:chExt cx="540878" cy="20551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publique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591319" y="4927827"/>
            <a:ext cx="1369098" cy="520205"/>
            <a:chOff x="0" y="0"/>
            <a:chExt cx="540878" cy="20551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736837" y="5704658"/>
            <a:ext cx="1369098" cy="520205"/>
            <a:chOff x="0" y="0"/>
            <a:chExt cx="540878" cy="20551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257691" y="3277043"/>
            <a:ext cx="4719549" cy="3263468"/>
            <a:chOff x="0" y="0"/>
            <a:chExt cx="1864513" cy="12892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864513" cy="1289271"/>
            </a:xfrm>
            <a:custGeom>
              <a:avLst/>
              <a:gdLst/>
              <a:ahLst/>
              <a:cxnLst/>
              <a:rect r="r" b="b" t="t" l="l"/>
              <a:pathLst>
                <a:path h="1289271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289271"/>
                  </a:lnTo>
                  <a:lnTo>
                    <a:pt x="0" y="1289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1864513" cy="1336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Bob</a:t>
              </a: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50" id="50"/>
          <p:cNvSpPr/>
          <p:nvPr/>
        </p:nvSpPr>
        <p:spPr>
          <a:xfrm>
            <a:off x="8257691" y="3659059"/>
            <a:ext cx="471954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1" id="51"/>
          <p:cNvSpPr/>
          <p:nvPr/>
        </p:nvSpPr>
        <p:spPr>
          <a:xfrm>
            <a:off x="9830823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2" id="52"/>
          <p:cNvSpPr/>
          <p:nvPr/>
        </p:nvSpPr>
        <p:spPr>
          <a:xfrm>
            <a:off x="11400452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53" id="53"/>
          <p:cNvGrpSpPr/>
          <p:nvPr/>
        </p:nvGrpSpPr>
        <p:grpSpPr>
          <a:xfrm rot="0">
            <a:off x="9931089" y="4927827"/>
            <a:ext cx="1369098" cy="520205"/>
            <a:chOff x="0" y="0"/>
            <a:chExt cx="540878" cy="20551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8257691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830900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1405214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9931089" y="5704658"/>
            <a:ext cx="1369098" cy="520205"/>
            <a:chOff x="0" y="0"/>
            <a:chExt cx="540878" cy="20551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publique enfant #0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8359708" y="5704658"/>
            <a:ext cx="1369098" cy="520205"/>
            <a:chOff x="0" y="0"/>
            <a:chExt cx="540878" cy="20551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notification</a:t>
              </a:r>
            </a:p>
          </p:txBody>
        </p:sp>
      </p:grpSp>
      <p:sp>
        <p:nvSpPr>
          <p:cNvPr name="AutoShape 65" id="65"/>
          <p:cNvSpPr/>
          <p:nvPr/>
        </p:nvSpPr>
        <p:spPr>
          <a:xfrm flipV="true">
            <a:off x="7231628" y="6224863"/>
            <a:ext cx="294" cy="221644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6" id="66"/>
          <p:cNvGrpSpPr/>
          <p:nvPr/>
        </p:nvGrpSpPr>
        <p:grpSpPr>
          <a:xfrm rot="0">
            <a:off x="6547719" y="5704658"/>
            <a:ext cx="1369098" cy="520205"/>
            <a:chOff x="0" y="0"/>
            <a:chExt cx="540878" cy="20551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 de notification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6547719" y="4927827"/>
            <a:ext cx="1369098" cy="520205"/>
            <a:chOff x="0" y="0"/>
            <a:chExt cx="540878" cy="205513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 chiffré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6547079" y="4150447"/>
            <a:ext cx="1369098" cy="520205"/>
            <a:chOff x="0" y="0"/>
            <a:chExt cx="540878" cy="205513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Secret partagé</a:t>
              </a:r>
            </a:p>
          </p:txBody>
        </p:sp>
      </p:grpSp>
      <p:sp>
        <p:nvSpPr>
          <p:cNvPr name="AutoShape 75" id="75"/>
          <p:cNvSpPr/>
          <p:nvPr/>
        </p:nvSpPr>
        <p:spPr>
          <a:xfrm flipH="true">
            <a:off x="4529792" y="5964760"/>
            <a:ext cx="207045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6" id="76"/>
          <p:cNvSpPr/>
          <p:nvPr/>
        </p:nvSpPr>
        <p:spPr>
          <a:xfrm>
            <a:off x="2275868" y="8582802"/>
            <a:ext cx="780860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7" id="77"/>
          <p:cNvSpPr/>
          <p:nvPr/>
        </p:nvSpPr>
        <p:spPr>
          <a:xfrm flipH="true">
            <a:off x="7916818" y="5964760"/>
            <a:ext cx="442891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 flipH="true">
            <a:off x="2275868" y="7506695"/>
            <a:ext cx="784638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9" id="79"/>
          <p:cNvSpPr/>
          <p:nvPr/>
        </p:nvSpPr>
        <p:spPr>
          <a:xfrm>
            <a:off x="2273863" y="7143749"/>
            <a:ext cx="782864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0" id="80"/>
          <p:cNvSpPr/>
          <p:nvPr/>
        </p:nvSpPr>
        <p:spPr>
          <a:xfrm>
            <a:off x="5421386" y="4410549"/>
            <a:ext cx="1125694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1" id="81"/>
          <p:cNvSpPr/>
          <p:nvPr/>
        </p:nvSpPr>
        <p:spPr>
          <a:xfrm>
            <a:off x="5421386" y="4387665"/>
            <a:ext cx="0" cy="1219453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2" id="82"/>
          <p:cNvSpPr/>
          <p:nvPr/>
        </p:nvSpPr>
        <p:spPr>
          <a:xfrm>
            <a:off x="12191780" y="5560440"/>
            <a:ext cx="0" cy="144218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3" id="83"/>
          <p:cNvSpPr/>
          <p:nvPr/>
        </p:nvSpPr>
        <p:spPr>
          <a:xfrm>
            <a:off x="9044257" y="5584253"/>
            <a:ext cx="3147523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4" id="84"/>
          <p:cNvSpPr/>
          <p:nvPr/>
        </p:nvSpPr>
        <p:spPr>
          <a:xfrm flipV="true">
            <a:off x="9044257" y="4387665"/>
            <a:ext cx="0" cy="1219453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5" id="85"/>
          <p:cNvSpPr/>
          <p:nvPr/>
        </p:nvSpPr>
        <p:spPr>
          <a:xfrm>
            <a:off x="7916177" y="4410549"/>
            <a:ext cx="1128080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 flipH="true">
            <a:off x="4529792" y="5187929"/>
            <a:ext cx="2017927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7" id="87"/>
          <p:cNvSpPr/>
          <p:nvPr/>
        </p:nvSpPr>
        <p:spPr>
          <a:xfrm flipH="true">
            <a:off x="2275868" y="7867344"/>
            <a:ext cx="784638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8" id="88"/>
          <p:cNvSpPr/>
          <p:nvPr/>
        </p:nvSpPr>
        <p:spPr>
          <a:xfrm flipH="true">
            <a:off x="2275868" y="8224645"/>
            <a:ext cx="784638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9" id="89"/>
          <p:cNvSpPr/>
          <p:nvPr/>
        </p:nvSpPr>
        <p:spPr>
          <a:xfrm flipV="true">
            <a:off x="7232269" y="5448031"/>
            <a:ext cx="0" cy="256626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0" id="90"/>
          <p:cNvSpPr txBox="true"/>
          <p:nvPr/>
        </p:nvSpPr>
        <p:spPr>
          <a:xfrm rot="0">
            <a:off x="6446256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Secrets partagés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3374080" y="7035164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Identifier la notification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3374080" y="7398110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Identifier la clé publique du premier input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3374080" y="7758155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ECDH + HMAC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3374080" y="8121101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Identifier l’OP_RETURN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3374080" y="8481146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XOR</a:t>
            </a:r>
          </a:p>
        </p:txBody>
      </p:sp>
      <p:grpSp>
        <p:nvGrpSpPr>
          <p:cNvPr name="Group 96" id="96"/>
          <p:cNvGrpSpPr/>
          <p:nvPr/>
        </p:nvGrpSpPr>
        <p:grpSpPr>
          <a:xfrm rot="0">
            <a:off x="1591319" y="5704658"/>
            <a:ext cx="1369098" cy="520205"/>
            <a:chOff x="0" y="0"/>
            <a:chExt cx="540878" cy="205513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98" id="9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11507231" y="4927827"/>
            <a:ext cx="1369098" cy="520205"/>
            <a:chOff x="0" y="0"/>
            <a:chExt cx="540878" cy="205513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maîtresse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11507231" y="5704658"/>
            <a:ext cx="1369098" cy="520205"/>
            <a:chOff x="0" y="0"/>
            <a:chExt cx="540878" cy="20551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sz="1100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privée</a:t>
              </a:r>
            </a:p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enfant #0</a:t>
              </a:r>
            </a:p>
          </p:txBody>
        </p:sp>
      </p:grpSp>
      <p:sp>
        <p:nvSpPr>
          <p:cNvPr name="AutoShape 105" id="105"/>
          <p:cNvSpPr/>
          <p:nvPr/>
        </p:nvSpPr>
        <p:spPr>
          <a:xfrm flipH="true">
            <a:off x="11300187" y="5187929"/>
            <a:ext cx="207045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6" id="106"/>
          <p:cNvSpPr/>
          <p:nvPr/>
        </p:nvSpPr>
        <p:spPr>
          <a:xfrm>
            <a:off x="9728806" y="5964760"/>
            <a:ext cx="202282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7" id="107"/>
          <p:cNvSpPr/>
          <p:nvPr/>
        </p:nvSpPr>
        <p:spPr>
          <a:xfrm>
            <a:off x="11300187" y="5964760"/>
            <a:ext cx="207045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8" id="108"/>
          <p:cNvSpPr/>
          <p:nvPr/>
        </p:nvSpPr>
        <p:spPr>
          <a:xfrm flipV="true">
            <a:off x="3847071" y="6224826"/>
            <a:ext cx="122" cy="221681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9" id="109"/>
          <p:cNvSpPr/>
          <p:nvPr/>
        </p:nvSpPr>
        <p:spPr>
          <a:xfrm flipV="true">
            <a:off x="3820473" y="6446507"/>
            <a:ext cx="3435276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0" id="110"/>
          <p:cNvSpPr/>
          <p:nvPr/>
        </p:nvSpPr>
        <p:spPr>
          <a:xfrm>
            <a:off x="3845243" y="5584253"/>
            <a:ext cx="1576143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1" id="111"/>
          <p:cNvSpPr/>
          <p:nvPr/>
        </p:nvSpPr>
        <p:spPr>
          <a:xfrm flipH="true">
            <a:off x="3845243" y="5560440"/>
            <a:ext cx="0" cy="144218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2" id="112"/>
          <p:cNvSpPr/>
          <p:nvPr/>
        </p:nvSpPr>
        <p:spPr>
          <a:xfrm flipH="true" flipV="true">
            <a:off x="3846709" y="4730231"/>
            <a:ext cx="3409041" cy="2333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3" id="113"/>
          <p:cNvSpPr/>
          <p:nvPr/>
        </p:nvSpPr>
        <p:spPr>
          <a:xfrm flipH="true">
            <a:off x="3846036" y="4707370"/>
            <a:ext cx="672" cy="220457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4" id="114"/>
          <p:cNvSpPr/>
          <p:nvPr/>
        </p:nvSpPr>
        <p:spPr>
          <a:xfrm>
            <a:off x="7231628" y="4670652"/>
            <a:ext cx="0" cy="61913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de paiement BIP47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87297" y="3277043"/>
            <a:ext cx="4719549" cy="3263468"/>
            <a:chOff x="0" y="0"/>
            <a:chExt cx="1864513" cy="12892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64513" cy="1289271"/>
            </a:xfrm>
            <a:custGeom>
              <a:avLst/>
              <a:gdLst/>
              <a:ahLst/>
              <a:cxnLst/>
              <a:rect r="r" b="b" t="t" l="l"/>
              <a:pathLst>
                <a:path h="1289271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289271"/>
                  </a:lnTo>
                  <a:lnTo>
                    <a:pt x="0" y="1289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864513" cy="1336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Alice</a:t>
              </a: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H="true">
            <a:off x="2958412" y="5964760"/>
            <a:ext cx="202282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487297" y="3659059"/>
            <a:ext cx="471954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3060429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4630057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3160694" y="4150447"/>
            <a:ext cx="1369098" cy="520205"/>
            <a:chOff x="0" y="0"/>
            <a:chExt cx="540878" cy="20551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487297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060505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634820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3160694" y="5704658"/>
            <a:ext cx="1369098" cy="520205"/>
            <a:chOff x="0" y="0"/>
            <a:chExt cx="540878" cy="20551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Autre clé publique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589314" y="5704658"/>
            <a:ext cx="1369098" cy="520205"/>
            <a:chOff x="0" y="0"/>
            <a:chExt cx="540878" cy="20551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Autre clé privée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591319" y="4150447"/>
            <a:ext cx="1369098" cy="520205"/>
            <a:chOff x="0" y="0"/>
            <a:chExt cx="540878" cy="20551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maîtresse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736837" y="5704658"/>
            <a:ext cx="1369098" cy="520205"/>
            <a:chOff x="0" y="0"/>
            <a:chExt cx="540878" cy="20551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Autre adresse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257691" y="3277043"/>
            <a:ext cx="4719549" cy="3263468"/>
            <a:chOff x="0" y="0"/>
            <a:chExt cx="1864513" cy="12892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864513" cy="1289271"/>
            </a:xfrm>
            <a:custGeom>
              <a:avLst/>
              <a:gdLst/>
              <a:ahLst/>
              <a:cxnLst/>
              <a:rect r="r" b="b" t="t" l="l"/>
              <a:pathLst>
                <a:path h="1289271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289271"/>
                  </a:lnTo>
                  <a:lnTo>
                    <a:pt x="0" y="1289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1864513" cy="1336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Bob</a:t>
              </a: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>
            <a:off x="8257691" y="3659059"/>
            <a:ext cx="471954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>
            <a:off x="9830823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>
            <a:off x="11400452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57" id="57"/>
          <p:cNvGrpSpPr/>
          <p:nvPr/>
        </p:nvGrpSpPr>
        <p:grpSpPr>
          <a:xfrm rot="0">
            <a:off x="9931089" y="4150447"/>
            <a:ext cx="1369098" cy="520205"/>
            <a:chOff x="0" y="0"/>
            <a:chExt cx="540878" cy="20551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8257691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830900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1405214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9931089" y="5704658"/>
            <a:ext cx="1369098" cy="520205"/>
            <a:chOff x="0" y="0"/>
            <a:chExt cx="540878" cy="205513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K0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359708" y="5704658"/>
            <a:ext cx="1369098" cy="520205"/>
            <a:chOff x="0" y="0"/>
            <a:chExt cx="540878" cy="20551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paiement K0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1507231" y="5704658"/>
            <a:ext cx="1369098" cy="520205"/>
            <a:chOff x="0" y="0"/>
            <a:chExt cx="540878" cy="205513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1507231" y="4927827"/>
            <a:ext cx="1369098" cy="520205"/>
            <a:chOff x="0" y="0"/>
            <a:chExt cx="540878" cy="205513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74" id="7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sp>
        <p:nvSpPr>
          <p:cNvPr name="AutoShape 75" id="75"/>
          <p:cNvSpPr/>
          <p:nvPr/>
        </p:nvSpPr>
        <p:spPr>
          <a:xfrm flipH="true">
            <a:off x="6105935" y="5964760"/>
            <a:ext cx="2253773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76" id="76"/>
          <p:cNvGrpSpPr/>
          <p:nvPr/>
        </p:nvGrpSpPr>
        <p:grpSpPr>
          <a:xfrm rot="0">
            <a:off x="6547719" y="5704658"/>
            <a:ext cx="1369098" cy="520205"/>
            <a:chOff x="0" y="0"/>
            <a:chExt cx="540878" cy="205513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Premier paiement BIP47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6547719" y="4927827"/>
            <a:ext cx="1369098" cy="520205"/>
            <a:chOff x="0" y="0"/>
            <a:chExt cx="540878" cy="205513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</a:t>
              </a:r>
            </a:p>
          </p:txBody>
        </p:sp>
      </p:grpSp>
      <p:sp>
        <p:nvSpPr>
          <p:cNvPr name="AutoShape 82" id="82"/>
          <p:cNvSpPr/>
          <p:nvPr/>
        </p:nvSpPr>
        <p:spPr>
          <a:xfrm>
            <a:off x="2960417" y="4410549"/>
            <a:ext cx="200278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3" id="83"/>
          <p:cNvSpPr/>
          <p:nvPr/>
        </p:nvSpPr>
        <p:spPr>
          <a:xfrm flipH="true">
            <a:off x="4529792" y="5964760"/>
            <a:ext cx="207045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4" id="84"/>
          <p:cNvSpPr/>
          <p:nvPr/>
        </p:nvSpPr>
        <p:spPr>
          <a:xfrm>
            <a:off x="2275868" y="8582802"/>
            <a:ext cx="780860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5" id="85"/>
          <p:cNvSpPr/>
          <p:nvPr/>
        </p:nvSpPr>
        <p:spPr>
          <a:xfrm flipH="true">
            <a:off x="2275868" y="7506695"/>
            <a:ext cx="784638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>
            <a:off x="2273863" y="7143749"/>
            <a:ext cx="782864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7" id="87"/>
          <p:cNvSpPr/>
          <p:nvPr/>
        </p:nvSpPr>
        <p:spPr>
          <a:xfrm flipH="true">
            <a:off x="2275868" y="7867344"/>
            <a:ext cx="784638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8" id="88"/>
          <p:cNvSpPr/>
          <p:nvPr/>
        </p:nvSpPr>
        <p:spPr>
          <a:xfrm flipH="true">
            <a:off x="2275868" y="8224645"/>
            <a:ext cx="784638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89" id="89"/>
          <p:cNvSpPr txBox="true"/>
          <p:nvPr/>
        </p:nvSpPr>
        <p:spPr>
          <a:xfrm rot="0">
            <a:off x="6446256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Secrets partagés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3374080" y="7035164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de clés enfants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3374080" y="7398110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Transaction Bitcoin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3374080" y="7758155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ECDH + SHA256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3374080" y="8121101"/>
            <a:ext cx="7096041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Addition de points sur les courbes elliptiques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3374080" y="8481146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d’adresses</a:t>
            </a:r>
          </a:p>
        </p:txBody>
      </p:sp>
      <p:grpSp>
        <p:nvGrpSpPr>
          <p:cNvPr name="Group 95" id="95"/>
          <p:cNvGrpSpPr/>
          <p:nvPr/>
        </p:nvGrpSpPr>
        <p:grpSpPr>
          <a:xfrm rot="0">
            <a:off x="3160947" y="4927827"/>
            <a:ext cx="1369098" cy="520205"/>
            <a:chOff x="0" y="0"/>
            <a:chExt cx="540878" cy="205513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1591571" y="4927827"/>
            <a:ext cx="1369098" cy="520205"/>
            <a:chOff x="0" y="0"/>
            <a:chExt cx="540878" cy="205513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</a:t>
              </a:r>
            </a:p>
          </p:txBody>
        </p:sp>
      </p:grpSp>
      <p:sp>
        <p:nvSpPr>
          <p:cNvPr name="AutoShape 101" id="101"/>
          <p:cNvSpPr/>
          <p:nvPr/>
        </p:nvSpPr>
        <p:spPr>
          <a:xfrm>
            <a:off x="2960669" y="5187929"/>
            <a:ext cx="200278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2" id="102"/>
          <p:cNvGrpSpPr/>
          <p:nvPr/>
        </p:nvGrpSpPr>
        <p:grpSpPr>
          <a:xfrm rot="0">
            <a:off x="11507231" y="4150447"/>
            <a:ext cx="1369098" cy="520205"/>
            <a:chOff x="0" y="0"/>
            <a:chExt cx="540878" cy="20551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9932917" y="4927827"/>
            <a:ext cx="1369098" cy="520205"/>
            <a:chOff x="0" y="0"/>
            <a:chExt cx="540878" cy="205513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</a:t>
              </a: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8361713" y="4927827"/>
            <a:ext cx="1369098" cy="520205"/>
            <a:chOff x="0" y="0"/>
            <a:chExt cx="540878" cy="205513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notification</a:t>
              </a:r>
            </a:p>
          </p:txBody>
        </p:sp>
      </p:grpSp>
      <p:sp>
        <p:nvSpPr>
          <p:cNvPr name="AutoShape 111" id="111"/>
          <p:cNvSpPr/>
          <p:nvPr/>
        </p:nvSpPr>
        <p:spPr>
          <a:xfrm>
            <a:off x="9730811" y="5187929"/>
            <a:ext cx="202106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2" id="112"/>
          <p:cNvSpPr/>
          <p:nvPr/>
        </p:nvSpPr>
        <p:spPr>
          <a:xfrm>
            <a:off x="10616249" y="4670652"/>
            <a:ext cx="605" cy="257175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3" id="113"/>
          <p:cNvSpPr/>
          <p:nvPr/>
        </p:nvSpPr>
        <p:spPr>
          <a:xfrm>
            <a:off x="2275952" y="4670652"/>
            <a:ext cx="84" cy="257175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4" id="114"/>
          <p:cNvSpPr/>
          <p:nvPr/>
        </p:nvSpPr>
        <p:spPr>
          <a:xfrm flipH="true">
            <a:off x="2664012" y="4745193"/>
            <a:ext cx="4165930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5" id="115"/>
          <p:cNvSpPr/>
          <p:nvPr/>
        </p:nvSpPr>
        <p:spPr>
          <a:xfrm flipV="true">
            <a:off x="2686872" y="4745193"/>
            <a:ext cx="0" cy="182633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6" id="116"/>
          <p:cNvSpPr/>
          <p:nvPr/>
        </p:nvSpPr>
        <p:spPr>
          <a:xfrm flipV="true">
            <a:off x="6829942" y="4722324"/>
            <a:ext cx="0" cy="205502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17" id="117"/>
          <p:cNvSpPr/>
          <p:nvPr/>
        </p:nvSpPr>
        <p:spPr>
          <a:xfrm flipH="true">
            <a:off x="7636214" y="4746137"/>
            <a:ext cx="2569467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8" id="118"/>
          <p:cNvSpPr/>
          <p:nvPr/>
        </p:nvSpPr>
        <p:spPr>
          <a:xfrm flipV="true">
            <a:off x="7636214" y="4722324"/>
            <a:ext cx="0" cy="206446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19" id="119"/>
          <p:cNvSpPr/>
          <p:nvPr/>
        </p:nvSpPr>
        <p:spPr>
          <a:xfrm flipV="true">
            <a:off x="10205682" y="4722324"/>
            <a:ext cx="0" cy="205502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0" id="120"/>
          <p:cNvSpPr/>
          <p:nvPr/>
        </p:nvSpPr>
        <p:spPr>
          <a:xfrm flipV="true">
            <a:off x="10615638" y="5448031"/>
            <a:ext cx="1828" cy="256626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21" id="121"/>
          <p:cNvSpPr/>
          <p:nvPr/>
        </p:nvSpPr>
        <p:spPr>
          <a:xfrm flipH="true">
            <a:off x="7208766" y="5506134"/>
            <a:ext cx="3019778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2" id="122"/>
          <p:cNvSpPr/>
          <p:nvPr/>
        </p:nvSpPr>
        <p:spPr>
          <a:xfrm flipH="true" flipV="true">
            <a:off x="7232269" y="5448031"/>
            <a:ext cx="0" cy="58103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3" id="123"/>
          <p:cNvSpPr/>
          <p:nvPr/>
        </p:nvSpPr>
        <p:spPr>
          <a:xfrm flipV="true">
            <a:off x="10205682" y="5506134"/>
            <a:ext cx="0" cy="198524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24" id="124"/>
          <p:cNvSpPr/>
          <p:nvPr/>
        </p:nvSpPr>
        <p:spPr>
          <a:xfrm flipH="true">
            <a:off x="9728806" y="5964760"/>
            <a:ext cx="202282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de paiement BIP47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782772" y="3112209"/>
            <a:ext cx="4420476" cy="4608991"/>
            <a:chOff x="0" y="0"/>
            <a:chExt cx="1864513" cy="19440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64513" cy="1944027"/>
            </a:xfrm>
            <a:custGeom>
              <a:avLst/>
              <a:gdLst/>
              <a:ahLst/>
              <a:cxnLst/>
              <a:rect r="r" b="b" t="t" l="l"/>
              <a:pathLst>
                <a:path h="1944027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944027"/>
                  </a:lnTo>
                  <a:lnTo>
                    <a:pt x="0" y="1944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1864513" cy="1972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Alice</a:t>
              </a: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H="true">
            <a:off x="3256216" y="3470017"/>
            <a:ext cx="0" cy="4251182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782772" y="3470017"/>
            <a:ext cx="4420476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4726379" y="3470017"/>
            <a:ext cx="3353" cy="4251182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3350128" y="3930266"/>
            <a:ext cx="1282340" cy="487240"/>
            <a:chOff x="0" y="0"/>
            <a:chExt cx="540878" cy="20551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782772" y="3493357"/>
            <a:ext cx="1473444" cy="16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"/>
              </a:lnSpc>
            </a:pPr>
            <a:r>
              <a:rPr lang="en-US" sz="93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256288" y="3493357"/>
            <a:ext cx="1473444" cy="16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"/>
              </a:lnSpc>
            </a:pPr>
            <a:r>
              <a:rPr lang="en-US" sz="93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730840" y="3493357"/>
            <a:ext cx="1473444" cy="16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"/>
              </a:lnSpc>
            </a:pPr>
            <a:r>
              <a:rPr lang="en-US" sz="93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880202" y="3930266"/>
            <a:ext cx="1282340" cy="487240"/>
            <a:chOff x="0" y="0"/>
            <a:chExt cx="540878" cy="20551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maîtresse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8124134" y="3112209"/>
            <a:ext cx="4420476" cy="4608991"/>
            <a:chOff x="0" y="0"/>
            <a:chExt cx="1864513" cy="194402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64513" cy="1944027"/>
            </a:xfrm>
            <a:custGeom>
              <a:avLst/>
              <a:gdLst/>
              <a:ahLst/>
              <a:cxnLst/>
              <a:rect r="r" b="b" t="t" l="l"/>
              <a:pathLst>
                <a:path h="1944027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944027"/>
                  </a:lnTo>
                  <a:lnTo>
                    <a:pt x="0" y="1944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1864513" cy="1972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Bob</a:t>
              </a: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AutoShape 44" id="44"/>
          <p:cNvSpPr/>
          <p:nvPr/>
        </p:nvSpPr>
        <p:spPr>
          <a:xfrm>
            <a:off x="8124134" y="3470017"/>
            <a:ext cx="4420476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9597578" y="3470017"/>
            <a:ext cx="0" cy="4251182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>
            <a:off x="11067740" y="3470017"/>
            <a:ext cx="3353" cy="4251182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7" id="47"/>
          <p:cNvGrpSpPr/>
          <p:nvPr/>
        </p:nvGrpSpPr>
        <p:grpSpPr>
          <a:xfrm rot="0">
            <a:off x="9691489" y="3930266"/>
            <a:ext cx="1282340" cy="487240"/>
            <a:chOff x="0" y="0"/>
            <a:chExt cx="540878" cy="205513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8124134" y="3493357"/>
            <a:ext cx="1473444" cy="16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"/>
              </a:lnSpc>
            </a:pPr>
            <a:r>
              <a:rPr lang="en-US" sz="93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597649" y="3493357"/>
            <a:ext cx="1473444" cy="16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"/>
              </a:lnSpc>
            </a:pPr>
            <a:r>
              <a:rPr lang="en-US" sz="93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072201" y="3493357"/>
            <a:ext cx="1473444" cy="16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"/>
              </a:lnSpc>
            </a:pPr>
            <a:r>
              <a:rPr lang="en-US" sz="93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9691489" y="5385989"/>
            <a:ext cx="1282340" cy="487240"/>
            <a:chOff x="0" y="0"/>
            <a:chExt cx="540878" cy="20551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K0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8219686" y="5385989"/>
            <a:ext cx="1282340" cy="487240"/>
            <a:chOff x="0" y="0"/>
            <a:chExt cx="540878" cy="205513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paiement K0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1167754" y="5385989"/>
            <a:ext cx="1282340" cy="487240"/>
            <a:chOff x="0" y="0"/>
            <a:chExt cx="540878" cy="20551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1167754" y="4658385"/>
            <a:ext cx="1282340" cy="487240"/>
            <a:chOff x="0" y="0"/>
            <a:chExt cx="540878" cy="20551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6522521" y="4658385"/>
            <a:ext cx="1282340" cy="487240"/>
            <a:chOff x="0" y="0"/>
            <a:chExt cx="540878" cy="205513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 #0</a:t>
              </a:r>
            </a:p>
          </p:txBody>
        </p:sp>
      </p:grpSp>
      <p:sp>
        <p:nvSpPr>
          <p:cNvPr name="AutoShape 68" id="68"/>
          <p:cNvSpPr/>
          <p:nvPr/>
        </p:nvSpPr>
        <p:spPr>
          <a:xfrm>
            <a:off x="3162542" y="4173886"/>
            <a:ext cx="187586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9" id="69"/>
          <p:cNvSpPr/>
          <p:nvPr/>
        </p:nvSpPr>
        <p:spPr>
          <a:xfrm>
            <a:off x="7764800" y="8430210"/>
            <a:ext cx="731377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 flipH="true">
            <a:off x="2385241" y="8439418"/>
            <a:ext cx="734916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1" id="71"/>
          <p:cNvSpPr/>
          <p:nvPr/>
        </p:nvSpPr>
        <p:spPr>
          <a:xfrm>
            <a:off x="2383364" y="8099471"/>
            <a:ext cx="733255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 flipH="true">
            <a:off x="2385241" y="8777212"/>
            <a:ext cx="734916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3" id="73"/>
          <p:cNvSpPr/>
          <p:nvPr/>
        </p:nvSpPr>
        <p:spPr>
          <a:xfrm flipH="true">
            <a:off x="7764800" y="8094749"/>
            <a:ext cx="734916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74" id="74"/>
          <p:cNvSpPr txBox="true"/>
          <p:nvPr/>
        </p:nvSpPr>
        <p:spPr>
          <a:xfrm rot="0">
            <a:off x="6427487" y="3493357"/>
            <a:ext cx="1473444" cy="16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"/>
              </a:lnSpc>
            </a:pPr>
            <a:r>
              <a:rPr lang="en-US" sz="93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Secrets partagés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3413861" y="7987035"/>
            <a:ext cx="3889451" cy="179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"/>
              </a:lnSpc>
            </a:pPr>
            <a:r>
              <a:rPr lang="en-US" b="true" sz="103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de clés enfants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3413861" y="8326982"/>
            <a:ext cx="3889451" cy="179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"/>
              </a:lnSpc>
            </a:pPr>
            <a:r>
              <a:rPr lang="en-US" b="true" sz="103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Transaction Bitcoin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413861" y="8664211"/>
            <a:ext cx="3889451" cy="179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"/>
              </a:lnSpc>
            </a:pPr>
            <a:r>
              <a:rPr lang="en-US" b="true" sz="103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ECDH + SHA256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8793420" y="7987035"/>
            <a:ext cx="3708057" cy="179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"/>
              </a:lnSpc>
            </a:pPr>
            <a:r>
              <a:rPr lang="en-US" b="true" sz="103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Addition de points sur les courbes elliptiques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8793420" y="8324264"/>
            <a:ext cx="3889451" cy="179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"/>
              </a:lnSpc>
            </a:pPr>
            <a:r>
              <a:rPr lang="en-US" b="true" sz="103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d’adresses</a:t>
            </a:r>
          </a:p>
        </p:txBody>
      </p:sp>
      <p:grpSp>
        <p:nvGrpSpPr>
          <p:cNvPr name="Group 80" id="80"/>
          <p:cNvGrpSpPr/>
          <p:nvPr/>
        </p:nvGrpSpPr>
        <p:grpSpPr>
          <a:xfrm rot="0">
            <a:off x="3350364" y="4658385"/>
            <a:ext cx="1282340" cy="487240"/>
            <a:chOff x="0" y="0"/>
            <a:chExt cx="540878" cy="205513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 #0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880438" y="4658385"/>
            <a:ext cx="1282340" cy="487240"/>
            <a:chOff x="0" y="0"/>
            <a:chExt cx="540878" cy="205513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 #0</a:t>
              </a:r>
            </a:p>
          </p:txBody>
        </p:sp>
      </p:grpSp>
      <p:sp>
        <p:nvSpPr>
          <p:cNvPr name="AutoShape 86" id="86"/>
          <p:cNvSpPr/>
          <p:nvPr/>
        </p:nvSpPr>
        <p:spPr>
          <a:xfrm>
            <a:off x="3162778" y="4902005"/>
            <a:ext cx="187586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7" id="87"/>
          <p:cNvGrpSpPr/>
          <p:nvPr/>
        </p:nvGrpSpPr>
        <p:grpSpPr>
          <a:xfrm rot="0">
            <a:off x="9693202" y="4658385"/>
            <a:ext cx="1282340" cy="487240"/>
            <a:chOff x="0" y="0"/>
            <a:chExt cx="540878" cy="205513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#0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8221563" y="4658385"/>
            <a:ext cx="1282340" cy="487240"/>
            <a:chOff x="0" y="0"/>
            <a:chExt cx="540878" cy="205513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notification</a:t>
              </a:r>
            </a:p>
          </p:txBody>
        </p:sp>
      </p:grpSp>
      <p:sp>
        <p:nvSpPr>
          <p:cNvPr name="AutoShape 93" id="93"/>
          <p:cNvSpPr/>
          <p:nvPr/>
        </p:nvSpPr>
        <p:spPr>
          <a:xfrm>
            <a:off x="9503903" y="4902005"/>
            <a:ext cx="189298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4" id="94"/>
          <p:cNvSpPr/>
          <p:nvPr/>
        </p:nvSpPr>
        <p:spPr>
          <a:xfrm flipH="true">
            <a:off x="10973311" y="6357727"/>
            <a:ext cx="194443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5" id="95"/>
          <p:cNvSpPr/>
          <p:nvPr/>
        </p:nvSpPr>
        <p:spPr>
          <a:xfrm>
            <a:off x="2521451" y="4417506"/>
            <a:ext cx="78" cy="240878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6" id="96"/>
          <p:cNvSpPr/>
          <p:nvPr/>
        </p:nvSpPr>
        <p:spPr>
          <a:xfrm flipH="true">
            <a:off x="2884920" y="4487325"/>
            <a:ext cx="2604053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7" id="97"/>
          <p:cNvSpPr/>
          <p:nvPr/>
        </p:nvSpPr>
        <p:spPr>
          <a:xfrm flipV="true">
            <a:off x="2906331" y="4487325"/>
            <a:ext cx="0" cy="17106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8" id="98"/>
          <p:cNvSpPr/>
          <p:nvPr/>
        </p:nvSpPr>
        <p:spPr>
          <a:xfrm flipV="true">
            <a:off x="6786859" y="5917836"/>
            <a:ext cx="0" cy="196271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99" id="99"/>
          <p:cNvSpPr/>
          <p:nvPr/>
        </p:nvSpPr>
        <p:spPr>
          <a:xfrm flipV="true">
            <a:off x="10332141" y="6601347"/>
            <a:ext cx="0" cy="240878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00" id="100"/>
          <p:cNvSpPr/>
          <p:nvPr/>
        </p:nvSpPr>
        <p:spPr>
          <a:xfrm flipH="true">
            <a:off x="3160146" y="7085845"/>
            <a:ext cx="189464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1" id="101"/>
          <p:cNvGrpSpPr/>
          <p:nvPr/>
        </p:nvGrpSpPr>
        <p:grpSpPr>
          <a:xfrm rot="0">
            <a:off x="3349610" y="6842225"/>
            <a:ext cx="1282340" cy="487240"/>
            <a:chOff x="0" y="0"/>
            <a:chExt cx="540878" cy="205513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Autre clé publique</a:t>
              </a: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1877806" y="6842225"/>
            <a:ext cx="1282340" cy="487240"/>
            <a:chOff x="0" y="0"/>
            <a:chExt cx="540878" cy="205513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Autre clé privée</a:t>
              </a: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4825874" y="6842225"/>
            <a:ext cx="1282340" cy="487240"/>
            <a:chOff x="0" y="0"/>
            <a:chExt cx="540878" cy="205513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Autre adresse</a:t>
              </a:r>
            </a:p>
          </p:txBody>
        </p:sp>
      </p:grpSp>
      <p:grpSp>
        <p:nvGrpSpPr>
          <p:cNvPr name="Group 110" id="110"/>
          <p:cNvGrpSpPr/>
          <p:nvPr/>
        </p:nvGrpSpPr>
        <p:grpSpPr>
          <a:xfrm rot="0">
            <a:off x="9690971" y="6842225"/>
            <a:ext cx="1282340" cy="487240"/>
            <a:chOff x="0" y="0"/>
            <a:chExt cx="540878" cy="205513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K1</a:t>
              </a:r>
            </a:p>
          </p:txBody>
        </p:sp>
      </p:grpSp>
      <p:grpSp>
        <p:nvGrpSpPr>
          <p:cNvPr name="Group 113" id="113"/>
          <p:cNvGrpSpPr/>
          <p:nvPr/>
        </p:nvGrpSpPr>
        <p:grpSpPr>
          <a:xfrm rot="0">
            <a:off x="8219168" y="6842225"/>
            <a:ext cx="1282340" cy="487240"/>
            <a:chOff x="0" y="0"/>
            <a:chExt cx="540878" cy="205513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paiement K1</a:t>
              </a:r>
            </a:p>
          </p:txBody>
        </p:sp>
      </p:grpSp>
      <p:grpSp>
        <p:nvGrpSpPr>
          <p:cNvPr name="Group 116" id="116"/>
          <p:cNvGrpSpPr/>
          <p:nvPr/>
        </p:nvGrpSpPr>
        <p:grpSpPr>
          <a:xfrm rot="0">
            <a:off x="11167235" y="6842225"/>
            <a:ext cx="1282340" cy="487240"/>
            <a:chOff x="0" y="0"/>
            <a:chExt cx="540878" cy="205513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118" id="11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AutoShape 119" id="119"/>
          <p:cNvSpPr/>
          <p:nvPr/>
        </p:nvSpPr>
        <p:spPr>
          <a:xfrm flipH="true">
            <a:off x="6108214" y="7085845"/>
            <a:ext cx="2110954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120" id="120"/>
          <p:cNvGrpSpPr/>
          <p:nvPr/>
        </p:nvGrpSpPr>
        <p:grpSpPr>
          <a:xfrm rot="0">
            <a:off x="6522003" y="6842225"/>
            <a:ext cx="1282340" cy="487240"/>
            <a:chOff x="0" y="0"/>
            <a:chExt cx="540878" cy="205513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Second paiement BIP47</a:t>
              </a:r>
            </a:p>
          </p:txBody>
        </p:sp>
      </p:grpSp>
      <p:sp>
        <p:nvSpPr>
          <p:cNvPr name="AutoShape 123" id="123"/>
          <p:cNvSpPr/>
          <p:nvPr/>
        </p:nvSpPr>
        <p:spPr>
          <a:xfrm flipH="true">
            <a:off x="4631949" y="7085845"/>
            <a:ext cx="193924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4" id="124"/>
          <p:cNvSpPr/>
          <p:nvPr/>
        </p:nvSpPr>
        <p:spPr>
          <a:xfrm flipH="true">
            <a:off x="9501508" y="7085845"/>
            <a:ext cx="189464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5" id="125"/>
          <p:cNvGrpSpPr/>
          <p:nvPr/>
        </p:nvGrpSpPr>
        <p:grpSpPr>
          <a:xfrm rot="0">
            <a:off x="9690971" y="6114107"/>
            <a:ext cx="1282340" cy="487240"/>
            <a:chOff x="0" y="0"/>
            <a:chExt cx="540878" cy="205513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7" id="127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#1</a:t>
              </a:r>
            </a:p>
          </p:txBody>
        </p:sp>
      </p:grpSp>
      <p:sp>
        <p:nvSpPr>
          <p:cNvPr name="AutoShape 128" id="128"/>
          <p:cNvSpPr/>
          <p:nvPr/>
        </p:nvSpPr>
        <p:spPr>
          <a:xfrm>
            <a:off x="9502026" y="5629609"/>
            <a:ext cx="189464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9" id="129"/>
          <p:cNvGrpSpPr/>
          <p:nvPr/>
        </p:nvGrpSpPr>
        <p:grpSpPr>
          <a:xfrm rot="0">
            <a:off x="6523039" y="6114107"/>
            <a:ext cx="1282340" cy="487240"/>
            <a:chOff x="0" y="0"/>
            <a:chExt cx="540878" cy="205513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 #1</a:t>
              </a:r>
            </a:p>
          </p:txBody>
        </p:sp>
      </p:grpSp>
      <p:sp>
        <p:nvSpPr>
          <p:cNvPr name="AutoShape 132" id="132"/>
          <p:cNvSpPr/>
          <p:nvPr/>
        </p:nvSpPr>
        <p:spPr>
          <a:xfrm flipH="true">
            <a:off x="7141678" y="6656281"/>
            <a:ext cx="2828418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3" id="133"/>
          <p:cNvSpPr/>
          <p:nvPr/>
        </p:nvSpPr>
        <p:spPr>
          <a:xfrm flipV="true">
            <a:off x="7163691" y="6601861"/>
            <a:ext cx="0" cy="54421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4" id="134"/>
          <p:cNvSpPr/>
          <p:nvPr/>
        </p:nvSpPr>
        <p:spPr>
          <a:xfrm flipV="true">
            <a:off x="9948682" y="6656281"/>
            <a:ext cx="0" cy="185944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35" id="135"/>
          <p:cNvSpPr/>
          <p:nvPr/>
        </p:nvSpPr>
        <p:spPr>
          <a:xfrm flipH="true">
            <a:off x="7542039" y="5940139"/>
            <a:ext cx="2406643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6" id="136"/>
          <p:cNvSpPr/>
          <p:nvPr/>
        </p:nvSpPr>
        <p:spPr>
          <a:xfrm flipV="true">
            <a:off x="7542039" y="5917836"/>
            <a:ext cx="0" cy="193363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37" id="137"/>
          <p:cNvSpPr/>
          <p:nvPr/>
        </p:nvSpPr>
        <p:spPr>
          <a:xfrm flipV="true">
            <a:off x="9948682" y="5917836"/>
            <a:ext cx="0" cy="19248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8" id="138"/>
          <p:cNvSpPr/>
          <p:nvPr/>
        </p:nvSpPr>
        <p:spPr>
          <a:xfrm flipH="true">
            <a:off x="5442577" y="5940139"/>
            <a:ext cx="1344282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9" id="139"/>
          <p:cNvSpPr/>
          <p:nvPr/>
        </p:nvSpPr>
        <p:spPr>
          <a:xfrm flipV="true">
            <a:off x="5467044" y="4487325"/>
            <a:ext cx="0" cy="1452815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0" id="140"/>
          <p:cNvSpPr/>
          <p:nvPr/>
        </p:nvSpPr>
        <p:spPr>
          <a:xfrm flipV="true">
            <a:off x="10973829" y="4173886"/>
            <a:ext cx="193924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1" id="141"/>
          <p:cNvGrpSpPr/>
          <p:nvPr/>
        </p:nvGrpSpPr>
        <p:grpSpPr>
          <a:xfrm rot="0">
            <a:off x="11164769" y="6110315"/>
            <a:ext cx="1282340" cy="487240"/>
            <a:chOff x="0" y="0"/>
            <a:chExt cx="540878" cy="205513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11167754" y="3930266"/>
            <a:ext cx="1282340" cy="487240"/>
            <a:chOff x="0" y="0"/>
            <a:chExt cx="540878" cy="205513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146" id="146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AutoShape 147" id="147"/>
          <p:cNvSpPr/>
          <p:nvPr/>
        </p:nvSpPr>
        <p:spPr>
          <a:xfrm flipV="true">
            <a:off x="11167754" y="4152475"/>
            <a:ext cx="0" cy="2230232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de paiement BIP47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793879" y="3113902"/>
            <a:ext cx="10877885" cy="5728505"/>
          </a:xfrm>
          <a:custGeom>
            <a:avLst/>
            <a:gdLst/>
            <a:ahLst/>
            <a:cxnLst/>
            <a:rect r="r" b="b" t="t" l="l"/>
            <a:pathLst>
              <a:path h="5728505" w="10877885">
                <a:moveTo>
                  <a:pt x="0" y="0"/>
                </a:moveTo>
                <a:lnTo>
                  <a:pt x="10877885" y="0"/>
                </a:lnTo>
                <a:lnTo>
                  <a:pt x="10877885" y="5728505"/>
                </a:lnTo>
                <a:lnTo>
                  <a:pt x="0" y="57285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Réception du paiement BIP47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761010" y="3100946"/>
            <a:ext cx="4438127" cy="4627394"/>
            <a:chOff x="0" y="0"/>
            <a:chExt cx="1864513" cy="19440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64513" cy="1944027"/>
            </a:xfrm>
            <a:custGeom>
              <a:avLst/>
              <a:gdLst/>
              <a:ahLst/>
              <a:cxnLst/>
              <a:rect r="r" b="b" t="t" l="l"/>
              <a:pathLst>
                <a:path h="1944027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944027"/>
                  </a:lnTo>
                  <a:lnTo>
                    <a:pt x="0" y="1944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1864513" cy="1972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Alice</a:t>
              </a: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H="true">
            <a:off x="3240338" y="3460184"/>
            <a:ext cx="0" cy="4268157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761010" y="3460184"/>
            <a:ext cx="4438127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4716371" y="3460184"/>
            <a:ext cx="3367" cy="4268157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3334624" y="3922270"/>
            <a:ext cx="1287460" cy="489186"/>
            <a:chOff x="0" y="0"/>
            <a:chExt cx="540878" cy="20551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761010" y="3483730"/>
            <a:ext cx="1479328" cy="16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94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240409" y="3483730"/>
            <a:ext cx="1479328" cy="16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94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720849" y="3483730"/>
            <a:ext cx="1479328" cy="16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94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127693" y="3100946"/>
            <a:ext cx="4438127" cy="4627394"/>
            <a:chOff x="0" y="0"/>
            <a:chExt cx="1864513" cy="194402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864513" cy="1944027"/>
            </a:xfrm>
            <a:custGeom>
              <a:avLst/>
              <a:gdLst/>
              <a:ahLst/>
              <a:cxnLst/>
              <a:rect r="r" b="b" t="t" l="l"/>
              <a:pathLst>
                <a:path h="1944027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944027"/>
                  </a:lnTo>
                  <a:lnTo>
                    <a:pt x="0" y="1944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1864513" cy="1972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Bob</a:t>
              </a: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  <a:p>
              <a:pPr algn="ctr">
                <a:lnSpc>
                  <a:spcPts val="2099"/>
                </a:lnSpc>
              </a:pPr>
            </a:p>
          </p:txBody>
        </p:sp>
      </p:grpSp>
      <p:sp>
        <p:nvSpPr>
          <p:cNvPr name="AutoShape 41" id="41"/>
          <p:cNvSpPr/>
          <p:nvPr/>
        </p:nvSpPr>
        <p:spPr>
          <a:xfrm>
            <a:off x="8127693" y="3460184"/>
            <a:ext cx="4438127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9607020" y="3460184"/>
            <a:ext cx="0" cy="4268157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11083053" y="3460184"/>
            <a:ext cx="3367" cy="4268157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9701307" y="3922270"/>
            <a:ext cx="1287460" cy="489186"/>
            <a:chOff x="0" y="0"/>
            <a:chExt cx="540878" cy="20551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8127693" y="3483730"/>
            <a:ext cx="1479328" cy="16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94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607092" y="3483730"/>
            <a:ext cx="1479328" cy="16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94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087532" y="3483730"/>
            <a:ext cx="1479328" cy="16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94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9701307" y="5383805"/>
            <a:ext cx="1287460" cy="489186"/>
            <a:chOff x="0" y="0"/>
            <a:chExt cx="540878" cy="2055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K0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8223626" y="5383805"/>
            <a:ext cx="1287460" cy="489186"/>
            <a:chOff x="0" y="0"/>
            <a:chExt cx="540878" cy="20551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paiement K0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6519685" y="4653296"/>
            <a:ext cx="1287460" cy="489186"/>
            <a:chOff x="0" y="0"/>
            <a:chExt cx="540878" cy="205513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 #0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>
            <a:off x="7766925" y="8440182"/>
            <a:ext cx="734298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" id="60"/>
          <p:cNvSpPr/>
          <p:nvPr/>
        </p:nvSpPr>
        <p:spPr>
          <a:xfrm flipH="true">
            <a:off x="2365885" y="8449427"/>
            <a:ext cx="737850" cy="0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1" id="61"/>
          <p:cNvSpPr/>
          <p:nvPr/>
        </p:nvSpPr>
        <p:spPr>
          <a:xfrm>
            <a:off x="2364000" y="8108122"/>
            <a:ext cx="736183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 flipH="true">
            <a:off x="2365885" y="8788570"/>
            <a:ext cx="737850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 flipH="true">
            <a:off x="7766925" y="8103381"/>
            <a:ext cx="737850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64" id="64"/>
          <p:cNvSpPr txBox="true"/>
          <p:nvPr/>
        </p:nvSpPr>
        <p:spPr>
          <a:xfrm rot="0">
            <a:off x="6424271" y="3483730"/>
            <a:ext cx="1479328" cy="16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94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Secrets partagés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3398612" y="7995351"/>
            <a:ext cx="3904982" cy="18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"/>
              </a:lnSpc>
            </a:pPr>
            <a:r>
              <a:rPr lang="en-US" b="true" sz="1035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de clés enfants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398612" y="8336656"/>
            <a:ext cx="3904982" cy="18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"/>
              </a:lnSpc>
            </a:pPr>
            <a:r>
              <a:rPr lang="en-US" b="true" sz="1035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de clé publique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398612" y="8675231"/>
            <a:ext cx="3904982" cy="18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"/>
              </a:lnSpc>
            </a:pPr>
            <a:r>
              <a:rPr lang="en-US" b="true" sz="1035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ECDH + SHA256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8799652" y="7995351"/>
            <a:ext cx="3722864" cy="18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"/>
              </a:lnSpc>
            </a:pPr>
            <a:r>
              <a:rPr lang="en-US" b="true" sz="1035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Addition de points sur les courbes elliptiques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8799652" y="8333927"/>
            <a:ext cx="3904982" cy="18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9"/>
              </a:lnSpc>
            </a:pPr>
            <a:r>
              <a:rPr lang="en-US" b="true" sz="1035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d’adresses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3334862" y="4653296"/>
            <a:ext cx="1287460" cy="489186"/>
            <a:chOff x="0" y="0"/>
            <a:chExt cx="540878" cy="205513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 #0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9703026" y="4653296"/>
            <a:ext cx="1287460" cy="489186"/>
            <a:chOff x="0" y="0"/>
            <a:chExt cx="540878" cy="205513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#0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8225511" y="4653296"/>
            <a:ext cx="1287460" cy="489186"/>
            <a:chOff x="0" y="0"/>
            <a:chExt cx="540878" cy="205513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notification</a:t>
              </a:r>
            </a:p>
          </p:txBody>
        </p:sp>
      </p:grpSp>
      <p:sp>
        <p:nvSpPr>
          <p:cNvPr name="AutoShape 79" id="79"/>
          <p:cNvSpPr/>
          <p:nvPr/>
        </p:nvSpPr>
        <p:spPr>
          <a:xfrm>
            <a:off x="9512972" y="4897889"/>
            <a:ext cx="190054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0" id="80"/>
          <p:cNvSpPr/>
          <p:nvPr/>
        </p:nvSpPr>
        <p:spPr>
          <a:xfrm>
            <a:off x="3146289" y="4894082"/>
            <a:ext cx="188573" cy="3807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1" id="81"/>
          <p:cNvSpPr/>
          <p:nvPr/>
        </p:nvSpPr>
        <p:spPr>
          <a:xfrm flipH="true" flipV="true">
            <a:off x="5459993" y="6359166"/>
            <a:ext cx="1060212" cy="16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82" id="82"/>
          <p:cNvGrpSpPr/>
          <p:nvPr/>
        </p:nvGrpSpPr>
        <p:grpSpPr>
          <a:xfrm rot="0">
            <a:off x="9700787" y="6845856"/>
            <a:ext cx="1287460" cy="489186"/>
            <a:chOff x="0" y="0"/>
            <a:chExt cx="540878" cy="205513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K1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8223106" y="6845856"/>
            <a:ext cx="1287460" cy="489186"/>
            <a:chOff x="0" y="0"/>
            <a:chExt cx="540878" cy="205513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paiement K1</a:t>
              </a:r>
            </a:p>
          </p:txBody>
        </p:sp>
      </p:grpSp>
      <p:sp>
        <p:nvSpPr>
          <p:cNvPr name="AutoShape 88" id="88"/>
          <p:cNvSpPr/>
          <p:nvPr/>
        </p:nvSpPr>
        <p:spPr>
          <a:xfrm flipH="true">
            <a:off x="9510566" y="7090449"/>
            <a:ext cx="190220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9" id="89"/>
          <p:cNvGrpSpPr/>
          <p:nvPr/>
        </p:nvGrpSpPr>
        <p:grpSpPr>
          <a:xfrm rot="0">
            <a:off x="9700787" y="6114831"/>
            <a:ext cx="1287460" cy="489186"/>
            <a:chOff x="0" y="0"/>
            <a:chExt cx="540878" cy="205513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#1</a:t>
              </a: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6520205" y="6114831"/>
            <a:ext cx="1287460" cy="489186"/>
            <a:chOff x="0" y="0"/>
            <a:chExt cx="540878" cy="205513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 #1</a:t>
              </a:r>
            </a:p>
          </p:txBody>
        </p:sp>
      </p:grpSp>
      <p:sp>
        <p:nvSpPr>
          <p:cNvPr name="AutoShape 95" id="95"/>
          <p:cNvSpPr/>
          <p:nvPr/>
        </p:nvSpPr>
        <p:spPr>
          <a:xfrm flipH="true" flipV="true">
            <a:off x="7141314" y="6659170"/>
            <a:ext cx="4456014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6" id="96"/>
          <p:cNvSpPr/>
          <p:nvPr/>
        </p:nvSpPr>
        <p:spPr>
          <a:xfrm flipH="true" flipV="true">
            <a:off x="7163415" y="6604532"/>
            <a:ext cx="0" cy="54638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7" id="97"/>
          <p:cNvSpPr/>
          <p:nvPr/>
        </p:nvSpPr>
        <p:spPr>
          <a:xfrm flipH="true" flipV="true">
            <a:off x="7543274" y="5940169"/>
            <a:ext cx="4283922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8" id="98"/>
          <p:cNvSpPr/>
          <p:nvPr/>
        </p:nvSpPr>
        <p:spPr>
          <a:xfrm flipV="true">
            <a:off x="7543274" y="5917776"/>
            <a:ext cx="0" cy="194136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99" id="99"/>
          <p:cNvSpPr/>
          <p:nvPr/>
        </p:nvSpPr>
        <p:spPr>
          <a:xfrm flipV="true">
            <a:off x="11822480" y="5917776"/>
            <a:ext cx="0" cy="193248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0" id="100"/>
          <p:cNvSpPr/>
          <p:nvPr/>
        </p:nvSpPr>
        <p:spPr>
          <a:xfrm flipV="true">
            <a:off x="5459993" y="4894082"/>
            <a:ext cx="0" cy="1490421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1" id="101"/>
          <p:cNvSpPr/>
          <p:nvPr/>
        </p:nvSpPr>
        <p:spPr>
          <a:xfrm flipH="true">
            <a:off x="12467929" y="6359424"/>
            <a:ext cx="195219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2" id="102"/>
          <p:cNvSpPr/>
          <p:nvPr/>
        </p:nvSpPr>
        <p:spPr>
          <a:xfrm flipV="true">
            <a:off x="12468449" y="4166863"/>
            <a:ext cx="194699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3" id="103"/>
          <p:cNvSpPr/>
          <p:nvPr/>
        </p:nvSpPr>
        <p:spPr>
          <a:xfrm flipV="true">
            <a:off x="12663148" y="4145366"/>
            <a:ext cx="0" cy="2239137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4" id="104"/>
          <p:cNvGrpSpPr/>
          <p:nvPr/>
        </p:nvGrpSpPr>
        <p:grpSpPr>
          <a:xfrm rot="0">
            <a:off x="11179270" y="3922012"/>
            <a:ext cx="1287460" cy="489186"/>
            <a:chOff x="0" y="0"/>
            <a:chExt cx="540878" cy="205513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maîtresse</a:t>
              </a: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11180989" y="4653038"/>
            <a:ext cx="1287460" cy="489186"/>
            <a:chOff x="0" y="0"/>
            <a:chExt cx="540878" cy="205513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#0</a:t>
              </a:r>
            </a:p>
          </p:txBody>
        </p:sp>
      </p:grpSp>
      <p:grpSp>
        <p:nvGrpSpPr>
          <p:cNvPr name="Group 110" id="110"/>
          <p:cNvGrpSpPr/>
          <p:nvPr/>
        </p:nvGrpSpPr>
        <p:grpSpPr>
          <a:xfrm rot="0">
            <a:off x="11178750" y="6845598"/>
            <a:ext cx="1287460" cy="489186"/>
            <a:chOff x="0" y="0"/>
            <a:chExt cx="540878" cy="205513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k1</a:t>
              </a:r>
            </a:p>
          </p:txBody>
        </p:sp>
      </p:grpSp>
      <p:grpSp>
        <p:nvGrpSpPr>
          <p:cNvPr name="Group 113" id="113"/>
          <p:cNvGrpSpPr/>
          <p:nvPr/>
        </p:nvGrpSpPr>
        <p:grpSpPr>
          <a:xfrm rot="0">
            <a:off x="11178750" y="6114573"/>
            <a:ext cx="1287460" cy="489186"/>
            <a:chOff x="0" y="0"/>
            <a:chExt cx="540878" cy="205513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#1</a:t>
              </a:r>
            </a:p>
          </p:txBody>
        </p:sp>
      </p:grpSp>
      <p:sp>
        <p:nvSpPr>
          <p:cNvPr name="AutoShape 116" id="116"/>
          <p:cNvSpPr/>
          <p:nvPr/>
        </p:nvSpPr>
        <p:spPr>
          <a:xfrm flipV="true">
            <a:off x="10988767" y="4166717"/>
            <a:ext cx="190503" cy="33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7" id="117"/>
          <p:cNvSpPr/>
          <p:nvPr/>
        </p:nvSpPr>
        <p:spPr>
          <a:xfrm flipV="true">
            <a:off x="10990486" y="4897743"/>
            <a:ext cx="190503" cy="33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8" id="118"/>
          <p:cNvSpPr/>
          <p:nvPr/>
        </p:nvSpPr>
        <p:spPr>
          <a:xfrm flipV="true">
            <a:off x="10988247" y="6359278"/>
            <a:ext cx="190503" cy="33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9" id="119"/>
          <p:cNvSpPr/>
          <p:nvPr/>
        </p:nvSpPr>
        <p:spPr>
          <a:xfrm flipH="true">
            <a:off x="9512972" y="5628398"/>
            <a:ext cx="190220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0" id="120"/>
          <p:cNvSpPr/>
          <p:nvPr/>
        </p:nvSpPr>
        <p:spPr>
          <a:xfrm flipH="true">
            <a:off x="12466210" y="4897631"/>
            <a:ext cx="195219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1" id="121"/>
          <p:cNvGrpSpPr/>
          <p:nvPr/>
        </p:nvGrpSpPr>
        <p:grpSpPr>
          <a:xfrm rot="0">
            <a:off x="11179270" y="5383547"/>
            <a:ext cx="1287460" cy="489186"/>
            <a:chOff x="0" y="0"/>
            <a:chExt cx="540878" cy="205513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k0</a:t>
              </a:r>
            </a:p>
          </p:txBody>
        </p:sp>
      </p:grpSp>
      <p:sp>
        <p:nvSpPr>
          <p:cNvPr name="AutoShape 124" id="124"/>
          <p:cNvSpPr/>
          <p:nvPr/>
        </p:nvSpPr>
        <p:spPr>
          <a:xfrm flipH="true" flipV="true">
            <a:off x="7543511" y="4478634"/>
            <a:ext cx="4283922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5" id="125"/>
          <p:cNvSpPr/>
          <p:nvPr/>
        </p:nvSpPr>
        <p:spPr>
          <a:xfrm flipV="true">
            <a:off x="7543511" y="4456241"/>
            <a:ext cx="0" cy="194136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26" id="126"/>
          <p:cNvSpPr/>
          <p:nvPr/>
        </p:nvSpPr>
        <p:spPr>
          <a:xfrm flipV="true">
            <a:off x="11822717" y="4456241"/>
            <a:ext cx="0" cy="193248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7" id="127"/>
          <p:cNvSpPr/>
          <p:nvPr/>
        </p:nvSpPr>
        <p:spPr>
          <a:xfrm flipH="true">
            <a:off x="10988767" y="5628253"/>
            <a:ext cx="190503" cy="33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8" id="128"/>
          <p:cNvSpPr/>
          <p:nvPr/>
        </p:nvSpPr>
        <p:spPr>
          <a:xfrm flipH="true">
            <a:off x="10988247" y="7090304"/>
            <a:ext cx="190503" cy="33"/>
          </a:xfrm>
          <a:prstGeom prst="line">
            <a:avLst/>
          </a:prstGeom>
          <a:ln cap="flat" w="47625">
            <a:solidFill>
              <a:srgbClr val="8C52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9" id="129"/>
          <p:cNvSpPr/>
          <p:nvPr/>
        </p:nvSpPr>
        <p:spPr>
          <a:xfrm flipV="true">
            <a:off x="11827196" y="6603759"/>
            <a:ext cx="0" cy="24184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30" id="130"/>
          <p:cNvSpPr/>
          <p:nvPr/>
        </p:nvSpPr>
        <p:spPr>
          <a:xfrm flipV="true">
            <a:off x="11574935" y="6659170"/>
            <a:ext cx="0" cy="186686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31" id="131"/>
          <p:cNvSpPr/>
          <p:nvPr/>
        </p:nvSpPr>
        <p:spPr>
          <a:xfrm flipH="true">
            <a:off x="7141605" y="5197893"/>
            <a:ext cx="4456014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2" id="132"/>
          <p:cNvSpPr/>
          <p:nvPr/>
        </p:nvSpPr>
        <p:spPr>
          <a:xfrm flipV="true">
            <a:off x="7163706" y="5143255"/>
            <a:ext cx="0" cy="54638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3" id="133"/>
          <p:cNvSpPr/>
          <p:nvPr/>
        </p:nvSpPr>
        <p:spPr>
          <a:xfrm flipV="true">
            <a:off x="11827487" y="5142481"/>
            <a:ext cx="0" cy="24184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34" id="134"/>
          <p:cNvSpPr/>
          <p:nvPr/>
        </p:nvSpPr>
        <p:spPr>
          <a:xfrm flipV="true">
            <a:off x="11575227" y="5197893"/>
            <a:ext cx="0" cy="186686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35" id="135"/>
          <p:cNvSpPr/>
          <p:nvPr/>
        </p:nvSpPr>
        <p:spPr>
          <a:xfrm>
            <a:off x="3146289" y="4166605"/>
            <a:ext cx="188335" cy="258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6" id="136"/>
          <p:cNvGrpSpPr/>
          <p:nvPr/>
        </p:nvGrpSpPr>
        <p:grpSpPr>
          <a:xfrm rot="0">
            <a:off x="1858829" y="4649489"/>
            <a:ext cx="1287460" cy="489186"/>
            <a:chOff x="0" y="0"/>
            <a:chExt cx="540878" cy="205513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138" id="13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AutoShape 139" id="139"/>
          <p:cNvSpPr/>
          <p:nvPr/>
        </p:nvSpPr>
        <p:spPr>
          <a:xfrm flipH="true">
            <a:off x="4622322" y="4897889"/>
            <a:ext cx="1897363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140" id="140"/>
          <p:cNvGrpSpPr/>
          <p:nvPr/>
        </p:nvGrpSpPr>
        <p:grpSpPr>
          <a:xfrm rot="0">
            <a:off x="1858829" y="3922012"/>
            <a:ext cx="1287460" cy="489186"/>
            <a:chOff x="0" y="0"/>
            <a:chExt cx="540878" cy="205513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142" id="14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</a:p>
          </p:txBody>
        </p:sp>
      </p:grpSp>
      <p:sp>
        <p:nvSpPr>
          <p:cNvPr name="AutoShape 143" id="143"/>
          <p:cNvSpPr/>
          <p:nvPr/>
        </p:nvSpPr>
        <p:spPr>
          <a:xfrm flipH="true">
            <a:off x="3146289" y="4145366"/>
            <a:ext cx="0" cy="768429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Réception du paiement BIP47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4459579" y="2904794"/>
            <a:ext cx="643311" cy="705965"/>
          </a:xfrm>
          <a:custGeom>
            <a:avLst/>
            <a:gdLst/>
            <a:ahLst/>
            <a:cxnLst/>
            <a:rect r="r" b="b" t="t" l="l"/>
            <a:pathLst>
              <a:path h="705965" w="643311">
                <a:moveTo>
                  <a:pt x="0" y="0"/>
                </a:moveTo>
                <a:lnTo>
                  <a:pt x="643311" y="0"/>
                </a:lnTo>
                <a:lnTo>
                  <a:pt x="643311" y="705966"/>
                </a:lnTo>
                <a:lnTo>
                  <a:pt x="0" y="7059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362541" y="2904794"/>
            <a:ext cx="643311" cy="705965"/>
          </a:xfrm>
          <a:custGeom>
            <a:avLst/>
            <a:gdLst/>
            <a:ahLst/>
            <a:cxnLst/>
            <a:rect r="r" b="b" t="t" l="l"/>
            <a:pathLst>
              <a:path h="705965" w="643311">
                <a:moveTo>
                  <a:pt x="0" y="0"/>
                </a:moveTo>
                <a:lnTo>
                  <a:pt x="643311" y="0"/>
                </a:lnTo>
                <a:lnTo>
                  <a:pt x="643311" y="705966"/>
                </a:lnTo>
                <a:lnTo>
                  <a:pt x="0" y="7059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471398" y="3844734"/>
            <a:ext cx="619672" cy="61967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G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471398" y="4744840"/>
            <a:ext cx="619672" cy="61967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696969" y="4521115"/>
            <a:ext cx="168531" cy="16853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471398" y="5640481"/>
            <a:ext cx="619672" cy="619672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4645892" y="5419706"/>
            <a:ext cx="270684" cy="162410"/>
          </a:xfrm>
          <a:custGeom>
            <a:avLst/>
            <a:gdLst/>
            <a:ahLst/>
            <a:cxnLst/>
            <a:rect r="r" b="b" t="t" l="l"/>
            <a:pathLst>
              <a:path h="162410" w="270684">
                <a:moveTo>
                  <a:pt x="0" y="0"/>
                </a:moveTo>
                <a:lnTo>
                  <a:pt x="270684" y="0"/>
                </a:lnTo>
                <a:lnTo>
                  <a:pt x="270684" y="162410"/>
                </a:lnTo>
                <a:lnTo>
                  <a:pt x="0" y="1624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4636614" y="3246395"/>
            <a:ext cx="289241" cy="34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1"/>
              </a:lnSpc>
            </a:pPr>
            <a:r>
              <a:rPr lang="en-US" b="true" sz="1994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539576" y="3246395"/>
            <a:ext cx="289241" cy="34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1"/>
              </a:lnSpc>
            </a:pPr>
            <a:r>
              <a:rPr lang="en-US" b="true" sz="1994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4471398" y="6636094"/>
            <a:ext cx="619672" cy="61967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4471398" y="7536200"/>
            <a:ext cx="619672" cy="619672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696969" y="7312476"/>
            <a:ext cx="168531" cy="168531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4471398" y="8431842"/>
            <a:ext cx="619672" cy="619672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470D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4645892" y="8211067"/>
            <a:ext cx="270684" cy="162410"/>
          </a:xfrm>
          <a:custGeom>
            <a:avLst/>
            <a:gdLst/>
            <a:ahLst/>
            <a:cxnLst/>
            <a:rect r="r" b="b" t="t" l="l"/>
            <a:pathLst>
              <a:path h="162410" w="270684">
                <a:moveTo>
                  <a:pt x="0" y="0"/>
                </a:moveTo>
                <a:lnTo>
                  <a:pt x="270684" y="0"/>
                </a:lnTo>
                <a:lnTo>
                  <a:pt x="270684" y="162410"/>
                </a:lnTo>
                <a:lnTo>
                  <a:pt x="0" y="1624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9374360" y="3844734"/>
            <a:ext cx="619672" cy="619672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G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9374360" y="4744840"/>
            <a:ext cx="619672" cy="619672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5DE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9599931" y="4521115"/>
            <a:ext cx="168531" cy="168531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9374360" y="5640481"/>
            <a:ext cx="619672" cy="619672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sp>
        <p:nvSpPr>
          <p:cNvPr name="Freeform 68" id="68"/>
          <p:cNvSpPr/>
          <p:nvPr/>
        </p:nvSpPr>
        <p:spPr>
          <a:xfrm flipH="false" flipV="false" rot="0">
            <a:off x="9548854" y="5419706"/>
            <a:ext cx="270684" cy="162410"/>
          </a:xfrm>
          <a:custGeom>
            <a:avLst/>
            <a:gdLst/>
            <a:ahLst/>
            <a:cxnLst/>
            <a:rect r="r" b="b" t="t" l="l"/>
            <a:pathLst>
              <a:path h="162410" w="270684">
                <a:moveTo>
                  <a:pt x="0" y="0"/>
                </a:moveTo>
                <a:lnTo>
                  <a:pt x="270684" y="0"/>
                </a:lnTo>
                <a:lnTo>
                  <a:pt x="270684" y="162410"/>
                </a:lnTo>
                <a:lnTo>
                  <a:pt x="0" y="1624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9" id="69"/>
          <p:cNvGrpSpPr/>
          <p:nvPr/>
        </p:nvGrpSpPr>
        <p:grpSpPr>
          <a:xfrm rot="0">
            <a:off x="9374360" y="6636094"/>
            <a:ext cx="619672" cy="619672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374360" y="7536200"/>
            <a:ext cx="619672" cy="619672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5DE9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9599931" y="7312476"/>
            <a:ext cx="168531" cy="16853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9374360" y="8431842"/>
            <a:ext cx="619672" cy="619672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470D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</a:p>
          </p:txBody>
        </p:sp>
      </p:grpSp>
      <p:sp>
        <p:nvSpPr>
          <p:cNvPr name="Freeform 81" id="81"/>
          <p:cNvSpPr/>
          <p:nvPr/>
        </p:nvSpPr>
        <p:spPr>
          <a:xfrm flipH="false" flipV="false" rot="0">
            <a:off x="9548854" y="8211067"/>
            <a:ext cx="270684" cy="162410"/>
          </a:xfrm>
          <a:custGeom>
            <a:avLst/>
            <a:gdLst/>
            <a:ahLst/>
            <a:cxnLst/>
            <a:rect r="r" b="b" t="t" l="l"/>
            <a:pathLst>
              <a:path h="162410" w="270684">
                <a:moveTo>
                  <a:pt x="0" y="0"/>
                </a:moveTo>
                <a:lnTo>
                  <a:pt x="270684" y="0"/>
                </a:lnTo>
                <a:lnTo>
                  <a:pt x="270684" y="162410"/>
                </a:lnTo>
                <a:lnTo>
                  <a:pt x="0" y="1624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2" id="82"/>
          <p:cNvSpPr/>
          <p:nvPr/>
        </p:nvSpPr>
        <p:spPr>
          <a:xfrm>
            <a:off x="5084933" y="6011988"/>
            <a:ext cx="4295565" cy="87227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3" id="83"/>
          <p:cNvSpPr/>
          <p:nvPr/>
        </p:nvSpPr>
        <p:spPr>
          <a:xfrm flipH="true">
            <a:off x="5084933" y="6011988"/>
            <a:ext cx="4295565" cy="87227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4" id="84"/>
          <p:cNvSpPr txBox="true"/>
          <p:nvPr/>
        </p:nvSpPr>
        <p:spPr>
          <a:xfrm rot="0">
            <a:off x="6162721" y="3844506"/>
            <a:ext cx="2139989" cy="557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Point G de la courbe elliptique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880872" y="4896395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Alice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880872" y="5792037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Alice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880872" y="6787650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Bob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880872" y="7687756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Alice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0444782" y="5792037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Bob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0444782" y="4896395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Bob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0444782" y="6787650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Alice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0444782" y="7687756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Bob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880872" y="8591095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Secret partagé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5898804" y="5620779"/>
            <a:ext cx="2667823" cy="516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8"/>
              </a:lnSpc>
            </a:pPr>
            <a:r>
              <a:rPr lang="en-US" sz="144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Transport public non sécurisé (Bitcoin)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0444782" y="8591095"/>
            <a:ext cx="2139989" cy="27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8"/>
              </a:lnSpc>
            </a:pPr>
            <a:r>
              <a:rPr lang="en-US" b="true" sz="164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Secret partagé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Réception du paiement BIP47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773712" y="3011345"/>
            <a:ext cx="620404" cy="680828"/>
          </a:xfrm>
          <a:custGeom>
            <a:avLst/>
            <a:gdLst/>
            <a:ahLst/>
            <a:cxnLst/>
            <a:rect r="r" b="b" t="t" l="l"/>
            <a:pathLst>
              <a:path h="680828" w="620404">
                <a:moveTo>
                  <a:pt x="0" y="0"/>
                </a:moveTo>
                <a:lnTo>
                  <a:pt x="620404" y="0"/>
                </a:lnTo>
                <a:lnTo>
                  <a:pt x="620404" y="680828"/>
                </a:lnTo>
                <a:lnTo>
                  <a:pt x="0" y="68082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075735" y="3011345"/>
            <a:ext cx="620404" cy="680828"/>
          </a:xfrm>
          <a:custGeom>
            <a:avLst/>
            <a:gdLst/>
            <a:ahLst/>
            <a:cxnLst/>
            <a:rect r="r" b="b" t="t" l="l"/>
            <a:pathLst>
              <a:path h="680828" w="620404">
                <a:moveTo>
                  <a:pt x="0" y="0"/>
                </a:moveTo>
                <a:lnTo>
                  <a:pt x="620404" y="0"/>
                </a:lnTo>
                <a:lnTo>
                  <a:pt x="620404" y="680828"/>
                </a:lnTo>
                <a:lnTo>
                  <a:pt x="0" y="68082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2785110" y="3917816"/>
            <a:ext cx="597608" cy="597608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470D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785110" y="4750386"/>
            <a:ext cx="597608" cy="597608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470D">
                <a:alpha val="74902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FFFFFF">
                      <a:alpha val="74902"/>
                    </a:srgbClr>
                  </a:solidFill>
                  <a:latin typeface="Rubik Bold"/>
                  <a:ea typeface="Rubik Bold"/>
                  <a:cs typeface="Rubik Bold"/>
                  <a:sym typeface="Rubik Bold"/>
                </a:rPr>
                <a:t>Sx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087133" y="3917816"/>
            <a:ext cx="597608" cy="597608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470D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87133" y="4750386"/>
            <a:ext cx="597608" cy="597608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470D">
                <a:alpha val="74902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FFFFFF">
                      <a:alpha val="74902"/>
                    </a:srgbClr>
                  </a:solidFill>
                  <a:latin typeface="Rubik Bold"/>
                  <a:ea typeface="Rubik Bold"/>
                  <a:cs typeface="Rubik Bold"/>
                  <a:sym typeface="Rubik Bold"/>
                </a:rPr>
                <a:t>Sx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8886117" y="4963572"/>
            <a:ext cx="620404" cy="680828"/>
          </a:xfrm>
          <a:custGeom>
            <a:avLst/>
            <a:gdLst/>
            <a:ahLst/>
            <a:cxnLst/>
            <a:rect r="r" b="b" t="t" l="l"/>
            <a:pathLst>
              <a:path h="680828" w="620404">
                <a:moveTo>
                  <a:pt x="0" y="0"/>
                </a:moveTo>
                <a:lnTo>
                  <a:pt x="620404" y="0"/>
                </a:lnTo>
                <a:lnTo>
                  <a:pt x="620404" y="680828"/>
                </a:lnTo>
                <a:lnTo>
                  <a:pt x="0" y="68082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1" id="41"/>
          <p:cNvSpPr/>
          <p:nvPr/>
        </p:nvSpPr>
        <p:spPr>
          <a:xfrm>
            <a:off x="3083914" y="4515424"/>
            <a:ext cx="0" cy="23496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7385937" y="4515424"/>
            <a:ext cx="0" cy="23496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3" id="43"/>
          <p:cNvGrpSpPr/>
          <p:nvPr/>
        </p:nvGrpSpPr>
        <p:grpSpPr>
          <a:xfrm rot="0">
            <a:off x="2785110" y="5862562"/>
            <a:ext cx="597608" cy="597608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087133" y="5862562"/>
            <a:ext cx="597608" cy="597608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>
            <a:off x="7385937" y="5347993"/>
            <a:ext cx="0" cy="514569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0" id="50"/>
          <p:cNvGrpSpPr/>
          <p:nvPr/>
        </p:nvGrpSpPr>
        <p:grpSpPr>
          <a:xfrm rot="0">
            <a:off x="6942588" y="5395881"/>
            <a:ext cx="886697" cy="284004"/>
            <a:chOff x="0" y="0"/>
            <a:chExt cx="376107" cy="12046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376107" cy="120465"/>
            </a:xfrm>
            <a:custGeom>
              <a:avLst/>
              <a:gdLst/>
              <a:ahLst/>
              <a:cxnLst/>
              <a:rect r="r" b="b" t="t" l="l"/>
              <a:pathLst>
                <a:path h="120465" w="376107">
                  <a:moveTo>
                    <a:pt x="43656" y="0"/>
                  </a:moveTo>
                  <a:lnTo>
                    <a:pt x="332451" y="0"/>
                  </a:lnTo>
                  <a:cubicBezTo>
                    <a:pt x="356562" y="0"/>
                    <a:pt x="376107" y="19545"/>
                    <a:pt x="376107" y="43656"/>
                  </a:cubicBezTo>
                  <a:lnTo>
                    <a:pt x="376107" y="76809"/>
                  </a:lnTo>
                  <a:cubicBezTo>
                    <a:pt x="376107" y="88387"/>
                    <a:pt x="371508" y="99491"/>
                    <a:pt x="363321" y="107679"/>
                  </a:cubicBezTo>
                  <a:cubicBezTo>
                    <a:pt x="355134" y="115866"/>
                    <a:pt x="344030" y="120465"/>
                    <a:pt x="332451" y="120465"/>
                  </a:cubicBezTo>
                  <a:lnTo>
                    <a:pt x="43656" y="120465"/>
                  </a:lnTo>
                  <a:cubicBezTo>
                    <a:pt x="19545" y="120465"/>
                    <a:pt x="0" y="100920"/>
                    <a:pt x="0" y="76809"/>
                  </a:cubicBezTo>
                  <a:lnTo>
                    <a:pt x="0" y="43656"/>
                  </a:lnTo>
                  <a:cubicBezTo>
                    <a:pt x="0" y="19545"/>
                    <a:pt x="19545" y="0"/>
                    <a:pt x="4365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376107" cy="149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</a:pPr>
              <a:r>
                <a:rPr lang="en-US" b="true" sz="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SHA256</a:t>
              </a:r>
            </a:p>
          </p:txBody>
        </p:sp>
      </p:grpSp>
      <p:sp>
        <p:nvSpPr>
          <p:cNvPr name="AutoShape 53" id="53"/>
          <p:cNvSpPr/>
          <p:nvPr/>
        </p:nvSpPr>
        <p:spPr>
          <a:xfrm>
            <a:off x="3083914" y="5347993"/>
            <a:ext cx="0" cy="514569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4" id="54"/>
          <p:cNvGrpSpPr/>
          <p:nvPr/>
        </p:nvGrpSpPr>
        <p:grpSpPr>
          <a:xfrm rot="0">
            <a:off x="2640565" y="5395881"/>
            <a:ext cx="886697" cy="284004"/>
            <a:chOff x="0" y="0"/>
            <a:chExt cx="376107" cy="12046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376107" cy="120465"/>
            </a:xfrm>
            <a:custGeom>
              <a:avLst/>
              <a:gdLst/>
              <a:ahLst/>
              <a:cxnLst/>
              <a:rect r="r" b="b" t="t" l="l"/>
              <a:pathLst>
                <a:path h="120465" w="376107">
                  <a:moveTo>
                    <a:pt x="43656" y="0"/>
                  </a:moveTo>
                  <a:lnTo>
                    <a:pt x="332451" y="0"/>
                  </a:lnTo>
                  <a:cubicBezTo>
                    <a:pt x="356562" y="0"/>
                    <a:pt x="376107" y="19545"/>
                    <a:pt x="376107" y="43656"/>
                  </a:cubicBezTo>
                  <a:lnTo>
                    <a:pt x="376107" y="76809"/>
                  </a:lnTo>
                  <a:cubicBezTo>
                    <a:pt x="376107" y="88387"/>
                    <a:pt x="371508" y="99491"/>
                    <a:pt x="363321" y="107679"/>
                  </a:cubicBezTo>
                  <a:cubicBezTo>
                    <a:pt x="355134" y="115866"/>
                    <a:pt x="344030" y="120465"/>
                    <a:pt x="332451" y="120465"/>
                  </a:cubicBezTo>
                  <a:lnTo>
                    <a:pt x="43656" y="120465"/>
                  </a:lnTo>
                  <a:cubicBezTo>
                    <a:pt x="19545" y="120465"/>
                    <a:pt x="0" y="100920"/>
                    <a:pt x="0" y="76809"/>
                  </a:cubicBezTo>
                  <a:lnTo>
                    <a:pt x="0" y="43656"/>
                  </a:lnTo>
                  <a:cubicBezTo>
                    <a:pt x="0" y="19545"/>
                    <a:pt x="19545" y="0"/>
                    <a:pt x="4365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376107" cy="149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120"/>
                </a:lnSpc>
              </a:pPr>
              <a:r>
                <a:rPr lang="en-US" b="true" sz="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SHA256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785110" y="6690827"/>
            <a:ext cx="597608" cy="597608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G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087133" y="6690827"/>
            <a:ext cx="597608" cy="597608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G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2785110" y="7519091"/>
            <a:ext cx="597608" cy="597608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7087133" y="7519091"/>
            <a:ext cx="597608" cy="597608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2785110" y="8347356"/>
            <a:ext cx="597608" cy="597608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K0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7087133" y="8347356"/>
            <a:ext cx="597608" cy="597608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K0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8897516" y="5862562"/>
            <a:ext cx="597608" cy="597608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55DE9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8897516" y="6690827"/>
            <a:ext cx="597608" cy="597608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  <a:r>
                <a:rPr lang="en-US" b="true" sz="1699">
                  <a:solidFill>
                    <a:srgbClr val="000000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k0</a:t>
              </a:r>
            </a:p>
          </p:txBody>
        </p:sp>
      </p:grpSp>
      <p:sp>
        <p:nvSpPr>
          <p:cNvPr name="AutoShape 81" id="81"/>
          <p:cNvSpPr/>
          <p:nvPr/>
        </p:nvSpPr>
        <p:spPr>
          <a:xfrm flipH="true">
            <a:off x="7606384" y="7191343"/>
            <a:ext cx="1369489" cy="1253104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82" id="82"/>
          <p:cNvSpPr/>
          <p:nvPr/>
        </p:nvSpPr>
        <p:spPr>
          <a:xfrm flipH="false" flipV="false" rot="0">
            <a:off x="9065797" y="6497185"/>
            <a:ext cx="261045" cy="156627"/>
          </a:xfrm>
          <a:custGeom>
            <a:avLst/>
            <a:gdLst/>
            <a:ahLst/>
            <a:cxnLst/>
            <a:rect r="r" b="b" t="t" l="l"/>
            <a:pathLst>
              <a:path h="156627" w="261045">
                <a:moveTo>
                  <a:pt x="0" y="0"/>
                </a:moveTo>
                <a:lnTo>
                  <a:pt x="261045" y="0"/>
                </a:lnTo>
                <a:lnTo>
                  <a:pt x="261045" y="156627"/>
                </a:lnTo>
                <a:lnTo>
                  <a:pt x="0" y="1566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0">
            <a:off x="7255414" y="8153714"/>
            <a:ext cx="261045" cy="156627"/>
          </a:xfrm>
          <a:custGeom>
            <a:avLst/>
            <a:gdLst/>
            <a:ahLst/>
            <a:cxnLst/>
            <a:rect r="r" b="b" t="t" l="l"/>
            <a:pathLst>
              <a:path h="156627" w="261045">
                <a:moveTo>
                  <a:pt x="0" y="0"/>
                </a:moveTo>
                <a:lnTo>
                  <a:pt x="261045" y="0"/>
                </a:lnTo>
                <a:lnTo>
                  <a:pt x="261045" y="156627"/>
                </a:lnTo>
                <a:lnTo>
                  <a:pt x="0" y="1566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2953391" y="8153714"/>
            <a:ext cx="261045" cy="156627"/>
          </a:xfrm>
          <a:custGeom>
            <a:avLst/>
            <a:gdLst/>
            <a:ahLst/>
            <a:cxnLst/>
            <a:rect r="r" b="b" t="t" l="l"/>
            <a:pathLst>
              <a:path h="156627" w="261045">
                <a:moveTo>
                  <a:pt x="0" y="0"/>
                </a:moveTo>
                <a:lnTo>
                  <a:pt x="261045" y="0"/>
                </a:lnTo>
                <a:lnTo>
                  <a:pt x="261045" y="156627"/>
                </a:lnTo>
                <a:lnTo>
                  <a:pt x="0" y="15662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5" id="85"/>
          <p:cNvGrpSpPr/>
          <p:nvPr/>
        </p:nvGrpSpPr>
        <p:grpSpPr>
          <a:xfrm rot="0">
            <a:off x="7304672" y="6491282"/>
            <a:ext cx="162530" cy="162530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3002649" y="6491282"/>
            <a:ext cx="162530" cy="162530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9"/>
                </a:lnSpc>
              </a:pPr>
            </a:p>
          </p:txBody>
        </p:sp>
      </p:grpSp>
      <p:sp>
        <p:nvSpPr>
          <p:cNvPr name="Freeform 91" id="91"/>
          <p:cNvSpPr/>
          <p:nvPr/>
        </p:nvSpPr>
        <p:spPr>
          <a:xfrm flipH="false" flipV="false" rot="0">
            <a:off x="7304672" y="7323920"/>
            <a:ext cx="162530" cy="162530"/>
          </a:xfrm>
          <a:custGeom>
            <a:avLst/>
            <a:gdLst/>
            <a:ahLst/>
            <a:cxnLst/>
            <a:rect r="r" b="b" t="t" l="l"/>
            <a:pathLst>
              <a:path h="162530" w="162530">
                <a:moveTo>
                  <a:pt x="0" y="0"/>
                </a:moveTo>
                <a:lnTo>
                  <a:pt x="162530" y="0"/>
                </a:lnTo>
                <a:lnTo>
                  <a:pt x="162530" y="162530"/>
                </a:lnTo>
                <a:lnTo>
                  <a:pt x="0" y="16253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2" id="92"/>
          <p:cNvSpPr txBox="true"/>
          <p:nvPr/>
        </p:nvSpPr>
        <p:spPr>
          <a:xfrm rot="0">
            <a:off x="2944443" y="3348612"/>
            <a:ext cx="278942" cy="31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b="true" sz="1830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A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7246466" y="3348612"/>
            <a:ext cx="278942" cy="31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b="true" sz="1830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4203030" y="4053433"/>
            <a:ext cx="2063790" cy="25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6"/>
              </a:lnSpc>
            </a:pPr>
            <a:r>
              <a:rPr lang="en-US" b="true" sz="149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Secret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9056849" y="5300839"/>
            <a:ext cx="278942" cy="31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2"/>
              </a:lnSpc>
            </a:pPr>
            <a:r>
              <a:rPr lang="en-US" b="true" sz="1830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4203030" y="4886002"/>
            <a:ext cx="2063790" cy="25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6"/>
              </a:lnSpc>
            </a:pPr>
            <a:r>
              <a:rPr lang="en-US" b="true" sz="149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Abscisse du secret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4203030" y="5998179"/>
            <a:ext cx="2063790" cy="25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6"/>
              </a:lnSpc>
            </a:pPr>
            <a:r>
              <a:rPr lang="en-US" b="true" sz="149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Hash du secret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4203030" y="6826444"/>
            <a:ext cx="2063790" cy="25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6"/>
              </a:lnSpc>
            </a:pPr>
            <a:r>
              <a:rPr lang="en-US" b="true" sz="149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Point G de la courbe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4203030" y="7653260"/>
            <a:ext cx="2063790" cy="25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6"/>
              </a:lnSpc>
            </a:pPr>
            <a:r>
              <a:rPr lang="en-US" b="true" sz="149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Bob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4203030" y="8336594"/>
            <a:ext cx="2063790" cy="51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6"/>
              </a:lnSpc>
            </a:pPr>
            <a:r>
              <a:rPr lang="en-US" b="true" sz="149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publique de paiement BIP47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9761288" y="5998179"/>
            <a:ext cx="2063790" cy="25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6"/>
              </a:lnSpc>
            </a:pPr>
            <a:r>
              <a:rPr lang="en-US" b="true" sz="149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Bob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9761288" y="6680065"/>
            <a:ext cx="2063790" cy="51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6"/>
              </a:lnSpc>
            </a:pPr>
            <a:r>
              <a:rPr lang="en-US" b="true" sz="149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Clé privée de paiement BIP47</a:t>
            </a:r>
          </a:p>
        </p:txBody>
      </p:sp>
      <p:sp>
        <p:nvSpPr>
          <p:cNvPr name="Freeform 103" id="103"/>
          <p:cNvSpPr/>
          <p:nvPr/>
        </p:nvSpPr>
        <p:spPr>
          <a:xfrm flipH="false" flipV="false" rot="0">
            <a:off x="3002649" y="7323920"/>
            <a:ext cx="162530" cy="162530"/>
          </a:xfrm>
          <a:custGeom>
            <a:avLst/>
            <a:gdLst/>
            <a:ahLst/>
            <a:cxnLst/>
            <a:rect r="r" b="b" t="t" l="l"/>
            <a:pathLst>
              <a:path h="162530" w="162530">
                <a:moveTo>
                  <a:pt x="0" y="0"/>
                </a:moveTo>
                <a:lnTo>
                  <a:pt x="162530" y="0"/>
                </a:lnTo>
                <a:lnTo>
                  <a:pt x="162530" y="162530"/>
                </a:lnTo>
                <a:lnTo>
                  <a:pt x="0" y="16253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4" id="104"/>
          <p:cNvSpPr/>
          <p:nvPr/>
        </p:nvSpPr>
        <p:spPr>
          <a:xfrm flipH="false" flipV="false" rot="0">
            <a:off x="8209863" y="6080101"/>
            <a:ext cx="162530" cy="162530"/>
          </a:xfrm>
          <a:custGeom>
            <a:avLst/>
            <a:gdLst/>
            <a:ahLst/>
            <a:cxnLst/>
            <a:rect r="r" b="b" t="t" l="l"/>
            <a:pathLst>
              <a:path h="162530" w="162530">
                <a:moveTo>
                  <a:pt x="0" y="0"/>
                </a:moveTo>
                <a:lnTo>
                  <a:pt x="162530" y="0"/>
                </a:lnTo>
                <a:lnTo>
                  <a:pt x="162530" y="162530"/>
                </a:lnTo>
                <a:lnTo>
                  <a:pt x="0" y="16253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Réception du paiement BIP47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87297" y="3277043"/>
            <a:ext cx="4719549" cy="3263468"/>
            <a:chOff x="0" y="0"/>
            <a:chExt cx="1864513" cy="12892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64513" cy="1289271"/>
            </a:xfrm>
            <a:custGeom>
              <a:avLst/>
              <a:gdLst/>
              <a:ahLst/>
              <a:cxnLst/>
              <a:rect r="r" b="b" t="t" l="l"/>
              <a:pathLst>
                <a:path h="1289271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289271"/>
                  </a:lnTo>
                  <a:lnTo>
                    <a:pt x="0" y="1289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864513" cy="1336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Alice</a:t>
              </a: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3060429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487297" y="3659059"/>
            <a:ext cx="471954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4630057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3160694" y="4150447"/>
            <a:ext cx="1369098" cy="520205"/>
            <a:chOff x="0" y="0"/>
            <a:chExt cx="540878" cy="20551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487297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060505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634820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3160694" y="5704658"/>
            <a:ext cx="1369098" cy="520205"/>
            <a:chOff x="0" y="0"/>
            <a:chExt cx="540878" cy="20551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K0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736837" y="5704658"/>
            <a:ext cx="1369098" cy="520205"/>
            <a:chOff x="0" y="0"/>
            <a:chExt cx="540878" cy="20551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K0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8257691" y="3277043"/>
            <a:ext cx="4719549" cy="3263468"/>
            <a:chOff x="0" y="0"/>
            <a:chExt cx="1864513" cy="12892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864513" cy="1289271"/>
            </a:xfrm>
            <a:custGeom>
              <a:avLst/>
              <a:gdLst/>
              <a:ahLst/>
              <a:cxnLst/>
              <a:rect r="r" b="b" t="t" l="l"/>
              <a:pathLst>
                <a:path h="1289271" w="1864513">
                  <a:moveTo>
                    <a:pt x="0" y="0"/>
                  </a:moveTo>
                  <a:lnTo>
                    <a:pt x="1864513" y="0"/>
                  </a:lnTo>
                  <a:lnTo>
                    <a:pt x="1864513" y="1289271"/>
                  </a:lnTo>
                  <a:lnTo>
                    <a:pt x="0" y="1289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1864513" cy="1336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  <a:r>
                <a:rPr lang="en-US" sz="1599" b="true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Bob</a:t>
              </a: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47" id="47"/>
          <p:cNvSpPr/>
          <p:nvPr/>
        </p:nvSpPr>
        <p:spPr>
          <a:xfrm>
            <a:off x="8257691" y="3659059"/>
            <a:ext cx="4719549" cy="0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9830823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>
            <a:off x="11400452" y="3659059"/>
            <a:ext cx="0" cy="2824301"/>
          </a:xfrm>
          <a:prstGeom prst="line">
            <a:avLst/>
          </a:prstGeom>
          <a:ln cap="flat" w="95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50" id="50"/>
          <p:cNvGrpSpPr/>
          <p:nvPr/>
        </p:nvGrpSpPr>
        <p:grpSpPr>
          <a:xfrm rot="0">
            <a:off x="9931089" y="4150447"/>
            <a:ext cx="1369098" cy="520205"/>
            <a:chOff x="0" y="0"/>
            <a:chExt cx="540878" cy="2055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8257691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Adresses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830900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publiques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1405214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Clés privées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9931089" y="5704658"/>
            <a:ext cx="1369098" cy="520205"/>
            <a:chOff x="0" y="0"/>
            <a:chExt cx="540878" cy="205513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Autre clé publique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8359708" y="5704658"/>
            <a:ext cx="1369098" cy="520205"/>
            <a:chOff x="0" y="0"/>
            <a:chExt cx="540878" cy="20551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Autre adresse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 flipH="true">
            <a:off x="6105935" y="5964760"/>
            <a:ext cx="2253773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3" id="63"/>
          <p:cNvGrpSpPr/>
          <p:nvPr/>
        </p:nvGrpSpPr>
        <p:grpSpPr>
          <a:xfrm rot="0">
            <a:off x="6547719" y="5704658"/>
            <a:ext cx="1369098" cy="520205"/>
            <a:chOff x="0" y="0"/>
            <a:chExt cx="540878" cy="205513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Premier remboursement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6547719" y="4927827"/>
            <a:ext cx="1369098" cy="520205"/>
            <a:chOff x="0" y="0"/>
            <a:chExt cx="540878" cy="20551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 #0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>
            <a:off x="2275868" y="8582802"/>
            <a:ext cx="780860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 flipH="true">
            <a:off x="2275868" y="7506695"/>
            <a:ext cx="784638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1" id="71"/>
          <p:cNvSpPr/>
          <p:nvPr/>
        </p:nvSpPr>
        <p:spPr>
          <a:xfrm>
            <a:off x="2273863" y="7143749"/>
            <a:ext cx="782864" cy="0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 flipH="true">
            <a:off x="2275868" y="7867344"/>
            <a:ext cx="784638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3" id="73"/>
          <p:cNvSpPr/>
          <p:nvPr/>
        </p:nvSpPr>
        <p:spPr>
          <a:xfrm flipH="true">
            <a:off x="2275868" y="8224645"/>
            <a:ext cx="784638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74" id="74"/>
          <p:cNvSpPr txBox="true"/>
          <p:nvPr/>
        </p:nvSpPr>
        <p:spPr>
          <a:xfrm rot="0">
            <a:off x="6446256" y="3685910"/>
            <a:ext cx="1573132" cy="191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Secrets partagés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3374080" y="7035164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de clés enfants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3374080" y="7398110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Transaction Bitcoin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374080" y="7758155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ECDH + SHA256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3374080" y="8121101"/>
            <a:ext cx="7096041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Addition de points sur les courbes elliptiques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3374080" y="8481146"/>
            <a:ext cx="415259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b="true" sz="1200" i="true">
                <a:solidFill>
                  <a:srgbClr val="000000"/>
                </a:solidFill>
                <a:latin typeface="Rubik Medium Italics"/>
                <a:ea typeface="Rubik Medium Italics"/>
                <a:cs typeface="Rubik Medium Italics"/>
                <a:sym typeface="Rubik Medium Italics"/>
              </a:rPr>
              <a:t>Dérivation d’adresses</a:t>
            </a:r>
          </a:p>
        </p:txBody>
      </p:sp>
      <p:grpSp>
        <p:nvGrpSpPr>
          <p:cNvPr name="Group 80" id="80"/>
          <p:cNvGrpSpPr/>
          <p:nvPr/>
        </p:nvGrpSpPr>
        <p:grpSpPr>
          <a:xfrm rot="0">
            <a:off x="3160947" y="4927827"/>
            <a:ext cx="1369098" cy="520205"/>
            <a:chOff x="0" y="0"/>
            <a:chExt cx="540878" cy="205513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 #0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9932917" y="4927827"/>
            <a:ext cx="1369098" cy="520205"/>
            <a:chOff x="0" y="0"/>
            <a:chExt cx="540878" cy="205513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#0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8361713" y="4927827"/>
            <a:ext cx="1369098" cy="520205"/>
            <a:chOff x="0" y="0"/>
            <a:chExt cx="540878" cy="205513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Adresse de notification</a:t>
              </a:r>
            </a:p>
          </p:txBody>
        </p:sp>
      </p:grpSp>
      <p:sp>
        <p:nvSpPr>
          <p:cNvPr name="AutoShape 89" id="89"/>
          <p:cNvSpPr/>
          <p:nvPr/>
        </p:nvSpPr>
        <p:spPr>
          <a:xfrm>
            <a:off x="9730811" y="5187929"/>
            <a:ext cx="202106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0" id="90"/>
          <p:cNvSpPr/>
          <p:nvPr/>
        </p:nvSpPr>
        <p:spPr>
          <a:xfrm>
            <a:off x="12185013" y="4670926"/>
            <a:ext cx="1828" cy="257175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1" id="91"/>
          <p:cNvSpPr/>
          <p:nvPr/>
        </p:nvSpPr>
        <p:spPr>
          <a:xfrm flipH="true">
            <a:off x="4530045" y="5187929"/>
            <a:ext cx="2017675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92" id="92"/>
          <p:cNvSpPr/>
          <p:nvPr/>
        </p:nvSpPr>
        <p:spPr>
          <a:xfrm flipH="true">
            <a:off x="7636214" y="4746137"/>
            <a:ext cx="4097612" cy="0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3" id="93"/>
          <p:cNvSpPr/>
          <p:nvPr/>
        </p:nvSpPr>
        <p:spPr>
          <a:xfrm flipV="true">
            <a:off x="7636214" y="4722324"/>
            <a:ext cx="0" cy="206446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94" id="94"/>
          <p:cNvSpPr/>
          <p:nvPr/>
        </p:nvSpPr>
        <p:spPr>
          <a:xfrm flipV="true">
            <a:off x="11733827" y="4722324"/>
            <a:ext cx="0" cy="205502"/>
          </a:xfrm>
          <a:prstGeom prst="line">
            <a:avLst/>
          </a:prstGeom>
          <a:ln cap="flat" w="47625">
            <a:solidFill>
              <a:srgbClr val="FFC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5" id="95"/>
          <p:cNvSpPr/>
          <p:nvPr/>
        </p:nvSpPr>
        <p:spPr>
          <a:xfrm flipV="true">
            <a:off x="3845328" y="5448031"/>
            <a:ext cx="83" cy="256626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96" id="96"/>
          <p:cNvSpPr/>
          <p:nvPr/>
        </p:nvSpPr>
        <p:spPr>
          <a:xfrm flipH="true">
            <a:off x="4240199" y="5506134"/>
            <a:ext cx="3019778" cy="0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7" id="97"/>
          <p:cNvSpPr/>
          <p:nvPr/>
        </p:nvSpPr>
        <p:spPr>
          <a:xfrm flipH="true" flipV="true">
            <a:off x="7232269" y="5448031"/>
            <a:ext cx="0" cy="58103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8" id="98"/>
          <p:cNvSpPr/>
          <p:nvPr/>
        </p:nvSpPr>
        <p:spPr>
          <a:xfrm flipV="true">
            <a:off x="4264011" y="5506134"/>
            <a:ext cx="0" cy="198524"/>
          </a:xfrm>
          <a:prstGeom prst="line">
            <a:avLst/>
          </a:prstGeom>
          <a:ln cap="flat" w="47625">
            <a:solidFill>
              <a:srgbClr val="00BF63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99" id="99"/>
          <p:cNvGrpSpPr/>
          <p:nvPr/>
        </p:nvGrpSpPr>
        <p:grpSpPr>
          <a:xfrm rot="0">
            <a:off x="11500464" y="4150721"/>
            <a:ext cx="1369098" cy="520205"/>
            <a:chOff x="0" y="0"/>
            <a:chExt cx="540878" cy="205513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Clé maîtresse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11502292" y="4928101"/>
            <a:ext cx="1369098" cy="520205"/>
            <a:chOff x="0" y="0"/>
            <a:chExt cx="540878" cy="205513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 #0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11500464" y="5704932"/>
            <a:ext cx="1369098" cy="520205"/>
            <a:chOff x="0" y="0"/>
            <a:chExt cx="540878" cy="205513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40000"/>
              </a:srgbClr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  <a:r>
                <a:rPr lang="en-US" b="true" sz="1100">
                  <a:solidFill>
                    <a:srgbClr val="FFFFFF">
                      <a:alpha val="40000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Autre clé privée</a:t>
              </a:r>
            </a:p>
          </p:txBody>
        </p:sp>
      </p:grpSp>
      <p:sp>
        <p:nvSpPr>
          <p:cNvPr name="AutoShape 108" id="108"/>
          <p:cNvSpPr/>
          <p:nvPr/>
        </p:nvSpPr>
        <p:spPr>
          <a:xfrm>
            <a:off x="11300187" y="5964880"/>
            <a:ext cx="200278" cy="35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9" id="109"/>
          <p:cNvSpPr/>
          <p:nvPr/>
        </p:nvSpPr>
        <p:spPr>
          <a:xfrm>
            <a:off x="11302015" y="5188049"/>
            <a:ext cx="200278" cy="35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0" id="110"/>
          <p:cNvSpPr/>
          <p:nvPr/>
        </p:nvSpPr>
        <p:spPr>
          <a:xfrm>
            <a:off x="11300187" y="4410669"/>
            <a:ext cx="200278" cy="35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1" id="111"/>
          <p:cNvSpPr/>
          <p:nvPr/>
        </p:nvSpPr>
        <p:spPr>
          <a:xfrm>
            <a:off x="3845328" y="4670652"/>
            <a:ext cx="84" cy="257175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2" id="112"/>
          <p:cNvSpPr/>
          <p:nvPr/>
        </p:nvSpPr>
        <p:spPr>
          <a:xfrm>
            <a:off x="4529792" y="5964760"/>
            <a:ext cx="207045" cy="0"/>
          </a:xfrm>
          <a:prstGeom prst="line">
            <a:avLst/>
          </a:prstGeom>
          <a:ln cap="flat" w="47625">
            <a:solidFill>
              <a:srgbClr val="009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3" id="113"/>
          <p:cNvSpPr/>
          <p:nvPr/>
        </p:nvSpPr>
        <p:spPr>
          <a:xfrm>
            <a:off x="9728806" y="5964760"/>
            <a:ext cx="202282" cy="0"/>
          </a:xfrm>
          <a:prstGeom prst="line">
            <a:avLst/>
          </a:prstGeom>
          <a:ln cap="flat" w="47625">
            <a:solidFill>
              <a:srgbClr val="000000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4" id="114"/>
          <p:cNvGrpSpPr/>
          <p:nvPr/>
        </p:nvGrpSpPr>
        <p:grpSpPr>
          <a:xfrm rot="0">
            <a:off x="1589314" y="4924053"/>
            <a:ext cx="1369098" cy="520205"/>
            <a:chOff x="0" y="0"/>
            <a:chExt cx="540878" cy="205513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589314" y="4150447"/>
            <a:ext cx="1369098" cy="520205"/>
            <a:chOff x="0" y="0"/>
            <a:chExt cx="540878" cy="205513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119" id="119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591319" y="5704658"/>
            <a:ext cx="1369098" cy="520205"/>
            <a:chOff x="0" y="0"/>
            <a:chExt cx="540878" cy="205513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540878" cy="205513"/>
            </a:xfrm>
            <a:custGeom>
              <a:avLst/>
              <a:gdLst/>
              <a:ahLst/>
              <a:cxnLst/>
              <a:rect r="r" b="b" t="t" l="l"/>
              <a:pathLst>
                <a:path h="205513" w="540878">
                  <a:moveTo>
                    <a:pt x="0" y="0"/>
                  </a:moveTo>
                  <a:lnTo>
                    <a:pt x="540878" y="0"/>
                  </a:lnTo>
                  <a:lnTo>
                    <a:pt x="540878" y="205513"/>
                  </a:lnTo>
                  <a:lnTo>
                    <a:pt x="0" y="205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>
                  <a:alpha val="40000"/>
                </a:srgbClr>
              </a:solidFill>
              <a:prstDash val="sysDot"/>
              <a:miter/>
            </a:ln>
          </p:spPr>
        </p:sp>
        <p:sp>
          <p:nvSpPr>
            <p:cNvPr name="TextBox 122" id="122"/>
            <p:cNvSpPr txBox="true"/>
            <p:nvPr/>
          </p:nvSpPr>
          <p:spPr>
            <a:xfrm>
              <a:off x="0" y="-28575"/>
              <a:ext cx="540878" cy="234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Système bancaire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558735" y="2945804"/>
            <a:ext cx="1041472" cy="1142905"/>
          </a:xfrm>
          <a:custGeom>
            <a:avLst/>
            <a:gdLst/>
            <a:ahLst/>
            <a:cxnLst/>
            <a:rect r="r" b="b" t="t" l="l"/>
            <a:pathLst>
              <a:path h="1142905" w="1041472">
                <a:moveTo>
                  <a:pt x="0" y="0"/>
                </a:moveTo>
                <a:lnTo>
                  <a:pt x="1041472" y="0"/>
                </a:lnTo>
                <a:lnTo>
                  <a:pt x="1041472" y="1142905"/>
                </a:lnTo>
                <a:lnTo>
                  <a:pt x="0" y="11429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5137775" y="4279209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5137775" y="4605550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0865436" y="2945804"/>
            <a:ext cx="1041472" cy="1142905"/>
          </a:xfrm>
          <a:custGeom>
            <a:avLst/>
            <a:gdLst/>
            <a:ahLst/>
            <a:cxnLst/>
            <a:rect r="r" b="b" t="t" l="l"/>
            <a:pathLst>
              <a:path h="1142905" w="1041472">
                <a:moveTo>
                  <a:pt x="0" y="0"/>
                </a:moveTo>
                <a:lnTo>
                  <a:pt x="1041472" y="0"/>
                </a:lnTo>
                <a:lnTo>
                  <a:pt x="1041472" y="1142905"/>
                </a:lnTo>
                <a:lnTo>
                  <a:pt x="0" y="114290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355950" y="3574816"/>
            <a:ext cx="1749421" cy="513892"/>
          </a:xfrm>
          <a:custGeom>
            <a:avLst/>
            <a:gdLst/>
            <a:ahLst/>
            <a:cxnLst/>
            <a:rect r="r" b="b" t="t" l="l"/>
            <a:pathLst>
              <a:path h="513892" w="1749421">
                <a:moveTo>
                  <a:pt x="0" y="0"/>
                </a:moveTo>
                <a:lnTo>
                  <a:pt x="1749421" y="0"/>
                </a:lnTo>
                <a:lnTo>
                  <a:pt x="1749421" y="513893"/>
                </a:lnTo>
                <a:lnTo>
                  <a:pt x="0" y="51389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>
            <a:off x="5133453" y="6321518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5137775" y="8037487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6733607" y="4796050"/>
            <a:ext cx="998428" cy="782518"/>
          </a:xfrm>
          <a:custGeom>
            <a:avLst/>
            <a:gdLst/>
            <a:ahLst/>
            <a:cxnLst/>
            <a:rect r="r" b="b" t="t" l="l"/>
            <a:pathLst>
              <a:path h="782518" w="998428">
                <a:moveTo>
                  <a:pt x="0" y="0"/>
                </a:moveTo>
                <a:lnTo>
                  <a:pt x="998429" y="0"/>
                </a:lnTo>
                <a:lnTo>
                  <a:pt x="998429" y="782518"/>
                </a:lnTo>
                <a:lnTo>
                  <a:pt x="0" y="78251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6481202" y="3623800"/>
            <a:ext cx="149891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IBAN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6731446" y="6512018"/>
            <a:ext cx="998428" cy="782518"/>
          </a:xfrm>
          <a:custGeom>
            <a:avLst/>
            <a:gdLst/>
            <a:ahLst/>
            <a:cxnLst/>
            <a:rect r="r" b="b" t="t" l="l"/>
            <a:pathLst>
              <a:path h="782518" w="998428">
                <a:moveTo>
                  <a:pt x="0" y="0"/>
                </a:moveTo>
                <a:lnTo>
                  <a:pt x="998429" y="0"/>
                </a:lnTo>
                <a:lnTo>
                  <a:pt x="998429" y="782519"/>
                </a:lnTo>
                <a:lnTo>
                  <a:pt x="0" y="78251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6733607" y="8227987"/>
            <a:ext cx="998428" cy="782518"/>
          </a:xfrm>
          <a:custGeom>
            <a:avLst/>
            <a:gdLst/>
            <a:ahLst/>
            <a:cxnLst/>
            <a:rect r="r" b="b" t="t" l="l"/>
            <a:pathLst>
              <a:path h="782518" w="998428">
                <a:moveTo>
                  <a:pt x="0" y="0"/>
                </a:moveTo>
                <a:lnTo>
                  <a:pt x="998429" y="0"/>
                </a:lnTo>
                <a:lnTo>
                  <a:pt x="998429" y="782518"/>
                </a:lnTo>
                <a:lnTo>
                  <a:pt x="0" y="78251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BIP47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558735" y="2856673"/>
            <a:ext cx="1041472" cy="1142905"/>
          </a:xfrm>
          <a:custGeom>
            <a:avLst/>
            <a:gdLst/>
            <a:ahLst/>
            <a:cxnLst/>
            <a:rect r="r" b="b" t="t" l="l"/>
            <a:pathLst>
              <a:path h="1142905" w="1041472">
                <a:moveTo>
                  <a:pt x="0" y="0"/>
                </a:moveTo>
                <a:lnTo>
                  <a:pt x="1041472" y="0"/>
                </a:lnTo>
                <a:lnTo>
                  <a:pt x="1041472" y="1142905"/>
                </a:lnTo>
                <a:lnTo>
                  <a:pt x="0" y="11429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5137775" y="4190078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5137775" y="4516419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6961758" y="4621922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865436" y="2856673"/>
            <a:ext cx="1041472" cy="1142905"/>
          </a:xfrm>
          <a:custGeom>
            <a:avLst/>
            <a:gdLst/>
            <a:ahLst/>
            <a:cxnLst/>
            <a:rect r="r" b="b" t="t" l="l"/>
            <a:pathLst>
              <a:path h="1142905" w="1041472">
                <a:moveTo>
                  <a:pt x="0" y="0"/>
                </a:moveTo>
                <a:lnTo>
                  <a:pt x="1041472" y="0"/>
                </a:lnTo>
                <a:lnTo>
                  <a:pt x="1041472" y="1142905"/>
                </a:lnTo>
                <a:lnTo>
                  <a:pt x="0" y="114290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355950" y="3485685"/>
            <a:ext cx="1749421" cy="513892"/>
          </a:xfrm>
          <a:custGeom>
            <a:avLst/>
            <a:gdLst/>
            <a:ahLst/>
            <a:cxnLst/>
            <a:rect r="r" b="b" t="t" l="l"/>
            <a:pathLst>
              <a:path h="513892" w="1749421">
                <a:moveTo>
                  <a:pt x="0" y="0"/>
                </a:moveTo>
                <a:lnTo>
                  <a:pt x="1749421" y="0"/>
                </a:lnTo>
                <a:lnTo>
                  <a:pt x="1749421" y="513893"/>
                </a:lnTo>
                <a:lnTo>
                  <a:pt x="0" y="51389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481202" y="3534669"/>
            <a:ext cx="149891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Rubik Bold"/>
                <a:ea typeface="Rubik Bold"/>
                <a:cs typeface="Rubik Bold"/>
                <a:sym typeface="Rubik Bold"/>
              </a:rPr>
              <a:t>BIP47</a:t>
            </a:r>
          </a:p>
        </p:txBody>
      </p:sp>
      <p:sp>
        <p:nvSpPr>
          <p:cNvPr name="AutoShape 33" id="33"/>
          <p:cNvSpPr/>
          <p:nvPr/>
        </p:nvSpPr>
        <p:spPr>
          <a:xfrm>
            <a:off x="5133453" y="6485882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6957436" y="6591384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>
            <a:off x="5137775" y="8456329"/>
            <a:ext cx="4194415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6961758" y="8561832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Principe général du BIP47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9717760" y="5461192"/>
            <a:ext cx="1041472" cy="1142905"/>
          </a:xfrm>
          <a:custGeom>
            <a:avLst/>
            <a:gdLst/>
            <a:ahLst/>
            <a:cxnLst/>
            <a:rect r="r" b="b" t="t" l="l"/>
            <a:pathLst>
              <a:path h="1142905" w="1041472">
                <a:moveTo>
                  <a:pt x="0" y="0"/>
                </a:moveTo>
                <a:lnTo>
                  <a:pt x="1041472" y="0"/>
                </a:lnTo>
                <a:lnTo>
                  <a:pt x="1041472" y="1142905"/>
                </a:lnTo>
                <a:lnTo>
                  <a:pt x="0" y="11429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323655" y="6144809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587663" y="5603952"/>
            <a:ext cx="781291" cy="857384"/>
          </a:xfrm>
          <a:custGeom>
            <a:avLst/>
            <a:gdLst/>
            <a:ahLst/>
            <a:cxnLst/>
            <a:rect r="r" b="b" t="t" l="l"/>
            <a:pathLst>
              <a:path h="857384" w="781291">
                <a:moveTo>
                  <a:pt x="0" y="0"/>
                </a:moveTo>
                <a:lnTo>
                  <a:pt x="781291" y="0"/>
                </a:lnTo>
                <a:lnTo>
                  <a:pt x="781291" y="857384"/>
                </a:lnTo>
                <a:lnTo>
                  <a:pt x="0" y="85738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 flipH="true" flipV="true">
            <a:off x="3368954" y="6032644"/>
            <a:ext cx="2422196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4649606" y="4784643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 flipV="true">
            <a:off x="7813292" y="3979426"/>
            <a:ext cx="674403" cy="1678653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7544390" y="4310796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5974326" y="5739198"/>
            <a:ext cx="3231054" cy="586892"/>
            <a:chOff x="0" y="0"/>
            <a:chExt cx="1276466" cy="23185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276466" cy="231859"/>
            </a:xfrm>
            <a:custGeom>
              <a:avLst/>
              <a:gdLst/>
              <a:ahLst/>
              <a:cxnLst/>
              <a:rect r="r" b="b" t="t" l="l"/>
              <a:pathLst>
                <a:path h="231859" w="1276466">
                  <a:moveTo>
                    <a:pt x="64695" y="0"/>
                  </a:moveTo>
                  <a:lnTo>
                    <a:pt x="1211771" y="0"/>
                  </a:lnTo>
                  <a:cubicBezTo>
                    <a:pt x="1228929" y="0"/>
                    <a:pt x="1245384" y="6816"/>
                    <a:pt x="1257517" y="18949"/>
                  </a:cubicBezTo>
                  <a:cubicBezTo>
                    <a:pt x="1269650" y="31081"/>
                    <a:pt x="1276466" y="47537"/>
                    <a:pt x="1276466" y="64695"/>
                  </a:cubicBezTo>
                  <a:lnTo>
                    <a:pt x="1276466" y="167164"/>
                  </a:lnTo>
                  <a:cubicBezTo>
                    <a:pt x="1276466" y="184322"/>
                    <a:pt x="1269650" y="200777"/>
                    <a:pt x="1257517" y="212910"/>
                  </a:cubicBezTo>
                  <a:cubicBezTo>
                    <a:pt x="1245384" y="225043"/>
                    <a:pt x="1228929" y="231859"/>
                    <a:pt x="1211771" y="231859"/>
                  </a:cubicBezTo>
                  <a:lnTo>
                    <a:pt x="64695" y="231859"/>
                  </a:lnTo>
                  <a:cubicBezTo>
                    <a:pt x="47537" y="231859"/>
                    <a:pt x="31081" y="225043"/>
                    <a:pt x="18949" y="212910"/>
                  </a:cubicBezTo>
                  <a:cubicBezTo>
                    <a:pt x="6816" y="200777"/>
                    <a:pt x="0" y="184322"/>
                    <a:pt x="0" y="167164"/>
                  </a:cubicBezTo>
                  <a:lnTo>
                    <a:pt x="0" y="64695"/>
                  </a:lnTo>
                  <a:cubicBezTo>
                    <a:pt x="0" y="47537"/>
                    <a:pt x="6816" y="31081"/>
                    <a:pt x="18949" y="18949"/>
                  </a:cubicBezTo>
                  <a:cubicBezTo>
                    <a:pt x="31081" y="6816"/>
                    <a:pt x="47537" y="0"/>
                    <a:pt x="6469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1276466" cy="298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Code de paiement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3247210" y="3260049"/>
            <a:ext cx="781291" cy="857384"/>
          </a:xfrm>
          <a:custGeom>
            <a:avLst/>
            <a:gdLst/>
            <a:ahLst/>
            <a:cxnLst/>
            <a:rect r="r" b="b" t="t" l="l"/>
            <a:pathLst>
              <a:path h="857384" w="781291">
                <a:moveTo>
                  <a:pt x="0" y="0"/>
                </a:moveTo>
                <a:lnTo>
                  <a:pt x="781291" y="0"/>
                </a:lnTo>
                <a:lnTo>
                  <a:pt x="781291" y="857383"/>
                </a:lnTo>
                <a:lnTo>
                  <a:pt x="0" y="85738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 flipH="true" flipV="true">
            <a:off x="4098559" y="4033104"/>
            <a:ext cx="2343876" cy="1624974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8297017" y="3063046"/>
            <a:ext cx="781291" cy="857384"/>
          </a:xfrm>
          <a:custGeom>
            <a:avLst/>
            <a:gdLst/>
            <a:ahLst/>
            <a:cxnLst/>
            <a:rect r="r" b="b" t="t" l="l"/>
            <a:pathLst>
              <a:path h="857384" w="781291">
                <a:moveTo>
                  <a:pt x="0" y="0"/>
                </a:moveTo>
                <a:lnTo>
                  <a:pt x="781290" y="0"/>
                </a:lnTo>
                <a:lnTo>
                  <a:pt x="781290" y="857384"/>
                </a:lnTo>
                <a:lnTo>
                  <a:pt x="0" y="85738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0863138" y="7918461"/>
            <a:ext cx="781291" cy="857384"/>
          </a:xfrm>
          <a:custGeom>
            <a:avLst/>
            <a:gdLst/>
            <a:ahLst/>
            <a:cxnLst/>
            <a:rect r="r" b="b" t="t" l="l"/>
            <a:pathLst>
              <a:path h="857384" w="781291">
                <a:moveTo>
                  <a:pt x="0" y="0"/>
                </a:moveTo>
                <a:lnTo>
                  <a:pt x="781291" y="0"/>
                </a:lnTo>
                <a:lnTo>
                  <a:pt x="781291" y="857383"/>
                </a:lnTo>
                <a:lnTo>
                  <a:pt x="0" y="85738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7300903" y="8035879"/>
            <a:ext cx="781291" cy="857384"/>
          </a:xfrm>
          <a:custGeom>
            <a:avLst/>
            <a:gdLst/>
            <a:ahLst/>
            <a:cxnLst/>
            <a:rect r="r" b="b" t="t" l="l"/>
            <a:pathLst>
              <a:path h="857384" w="781291">
                <a:moveTo>
                  <a:pt x="0" y="0"/>
                </a:moveTo>
                <a:lnTo>
                  <a:pt x="781291" y="0"/>
                </a:lnTo>
                <a:lnTo>
                  <a:pt x="781291" y="857384"/>
                </a:lnTo>
                <a:lnTo>
                  <a:pt x="0" y="85738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3933009" y="7918461"/>
            <a:ext cx="781291" cy="857384"/>
          </a:xfrm>
          <a:custGeom>
            <a:avLst/>
            <a:gdLst/>
            <a:ahLst/>
            <a:cxnLst/>
            <a:rect r="r" b="b" t="t" l="l"/>
            <a:pathLst>
              <a:path h="857384" w="781291">
                <a:moveTo>
                  <a:pt x="0" y="0"/>
                </a:moveTo>
                <a:lnTo>
                  <a:pt x="781291" y="0"/>
                </a:lnTo>
                <a:lnTo>
                  <a:pt x="781291" y="857383"/>
                </a:lnTo>
                <a:lnTo>
                  <a:pt x="0" y="85738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1096690" y="3289444"/>
            <a:ext cx="781291" cy="857384"/>
          </a:xfrm>
          <a:custGeom>
            <a:avLst/>
            <a:gdLst/>
            <a:ahLst/>
            <a:cxnLst/>
            <a:rect r="r" b="b" t="t" l="l"/>
            <a:pathLst>
              <a:path h="857384" w="781291">
                <a:moveTo>
                  <a:pt x="0" y="0"/>
                </a:moveTo>
                <a:lnTo>
                  <a:pt x="781290" y="0"/>
                </a:lnTo>
                <a:lnTo>
                  <a:pt x="781290" y="857384"/>
                </a:lnTo>
                <a:lnTo>
                  <a:pt x="0" y="85738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3" id="43"/>
          <p:cNvSpPr/>
          <p:nvPr/>
        </p:nvSpPr>
        <p:spPr>
          <a:xfrm flipV="true">
            <a:off x="8687662" y="4117432"/>
            <a:ext cx="2316846" cy="148652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4" id="44"/>
          <p:cNvSpPr/>
          <p:nvPr/>
        </p:nvSpPr>
        <p:spPr>
          <a:xfrm flipH="false" flipV="false" rot="0">
            <a:off x="9405634" y="4237314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5" id="45"/>
          <p:cNvSpPr/>
          <p:nvPr/>
        </p:nvSpPr>
        <p:spPr>
          <a:xfrm>
            <a:off x="8764172" y="6413711"/>
            <a:ext cx="2098966" cy="1630065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>
            <a:off x="7629256" y="6461336"/>
            <a:ext cx="62292" cy="1404353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flipH="true">
            <a:off x="4714300" y="6413711"/>
            <a:ext cx="1728135" cy="1576968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8" id="48"/>
          <p:cNvSpPr/>
          <p:nvPr/>
        </p:nvSpPr>
        <p:spPr>
          <a:xfrm flipH="false" flipV="false" rot="0">
            <a:off x="9256156" y="7194870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7032001" y="7109145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5565131" y="7194870"/>
            <a:ext cx="537804" cy="537804"/>
          </a:xfrm>
          <a:custGeom>
            <a:avLst/>
            <a:gdLst/>
            <a:ahLst/>
            <a:cxnLst/>
            <a:rect r="r" b="b" t="t" l="l"/>
            <a:pathLst>
              <a:path h="537804" w="537804">
                <a:moveTo>
                  <a:pt x="0" y="0"/>
                </a:moveTo>
                <a:lnTo>
                  <a:pt x="537804" y="0"/>
                </a:lnTo>
                <a:lnTo>
                  <a:pt x="537804" y="537804"/>
                </a:lnTo>
                <a:lnTo>
                  <a:pt x="0" y="5378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1" id="51"/>
          <p:cNvSpPr/>
          <p:nvPr/>
        </p:nvSpPr>
        <p:spPr>
          <a:xfrm>
            <a:off x="9205380" y="6032644"/>
            <a:ext cx="512380" cy="0"/>
          </a:xfrm>
          <a:prstGeom prst="line">
            <a:avLst/>
          </a:prstGeom>
          <a:ln cap="flat" w="57150">
            <a:solidFill>
              <a:srgbClr val="FF5C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Dérivation du code de paiement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007076" y="2933181"/>
            <a:ext cx="829615" cy="382982"/>
            <a:chOff x="0" y="0"/>
            <a:chExt cx="2589837" cy="11955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0076743" y="2971317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494993" y="2990882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2" y="0"/>
                </a:lnTo>
                <a:lnTo>
                  <a:pt x="272032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0" id="30"/>
          <p:cNvSpPr/>
          <p:nvPr/>
        </p:nvSpPr>
        <p:spPr>
          <a:xfrm flipV="true">
            <a:off x="4621232" y="3589460"/>
            <a:ext cx="7309182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10421884" y="3476653"/>
            <a:ext cx="0" cy="351023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10007076" y="3860128"/>
            <a:ext cx="829615" cy="382982"/>
            <a:chOff x="0" y="0"/>
            <a:chExt cx="2589837" cy="119556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10076743" y="3898264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0192127" y="3898264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494993" y="3917829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2" y="0"/>
                </a:lnTo>
                <a:lnTo>
                  <a:pt x="272032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>
            <a:off x="4621232" y="4501394"/>
            <a:ext cx="7309182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10421884" y="4388588"/>
            <a:ext cx="0" cy="351023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10007076" y="4772063"/>
            <a:ext cx="829615" cy="382982"/>
            <a:chOff x="0" y="0"/>
            <a:chExt cx="2589837" cy="119556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1" id="41"/>
          <p:cNvSpPr/>
          <p:nvPr/>
        </p:nvSpPr>
        <p:spPr>
          <a:xfrm flipH="false" flipV="false" rot="0">
            <a:off x="10076743" y="4810199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0"/>
                </a:lnTo>
                <a:lnTo>
                  <a:pt x="0" y="3067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0192127" y="4810199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0"/>
                </a:lnTo>
                <a:lnTo>
                  <a:pt x="0" y="30671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0494993" y="4829764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2" y="0"/>
                </a:lnTo>
                <a:lnTo>
                  <a:pt x="272032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>
            <a:off x="4621232" y="5413329"/>
            <a:ext cx="7309182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10421884" y="5300522"/>
            <a:ext cx="0" cy="351023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8191182" y="5684832"/>
            <a:ext cx="829615" cy="382982"/>
            <a:chOff x="0" y="0"/>
            <a:chExt cx="2589837" cy="119556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8260848" y="5722968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8376232" y="5722968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679099" y="5742533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1" y="0"/>
                </a:lnTo>
                <a:lnTo>
                  <a:pt x="272031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8094655" y="6048764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m/84'/0'/0'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9099428" y="5684832"/>
            <a:ext cx="829615" cy="382982"/>
            <a:chOff x="0" y="0"/>
            <a:chExt cx="2589837" cy="119556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4" id="54"/>
          <p:cNvSpPr/>
          <p:nvPr/>
        </p:nvSpPr>
        <p:spPr>
          <a:xfrm flipH="false" flipV="false" rot="0">
            <a:off x="9169095" y="5722968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9284479" y="5722968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9587345" y="5742533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2" y="0"/>
                </a:lnTo>
                <a:lnTo>
                  <a:pt x="272032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9002902" y="6048764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10007076" y="5684832"/>
            <a:ext cx="829615" cy="382982"/>
            <a:chOff x="0" y="0"/>
            <a:chExt cx="2589837" cy="1195569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0" id="60"/>
          <p:cNvSpPr/>
          <p:nvPr/>
        </p:nvSpPr>
        <p:spPr>
          <a:xfrm flipH="false" flipV="false" rot="0">
            <a:off x="10076743" y="5722968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0192127" y="5722968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0494993" y="5742533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2" y="0"/>
                </a:lnTo>
                <a:lnTo>
                  <a:pt x="272032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9910550" y="6048764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m/84'/0'/2'</a:t>
            </a:r>
          </a:p>
        </p:txBody>
      </p:sp>
      <p:sp>
        <p:nvSpPr>
          <p:cNvPr name="AutoShape 64" id="64"/>
          <p:cNvSpPr/>
          <p:nvPr/>
        </p:nvSpPr>
        <p:spPr>
          <a:xfrm flipV="true">
            <a:off x="4621232" y="6326098"/>
            <a:ext cx="7309182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>
            <a:off x="10421884" y="6213292"/>
            <a:ext cx="135506" cy="328438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6" id="66"/>
          <p:cNvGrpSpPr/>
          <p:nvPr/>
        </p:nvGrpSpPr>
        <p:grpSpPr>
          <a:xfrm rot="0">
            <a:off x="8135662" y="6597602"/>
            <a:ext cx="829615" cy="382982"/>
            <a:chOff x="0" y="0"/>
            <a:chExt cx="2589837" cy="119556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8" id="68"/>
          <p:cNvSpPr/>
          <p:nvPr/>
        </p:nvSpPr>
        <p:spPr>
          <a:xfrm flipH="false" flipV="false" rot="0">
            <a:off x="8205328" y="6635737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9" y="0"/>
                </a:lnTo>
                <a:lnTo>
                  <a:pt x="230769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8320712" y="6635737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9" y="0"/>
                </a:lnTo>
                <a:lnTo>
                  <a:pt x="230769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8623579" y="6655303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1" y="0"/>
                </a:lnTo>
                <a:lnTo>
                  <a:pt x="272031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1" id="71"/>
          <p:cNvGrpSpPr/>
          <p:nvPr/>
        </p:nvGrpSpPr>
        <p:grpSpPr>
          <a:xfrm rot="0">
            <a:off x="9043908" y="6597602"/>
            <a:ext cx="829615" cy="382982"/>
            <a:chOff x="0" y="0"/>
            <a:chExt cx="2589837" cy="1195569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3" id="73"/>
          <p:cNvSpPr/>
          <p:nvPr/>
        </p:nvSpPr>
        <p:spPr>
          <a:xfrm flipH="false" flipV="false" rot="0">
            <a:off x="9113575" y="6635737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0">
            <a:off x="9228959" y="6635737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0">
            <a:off x="9531825" y="6655303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2" y="0"/>
                </a:lnTo>
                <a:lnTo>
                  <a:pt x="272032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6" id="76"/>
          <p:cNvGrpSpPr/>
          <p:nvPr/>
        </p:nvGrpSpPr>
        <p:grpSpPr>
          <a:xfrm rot="0">
            <a:off x="10125192" y="6597602"/>
            <a:ext cx="829615" cy="382982"/>
            <a:chOff x="0" y="0"/>
            <a:chExt cx="2589837" cy="1195569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8" id="78"/>
          <p:cNvSpPr/>
          <p:nvPr/>
        </p:nvSpPr>
        <p:spPr>
          <a:xfrm flipH="false" flipV="false" rot="0">
            <a:off x="10194859" y="6635737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10310243" y="6635737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10613109" y="6655303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2" y="0"/>
                </a:lnTo>
                <a:lnTo>
                  <a:pt x="272032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1" id="81"/>
          <p:cNvGrpSpPr/>
          <p:nvPr/>
        </p:nvGrpSpPr>
        <p:grpSpPr>
          <a:xfrm rot="0">
            <a:off x="11033862" y="6597602"/>
            <a:ext cx="829615" cy="382982"/>
            <a:chOff x="0" y="0"/>
            <a:chExt cx="2589837" cy="1195569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3" id="83"/>
          <p:cNvSpPr/>
          <p:nvPr/>
        </p:nvSpPr>
        <p:spPr>
          <a:xfrm flipH="false" flipV="false" rot="0">
            <a:off x="11103528" y="6635737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8" y="0"/>
                </a:lnTo>
                <a:lnTo>
                  <a:pt x="230768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11218912" y="6635737"/>
            <a:ext cx="230768" cy="306711"/>
          </a:xfrm>
          <a:custGeom>
            <a:avLst/>
            <a:gdLst/>
            <a:ahLst/>
            <a:cxnLst/>
            <a:rect r="r" b="b" t="t" l="l"/>
            <a:pathLst>
              <a:path h="306711" w="230768">
                <a:moveTo>
                  <a:pt x="0" y="0"/>
                </a:moveTo>
                <a:lnTo>
                  <a:pt x="230769" y="0"/>
                </a:lnTo>
                <a:lnTo>
                  <a:pt x="230769" y="306711"/>
                </a:lnTo>
                <a:lnTo>
                  <a:pt x="0" y="3067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11521779" y="6655303"/>
            <a:ext cx="272031" cy="267580"/>
          </a:xfrm>
          <a:custGeom>
            <a:avLst/>
            <a:gdLst/>
            <a:ahLst/>
            <a:cxnLst/>
            <a:rect r="r" b="b" t="t" l="l"/>
            <a:pathLst>
              <a:path h="267580" w="272031">
                <a:moveTo>
                  <a:pt x="0" y="0"/>
                </a:moveTo>
                <a:lnTo>
                  <a:pt x="272031" y="0"/>
                </a:lnTo>
                <a:lnTo>
                  <a:pt x="272031" y="267580"/>
                </a:lnTo>
                <a:lnTo>
                  <a:pt x="0" y="2675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6" id="86"/>
          <p:cNvSpPr/>
          <p:nvPr/>
        </p:nvSpPr>
        <p:spPr>
          <a:xfrm>
            <a:off x="10421884" y="6220322"/>
            <a:ext cx="770407" cy="327238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7" id="87"/>
          <p:cNvSpPr/>
          <p:nvPr/>
        </p:nvSpPr>
        <p:spPr>
          <a:xfrm flipH="true">
            <a:off x="9477973" y="6221911"/>
            <a:ext cx="37274" cy="339721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8" id="88"/>
          <p:cNvSpPr/>
          <p:nvPr/>
        </p:nvSpPr>
        <p:spPr>
          <a:xfrm flipH="true">
            <a:off x="8898282" y="6229450"/>
            <a:ext cx="621339" cy="318111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9" id="89"/>
          <p:cNvSpPr/>
          <p:nvPr/>
        </p:nvSpPr>
        <p:spPr>
          <a:xfrm flipV="true">
            <a:off x="4621232" y="7391386"/>
            <a:ext cx="7309182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90" id="90"/>
          <p:cNvGrpSpPr/>
          <p:nvPr/>
        </p:nvGrpSpPr>
        <p:grpSpPr>
          <a:xfrm rot="0">
            <a:off x="8732154" y="7625034"/>
            <a:ext cx="677987" cy="312985"/>
            <a:chOff x="0" y="0"/>
            <a:chExt cx="2589837" cy="119556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2" id="92"/>
          <p:cNvSpPr/>
          <p:nvPr/>
        </p:nvSpPr>
        <p:spPr>
          <a:xfrm flipH="false" flipV="false" rot="0">
            <a:off x="8789088" y="7656199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8883384" y="7656199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4" id="94"/>
          <p:cNvSpPr/>
          <p:nvPr/>
        </p:nvSpPr>
        <p:spPr>
          <a:xfrm flipH="false" flipV="false" rot="0">
            <a:off x="9130895" y="7672189"/>
            <a:ext cx="222313" cy="218675"/>
          </a:xfrm>
          <a:custGeom>
            <a:avLst/>
            <a:gdLst/>
            <a:ahLst/>
            <a:cxnLst/>
            <a:rect r="r" b="b" t="t" l="l"/>
            <a:pathLst>
              <a:path h="218675" w="222313">
                <a:moveTo>
                  <a:pt x="0" y="0"/>
                </a:moveTo>
                <a:lnTo>
                  <a:pt x="222313" y="0"/>
                </a:lnTo>
                <a:lnTo>
                  <a:pt x="222313" y="218675"/>
                </a:lnTo>
                <a:lnTo>
                  <a:pt x="0" y="21867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5" id="95"/>
          <p:cNvSpPr/>
          <p:nvPr/>
        </p:nvSpPr>
        <p:spPr>
          <a:xfrm>
            <a:off x="8500825" y="8765864"/>
            <a:ext cx="214489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6" id="96"/>
          <p:cNvGrpSpPr/>
          <p:nvPr/>
        </p:nvGrpSpPr>
        <p:grpSpPr>
          <a:xfrm rot="0">
            <a:off x="8732154" y="8116629"/>
            <a:ext cx="677987" cy="312985"/>
            <a:chOff x="0" y="0"/>
            <a:chExt cx="2589837" cy="1195569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8" id="98"/>
          <p:cNvSpPr/>
          <p:nvPr/>
        </p:nvSpPr>
        <p:spPr>
          <a:xfrm flipH="false" flipV="false" rot="0">
            <a:off x="8789088" y="8147795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8883384" y="8147795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9130895" y="8163785"/>
            <a:ext cx="222313" cy="218675"/>
          </a:xfrm>
          <a:custGeom>
            <a:avLst/>
            <a:gdLst/>
            <a:ahLst/>
            <a:cxnLst/>
            <a:rect r="r" b="b" t="t" l="l"/>
            <a:pathLst>
              <a:path h="218675" w="222313">
                <a:moveTo>
                  <a:pt x="0" y="0"/>
                </a:moveTo>
                <a:lnTo>
                  <a:pt x="222313" y="0"/>
                </a:lnTo>
                <a:lnTo>
                  <a:pt x="222313" y="218674"/>
                </a:lnTo>
                <a:lnTo>
                  <a:pt x="0" y="2186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1" id="101"/>
          <p:cNvGrpSpPr/>
          <p:nvPr/>
        </p:nvGrpSpPr>
        <p:grpSpPr>
          <a:xfrm rot="0">
            <a:off x="8732154" y="8609372"/>
            <a:ext cx="677987" cy="312985"/>
            <a:chOff x="0" y="0"/>
            <a:chExt cx="2589837" cy="1195569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3" id="103"/>
          <p:cNvSpPr/>
          <p:nvPr/>
        </p:nvSpPr>
        <p:spPr>
          <a:xfrm flipH="false" flipV="false" rot="0">
            <a:off x="8789088" y="8640537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4" id="104"/>
          <p:cNvSpPr/>
          <p:nvPr/>
        </p:nvSpPr>
        <p:spPr>
          <a:xfrm flipH="false" flipV="false" rot="0">
            <a:off x="8883384" y="8640537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5" id="105"/>
          <p:cNvSpPr/>
          <p:nvPr/>
        </p:nvSpPr>
        <p:spPr>
          <a:xfrm flipH="false" flipV="false" rot="0">
            <a:off x="9130895" y="8656527"/>
            <a:ext cx="222313" cy="218675"/>
          </a:xfrm>
          <a:custGeom>
            <a:avLst/>
            <a:gdLst/>
            <a:ahLst/>
            <a:cxnLst/>
            <a:rect r="r" b="b" t="t" l="l"/>
            <a:pathLst>
              <a:path h="218675" w="222313">
                <a:moveTo>
                  <a:pt x="0" y="0"/>
                </a:moveTo>
                <a:lnTo>
                  <a:pt x="222313" y="0"/>
                </a:lnTo>
                <a:lnTo>
                  <a:pt x="222313" y="218675"/>
                </a:lnTo>
                <a:lnTo>
                  <a:pt x="0" y="21867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6" id="106"/>
          <p:cNvGrpSpPr/>
          <p:nvPr/>
        </p:nvGrpSpPr>
        <p:grpSpPr>
          <a:xfrm rot="0">
            <a:off x="9753268" y="7625034"/>
            <a:ext cx="677987" cy="312985"/>
            <a:chOff x="0" y="0"/>
            <a:chExt cx="2589837" cy="1195569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8" id="108"/>
          <p:cNvSpPr/>
          <p:nvPr/>
        </p:nvSpPr>
        <p:spPr>
          <a:xfrm flipH="false" flipV="false" rot="0">
            <a:off x="9810202" y="7656199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9" id="109"/>
          <p:cNvSpPr/>
          <p:nvPr/>
        </p:nvSpPr>
        <p:spPr>
          <a:xfrm flipH="false" flipV="false" rot="0">
            <a:off x="9904497" y="7656199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0">
            <a:off x="10152009" y="7672189"/>
            <a:ext cx="222313" cy="218675"/>
          </a:xfrm>
          <a:custGeom>
            <a:avLst/>
            <a:gdLst/>
            <a:ahLst/>
            <a:cxnLst/>
            <a:rect r="r" b="b" t="t" l="l"/>
            <a:pathLst>
              <a:path h="218675" w="222313">
                <a:moveTo>
                  <a:pt x="0" y="0"/>
                </a:moveTo>
                <a:lnTo>
                  <a:pt x="222313" y="0"/>
                </a:lnTo>
                <a:lnTo>
                  <a:pt x="222313" y="218675"/>
                </a:lnTo>
                <a:lnTo>
                  <a:pt x="0" y="21867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1" id="111"/>
          <p:cNvGrpSpPr/>
          <p:nvPr/>
        </p:nvGrpSpPr>
        <p:grpSpPr>
          <a:xfrm rot="0">
            <a:off x="9753268" y="8116629"/>
            <a:ext cx="677987" cy="312985"/>
            <a:chOff x="0" y="0"/>
            <a:chExt cx="2589837" cy="1195569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3" id="113"/>
          <p:cNvSpPr/>
          <p:nvPr/>
        </p:nvSpPr>
        <p:spPr>
          <a:xfrm flipH="false" flipV="false" rot="0">
            <a:off x="9810202" y="8147795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4" id="114"/>
          <p:cNvSpPr/>
          <p:nvPr/>
        </p:nvSpPr>
        <p:spPr>
          <a:xfrm flipH="false" flipV="false" rot="0">
            <a:off x="9904497" y="8147795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5" id="115"/>
          <p:cNvSpPr/>
          <p:nvPr/>
        </p:nvSpPr>
        <p:spPr>
          <a:xfrm flipH="false" flipV="false" rot="0">
            <a:off x="10152009" y="8163785"/>
            <a:ext cx="222313" cy="218675"/>
          </a:xfrm>
          <a:custGeom>
            <a:avLst/>
            <a:gdLst/>
            <a:ahLst/>
            <a:cxnLst/>
            <a:rect r="r" b="b" t="t" l="l"/>
            <a:pathLst>
              <a:path h="218675" w="222313">
                <a:moveTo>
                  <a:pt x="0" y="0"/>
                </a:moveTo>
                <a:lnTo>
                  <a:pt x="222313" y="0"/>
                </a:lnTo>
                <a:lnTo>
                  <a:pt x="222313" y="218674"/>
                </a:lnTo>
                <a:lnTo>
                  <a:pt x="0" y="2186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6" id="116"/>
          <p:cNvGrpSpPr/>
          <p:nvPr/>
        </p:nvGrpSpPr>
        <p:grpSpPr>
          <a:xfrm rot="0">
            <a:off x="9753268" y="8609372"/>
            <a:ext cx="677987" cy="312985"/>
            <a:chOff x="0" y="0"/>
            <a:chExt cx="2589837" cy="1195569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8" id="118"/>
          <p:cNvSpPr/>
          <p:nvPr/>
        </p:nvSpPr>
        <p:spPr>
          <a:xfrm flipH="false" flipV="false" rot="0">
            <a:off x="9810202" y="8640537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9" id="119"/>
          <p:cNvSpPr/>
          <p:nvPr/>
        </p:nvSpPr>
        <p:spPr>
          <a:xfrm flipH="false" flipV="false" rot="0">
            <a:off x="9904497" y="8640537"/>
            <a:ext cx="188591" cy="250654"/>
          </a:xfrm>
          <a:custGeom>
            <a:avLst/>
            <a:gdLst/>
            <a:ahLst/>
            <a:cxnLst/>
            <a:rect r="r" b="b" t="t" l="l"/>
            <a:pathLst>
              <a:path h="250654" w="188591">
                <a:moveTo>
                  <a:pt x="0" y="0"/>
                </a:moveTo>
                <a:lnTo>
                  <a:pt x="188591" y="0"/>
                </a:lnTo>
                <a:lnTo>
                  <a:pt x="188591" y="250654"/>
                </a:lnTo>
                <a:lnTo>
                  <a:pt x="0" y="2506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0">
            <a:off x="10152009" y="8656527"/>
            <a:ext cx="222313" cy="218675"/>
          </a:xfrm>
          <a:custGeom>
            <a:avLst/>
            <a:gdLst/>
            <a:ahLst/>
            <a:cxnLst/>
            <a:rect r="r" b="b" t="t" l="l"/>
            <a:pathLst>
              <a:path h="218675" w="222313">
                <a:moveTo>
                  <a:pt x="0" y="0"/>
                </a:moveTo>
                <a:lnTo>
                  <a:pt x="222313" y="0"/>
                </a:lnTo>
                <a:lnTo>
                  <a:pt x="222313" y="218675"/>
                </a:lnTo>
                <a:lnTo>
                  <a:pt x="0" y="21867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11657794" y="7853545"/>
            <a:ext cx="183672" cy="183672"/>
          </a:xfrm>
          <a:custGeom>
            <a:avLst/>
            <a:gdLst/>
            <a:ahLst/>
            <a:cxnLst/>
            <a:rect r="r" b="b" t="t" l="l"/>
            <a:pathLst>
              <a:path h="183672" w="183672">
                <a:moveTo>
                  <a:pt x="0" y="0"/>
                </a:moveTo>
                <a:lnTo>
                  <a:pt x="183673" y="0"/>
                </a:lnTo>
                <a:lnTo>
                  <a:pt x="183673" y="183672"/>
                </a:lnTo>
                <a:lnTo>
                  <a:pt x="0" y="18367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2" id="122"/>
          <p:cNvSpPr txBox="true"/>
          <p:nvPr/>
        </p:nvSpPr>
        <p:spPr>
          <a:xfrm rot="0">
            <a:off x="4621232" y="2941084"/>
            <a:ext cx="1821723" cy="32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b="true" sz="1864" i="true">
                <a:solidFill>
                  <a:srgbClr val="000000"/>
                </a:solidFill>
                <a:latin typeface="Rubik Semi-Bold Italics"/>
                <a:ea typeface="Rubik Semi-Bold Italics"/>
                <a:cs typeface="Rubik Semi-Bold Italics"/>
                <a:sym typeface="Rubik Semi-Bold Italics"/>
              </a:rPr>
              <a:t>Clé maîtresse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4621232" y="3863424"/>
            <a:ext cx="1821723" cy="32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b="true" sz="1864" i="true">
                <a:solidFill>
                  <a:srgbClr val="000000"/>
                </a:solidFill>
                <a:latin typeface="Rubik Semi-Bold Italics"/>
                <a:ea typeface="Rubik Semi-Bold Italics"/>
                <a:cs typeface="Rubik Semi-Bold Italics"/>
                <a:sym typeface="Rubik Semi-Bold Italics"/>
              </a:rPr>
              <a:t>Objectif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9925344" y="3289907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9910550" y="4224060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4621232" y="4764503"/>
            <a:ext cx="2125758" cy="32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b="true" sz="1864" i="true">
                <a:solidFill>
                  <a:srgbClr val="000000"/>
                </a:solidFill>
                <a:latin typeface="Rubik Semi-Bold Italics"/>
                <a:ea typeface="Rubik Semi-Bold Italics"/>
                <a:cs typeface="Rubik Semi-Bold Italics"/>
                <a:sym typeface="Rubik Semi-Bold Italics"/>
              </a:rPr>
              <a:t>Type de devise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9910550" y="5135995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4621232" y="5676437"/>
            <a:ext cx="2125758" cy="32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b="true" sz="1864" i="true">
                <a:solidFill>
                  <a:srgbClr val="000000"/>
                </a:solidFill>
                <a:latin typeface="Rubik Semi-Bold Italics"/>
                <a:ea typeface="Rubik Semi-Bold Italics"/>
                <a:cs typeface="Rubik Semi-Bold Italics"/>
                <a:sym typeface="Rubik Semi-Bold Italics"/>
              </a:rPr>
              <a:t>Comptes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4621232" y="6670547"/>
            <a:ext cx="2125758" cy="32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b="true" sz="1864" i="true">
                <a:solidFill>
                  <a:srgbClr val="000000"/>
                </a:solidFill>
                <a:latin typeface="Rubik Semi-Bold Italics"/>
                <a:ea typeface="Rubik Semi-Bold Italics"/>
                <a:cs typeface="Rubik Semi-Bold Italics"/>
                <a:sym typeface="Rubik Semi-Bold Italics"/>
              </a:rPr>
              <a:t>Chaînes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8039136" y="6961534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m/84'/0'/1'/0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8947382" y="6961534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m/84'/0'/1'/1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0028666" y="6961534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m/84'/0'/2'/0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0937336" y="6961534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m/84'/0'/2'/1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8054941" y="7107011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externe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8966237" y="7107011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interne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0028666" y="7107011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externe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10939962" y="7107011"/>
            <a:ext cx="993079" cy="14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8"/>
              </a:lnSpc>
            </a:pPr>
            <a:r>
              <a:rPr lang="en-US" b="true" sz="8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interne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4621232" y="7995066"/>
            <a:ext cx="2125758" cy="32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b="true" sz="1864" i="true">
                <a:solidFill>
                  <a:srgbClr val="000000"/>
                </a:solidFill>
                <a:latin typeface="Rubik Semi-Bold Italics"/>
                <a:ea typeface="Rubik Semi-Bold Italics"/>
                <a:cs typeface="Rubik Semi-Bold Italics"/>
                <a:sym typeface="Rubik Semi-Bold Italics"/>
              </a:rPr>
              <a:t>Adresses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8653270" y="7918969"/>
            <a:ext cx="811575" cy="11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</a:pPr>
            <a:r>
              <a:rPr lang="en-US" b="true" sz="7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m/84'/0'/1'/0/0</a:t>
            </a:r>
          </a:p>
        </p:txBody>
      </p:sp>
      <p:sp>
        <p:nvSpPr>
          <p:cNvPr name="TextBox 140" id="140"/>
          <p:cNvSpPr txBox="true"/>
          <p:nvPr/>
        </p:nvSpPr>
        <p:spPr>
          <a:xfrm rot="0">
            <a:off x="8653270" y="8410564"/>
            <a:ext cx="811575" cy="11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</a:pPr>
            <a:r>
              <a:rPr lang="en-US" b="true" sz="7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m/84'/0'/1'/0/1</a:t>
            </a:r>
          </a:p>
        </p:txBody>
      </p:sp>
      <p:sp>
        <p:nvSpPr>
          <p:cNvPr name="TextBox 141" id="141"/>
          <p:cNvSpPr txBox="true"/>
          <p:nvPr/>
        </p:nvSpPr>
        <p:spPr>
          <a:xfrm rot="0">
            <a:off x="8653270" y="8903307"/>
            <a:ext cx="811575" cy="11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</a:pPr>
            <a:r>
              <a:rPr lang="en-US" b="true" sz="7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m/84'/0'/1'/0/2</a:t>
            </a:r>
          </a:p>
        </p:txBody>
      </p:sp>
      <p:sp>
        <p:nvSpPr>
          <p:cNvPr name="TextBox 142" id="142"/>
          <p:cNvSpPr txBox="true"/>
          <p:nvPr/>
        </p:nvSpPr>
        <p:spPr>
          <a:xfrm rot="0">
            <a:off x="9674384" y="7918969"/>
            <a:ext cx="811575" cy="11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</a:pPr>
            <a:r>
              <a:rPr lang="en-US" b="true" sz="7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m/84'/0'/1'/1/0</a:t>
            </a:r>
          </a:p>
        </p:txBody>
      </p:sp>
      <p:sp>
        <p:nvSpPr>
          <p:cNvPr name="TextBox 143" id="143"/>
          <p:cNvSpPr txBox="true"/>
          <p:nvPr/>
        </p:nvSpPr>
        <p:spPr>
          <a:xfrm rot="0">
            <a:off x="9674384" y="8410564"/>
            <a:ext cx="811575" cy="11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</a:pPr>
            <a:r>
              <a:rPr lang="en-US" b="true" sz="7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m/84'/0'/1'/1/1</a:t>
            </a:r>
          </a:p>
        </p:txBody>
      </p:sp>
      <p:sp>
        <p:nvSpPr>
          <p:cNvPr name="TextBox 144" id="144"/>
          <p:cNvSpPr txBox="true"/>
          <p:nvPr/>
        </p:nvSpPr>
        <p:spPr>
          <a:xfrm rot="0">
            <a:off x="9674384" y="8903307"/>
            <a:ext cx="811575" cy="11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</a:pPr>
            <a:r>
              <a:rPr lang="en-US" b="true" sz="7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m/84'/0'/1'/1/2</a:t>
            </a:r>
          </a:p>
        </p:txBody>
      </p:sp>
      <p:sp>
        <p:nvSpPr>
          <p:cNvPr name="Freeform 145" id="145"/>
          <p:cNvSpPr/>
          <p:nvPr/>
        </p:nvSpPr>
        <p:spPr>
          <a:xfrm flipH="false" flipV="false" rot="0">
            <a:off x="11657794" y="8115539"/>
            <a:ext cx="183672" cy="183672"/>
          </a:xfrm>
          <a:custGeom>
            <a:avLst/>
            <a:gdLst/>
            <a:ahLst/>
            <a:cxnLst/>
            <a:rect r="r" b="b" t="t" l="l"/>
            <a:pathLst>
              <a:path h="183672" w="183672">
                <a:moveTo>
                  <a:pt x="0" y="0"/>
                </a:moveTo>
                <a:lnTo>
                  <a:pt x="183673" y="0"/>
                </a:lnTo>
                <a:lnTo>
                  <a:pt x="183673" y="183672"/>
                </a:lnTo>
                <a:lnTo>
                  <a:pt x="0" y="18367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6" id="146"/>
          <p:cNvSpPr/>
          <p:nvPr/>
        </p:nvSpPr>
        <p:spPr>
          <a:xfrm flipH="false" flipV="false" rot="0">
            <a:off x="11657794" y="8377406"/>
            <a:ext cx="183672" cy="183672"/>
          </a:xfrm>
          <a:custGeom>
            <a:avLst/>
            <a:gdLst/>
            <a:ahLst/>
            <a:cxnLst/>
            <a:rect r="r" b="b" t="t" l="l"/>
            <a:pathLst>
              <a:path h="183672" w="183672">
                <a:moveTo>
                  <a:pt x="0" y="0"/>
                </a:moveTo>
                <a:lnTo>
                  <a:pt x="183673" y="0"/>
                </a:lnTo>
                <a:lnTo>
                  <a:pt x="183673" y="183672"/>
                </a:lnTo>
                <a:lnTo>
                  <a:pt x="0" y="18367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7" id="147"/>
          <p:cNvSpPr/>
          <p:nvPr/>
        </p:nvSpPr>
        <p:spPr>
          <a:xfrm>
            <a:off x="8515640" y="7308829"/>
            <a:ext cx="0" cy="1472323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8" id="148"/>
          <p:cNvSpPr/>
          <p:nvPr/>
        </p:nvSpPr>
        <p:spPr>
          <a:xfrm>
            <a:off x="8500352" y="8288409"/>
            <a:ext cx="214489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9" id="149"/>
          <p:cNvSpPr/>
          <p:nvPr/>
        </p:nvSpPr>
        <p:spPr>
          <a:xfrm>
            <a:off x="8500352" y="7781526"/>
            <a:ext cx="214489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0" id="150"/>
          <p:cNvSpPr/>
          <p:nvPr/>
        </p:nvSpPr>
        <p:spPr>
          <a:xfrm>
            <a:off x="9519804" y="8769046"/>
            <a:ext cx="214489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1" id="151"/>
          <p:cNvSpPr/>
          <p:nvPr/>
        </p:nvSpPr>
        <p:spPr>
          <a:xfrm>
            <a:off x="9534618" y="7312010"/>
            <a:ext cx="0" cy="1472323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2" id="152"/>
          <p:cNvSpPr/>
          <p:nvPr/>
        </p:nvSpPr>
        <p:spPr>
          <a:xfrm>
            <a:off x="9519331" y="8291591"/>
            <a:ext cx="214489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3" id="153"/>
          <p:cNvSpPr/>
          <p:nvPr/>
        </p:nvSpPr>
        <p:spPr>
          <a:xfrm>
            <a:off x="9519331" y="7784708"/>
            <a:ext cx="214489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4" id="154"/>
          <p:cNvSpPr/>
          <p:nvPr/>
        </p:nvSpPr>
        <p:spPr>
          <a:xfrm flipH="true" flipV="false" rot="-8534595">
            <a:off x="2541403" y="5236509"/>
            <a:ext cx="1849077" cy="661045"/>
          </a:xfrm>
          <a:custGeom>
            <a:avLst/>
            <a:gdLst/>
            <a:ahLst/>
            <a:cxnLst/>
            <a:rect r="r" b="b" t="t" l="l"/>
            <a:pathLst>
              <a:path h="661045" w="1849077">
                <a:moveTo>
                  <a:pt x="1849077" y="0"/>
                </a:moveTo>
                <a:lnTo>
                  <a:pt x="0" y="0"/>
                </a:lnTo>
                <a:lnTo>
                  <a:pt x="0" y="661045"/>
                </a:lnTo>
                <a:lnTo>
                  <a:pt x="1849077" y="661045"/>
                </a:lnTo>
                <a:lnTo>
                  <a:pt x="1849077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PayNym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498170" y="4184079"/>
            <a:ext cx="3588151" cy="35881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5438746" y="4184079"/>
            <a:ext cx="3588151" cy="35881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379322" y="4184079"/>
            <a:ext cx="3588151" cy="35881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code de paiement réutilisable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03516" y="5077883"/>
            <a:ext cx="8981520" cy="1768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7"/>
              </a:lnSpc>
              <a:spcBef>
                <a:spcPct val="0"/>
              </a:spcBef>
            </a:pPr>
            <a:r>
              <a:rPr lang="en-US" b="true" sz="203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0x</a:t>
            </a:r>
            <a:r>
              <a:rPr lang="en-US" b="true" sz="2034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01</a:t>
            </a:r>
            <a:r>
              <a:rPr lang="en-US" b="true" sz="203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00</a:t>
            </a:r>
            <a:r>
              <a:rPr lang="en-US" b="true" sz="2034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02</a:t>
            </a:r>
            <a:r>
              <a:rPr lang="en-US" b="true" sz="203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a0716529bae6b36c5c9aa518a52f9c828b46ad8d907747f</a:t>
            </a:r>
          </a:p>
          <a:p>
            <a:pPr algn="ctr">
              <a:lnSpc>
                <a:spcPts val="2847"/>
              </a:lnSpc>
              <a:spcBef>
                <a:spcPct val="0"/>
              </a:spcBef>
            </a:pPr>
          </a:p>
          <a:p>
            <a:pPr algn="ctr">
              <a:lnSpc>
                <a:spcPts val="2847"/>
              </a:lnSpc>
              <a:spcBef>
                <a:spcPct val="0"/>
              </a:spcBef>
            </a:pPr>
            <a:r>
              <a:rPr lang="en-US" b="true" sz="203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0d09dcd4d9a39e97c</a:t>
            </a:r>
            <a:r>
              <a:rPr lang="en-US" b="true" sz="2034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3c5f37c470c390d842f364086362f6122f412e</a:t>
            </a:r>
          </a:p>
          <a:p>
            <a:pPr algn="ctr">
              <a:lnSpc>
                <a:spcPts val="2847"/>
              </a:lnSpc>
              <a:spcBef>
                <a:spcPct val="0"/>
              </a:spcBef>
            </a:pPr>
          </a:p>
          <a:p>
            <a:pPr algn="ctr">
              <a:lnSpc>
                <a:spcPts val="2847"/>
              </a:lnSpc>
              <a:spcBef>
                <a:spcPct val="0"/>
              </a:spcBef>
            </a:pPr>
            <a:r>
              <a:rPr lang="en-US" b="true" sz="2034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2b0c7e7fc6e32287e364a7a36a</a:t>
            </a:r>
            <a:r>
              <a:rPr lang="en-US" b="true" sz="203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00000000000000000000000000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3710993">
            <a:off x="2457723" y="4395417"/>
            <a:ext cx="1092253" cy="308561"/>
          </a:xfrm>
          <a:custGeom>
            <a:avLst/>
            <a:gdLst/>
            <a:ahLst/>
            <a:cxnLst/>
            <a:rect r="r" b="b" t="t" l="l"/>
            <a:pathLst>
              <a:path h="308561" w="1092253">
                <a:moveTo>
                  <a:pt x="0" y="0"/>
                </a:moveTo>
                <a:lnTo>
                  <a:pt x="1092253" y="0"/>
                </a:lnTo>
                <a:lnTo>
                  <a:pt x="1092253" y="308562"/>
                </a:lnTo>
                <a:lnTo>
                  <a:pt x="0" y="30856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998470" y="8045970"/>
            <a:ext cx="3130851" cy="29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2"/>
              </a:lnSpc>
            </a:pPr>
            <a:r>
              <a:rPr lang="en-US" sz="170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Rembourrage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-5920199">
            <a:off x="10151249" y="7311190"/>
            <a:ext cx="1092253" cy="308561"/>
          </a:xfrm>
          <a:custGeom>
            <a:avLst/>
            <a:gdLst/>
            <a:ahLst/>
            <a:cxnLst/>
            <a:rect r="r" b="b" t="t" l="l"/>
            <a:pathLst>
              <a:path h="308561" w="1092253">
                <a:moveTo>
                  <a:pt x="0" y="0"/>
                </a:moveTo>
                <a:lnTo>
                  <a:pt x="1092253" y="0"/>
                </a:lnTo>
                <a:lnTo>
                  <a:pt x="1092253" y="308561"/>
                </a:lnTo>
                <a:lnTo>
                  <a:pt x="0" y="3085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216424" y="8092471"/>
            <a:ext cx="3793085" cy="29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2"/>
              </a:lnSpc>
            </a:pPr>
            <a:r>
              <a:rPr lang="en-US" sz="1708" i="true">
                <a:solidFill>
                  <a:srgbClr val="FF5C00"/>
                </a:solidFill>
                <a:latin typeface="Rubik Italics"/>
                <a:ea typeface="Rubik Italics"/>
                <a:cs typeface="Rubik Italics"/>
                <a:sym typeface="Rubik Italics"/>
              </a:rPr>
              <a:t>Code de chaîne</a:t>
            </a:r>
          </a:p>
        </p:txBody>
      </p:sp>
      <p:sp>
        <p:nvSpPr>
          <p:cNvPr name="Freeform 31" id="31"/>
          <p:cNvSpPr/>
          <p:nvPr/>
        </p:nvSpPr>
        <p:spPr>
          <a:xfrm flipH="false" flipV="true" rot="-5920199">
            <a:off x="4369203" y="7357692"/>
            <a:ext cx="1092253" cy="308561"/>
          </a:xfrm>
          <a:custGeom>
            <a:avLst/>
            <a:gdLst/>
            <a:ahLst/>
            <a:cxnLst/>
            <a:rect r="r" b="b" t="t" l="l"/>
            <a:pathLst>
              <a:path h="308561" w="1092253">
                <a:moveTo>
                  <a:pt x="0" y="308561"/>
                </a:moveTo>
                <a:lnTo>
                  <a:pt x="1092253" y="308561"/>
                </a:lnTo>
                <a:lnTo>
                  <a:pt x="1092253" y="0"/>
                </a:lnTo>
                <a:lnTo>
                  <a:pt x="0" y="0"/>
                </a:lnTo>
                <a:lnTo>
                  <a:pt x="0" y="308561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8581491" y="3528779"/>
            <a:ext cx="3793085" cy="29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2"/>
              </a:lnSpc>
            </a:pPr>
            <a:r>
              <a:rPr lang="en-US" sz="170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Clé publique x</a:t>
            </a:r>
          </a:p>
        </p:txBody>
      </p:sp>
      <p:sp>
        <p:nvSpPr>
          <p:cNvPr name="Freeform 33" id="33"/>
          <p:cNvSpPr/>
          <p:nvPr/>
        </p:nvSpPr>
        <p:spPr>
          <a:xfrm flipH="false" flipV="true" rot="5072160">
            <a:off x="10471359" y="4302613"/>
            <a:ext cx="1092253" cy="308561"/>
          </a:xfrm>
          <a:custGeom>
            <a:avLst/>
            <a:gdLst/>
            <a:ahLst/>
            <a:cxnLst/>
            <a:rect r="r" b="b" t="t" l="l"/>
            <a:pathLst>
              <a:path h="308561" w="1092253">
                <a:moveTo>
                  <a:pt x="0" y="308561"/>
                </a:moveTo>
                <a:lnTo>
                  <a:pt x="1092253" y="308561"/>
                </a:lnTo>
                <a:lnTo>
                  <a:pt x="1092253" y="0"/>
                </a:lnTo>
                <a:lnTo>
                  <a:pt x="0" y="0"/>
                </a:lnTo>
                <a:lnTo>
                  <a:pt x="0" y="308561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459537" y="3977988"/>
            <a:ext cx="3793085" cy="29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2"/>
              </a:lnSpc>
            </a:pPr>
            <a:r>
              <a:rPr lang="en-US" sz="170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Champ de bits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19881" y="3545745"/>
            <a:ext cx="3793085" cy="29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2"/>
              </a:lnSpc>
            </a:pPr>
            <a:r>
              <a:rPr lang="en-US" sz="1708" i="true">
                <a:solidFill>
                  <a:srgbClr val="FF5C00"/>
                </a:solidFill>
                <a:latin typeface="Rubik Italics"/>
                <a:ea typeface="Rubik Italics"/>
                <a:cs typeface="Rubik Italics"/>
                <a:sym typeface="Rubik Italics"/>
              </a:rPr>
              <a:t>Version</a:t>
            </a:r>
          </a:p>
        </p:txBody>
      </p:sp>
      <p:sp>
        <p:nvSpPr>
          <p:cNvPr name="Freeform 36" id="36"/>
          <p:cNvSpPr/>
          <p:nvPr/>
        </p:nvSpPr>
        <p:spPr>
          <a:xfrm flipH="true" flipV="true" rot="-3520601">
            <a:off x="3480386" y="4408539"/>
            <a:ext cx="1092253" cy="308561"/>
          </a:xfrm>
          <a:custGeom>
            <a:avLst/>
            <a:gdLst/>
            <a:ahLst/>
            <a:cxnLst/>
            <a:rect r="r" b="b" t="t" l="l"/>
            <a:pathLst>
              <a:path h="308561" w="1092253">
                <a:moveTo>
                  <a:pt x="1092253" y="308562"/>
                </a:moveTo>
                <a:lnTo>
                  <a:pt x="0" y="308562"/>
                </a:lnTo>
                <a:lnTo>
                  <a:pt x="0" y="0"/>
                </a:lnTo>
                <a:lnTo>
                  <a:pt x="1092253" y="0"/>
                </a:lnTo>
                <a:lnTo>
                  <a:pt x="1092253" y="308562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9314636">
            <a:off x="4249410" y="4647906"/>
            <a:ext cx="1092253" cy="308561"/>
          </a:xfrm>
          <a:custGeom>
            <a:avLst/>
            <a:gdLst/>
            <a:ahLst/>
            <a:cxnLst/>
            <a:rect r="r" b="b" t="t" l="l"/>
            <a:pathLst>
              <a:path h="308561" w="1092253">
                <a:moveTo>
                  <a:pt x="0" y="0"/>
                </a:moveTo>
                <a:lnTo>
                  <a:pt x="1092253" y="0"/>
                </a:lnTo>
                <a:lnTo>
                  <a:pt x="1092253" y="308561"/>
                </a:lnTo>
                <a:lnTo>
                  <a:pt x="0" y="3085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4065263" y="4527935"/>
            <a:ext cx="3793085" cy="29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2"/>
              </a:lnSpc>
            </a:pPr>
            <a:r>
              <a:rPr lang="en-US" sz="1708" i="true">
                <a:solidFill>
                  <a:srgbClr val="FF5C00"/>
                </a:solidFill>
                <a:latin typeface="Rubik Italics"/>
                <a:ea typeface="Rubik Italics"/>
                <a:cs typeface="Rubik Italics"/>
                <a:sym typeface="Rubik Italics"/>
              </a:rPr>
              <a:t>Parité 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6.6 - BIP47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code de paiement réutilisable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13710" y="4561675"/>
            <a:ext cx="11038223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0x47</a:t>
            </a:r>
            <a:r>
              <a:rPr lang="en-US" b="true" sz="2499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01</a:t>
            </a:r>
            <a:r>
              <a:rPr lang="en-US" b="true" sz="249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00</a:t>
            </a:r>
            <a:r>
              <a:rPr lang="en-US" b="true" sz="2499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02</a:t>
            </a:r>
            <a:r>
              <a:rPr lang="en-US" b="true" sz="249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a0716529bae6b36c5c9aa518a52f9c828b46ad8d90774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7f0d09dcd4d9a39e97c</a:t>
            </a:r>
            <a:r>
              <a:rPr lang="en-US" b="true" sz="2499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3c5f37c470c390d842f364086362f6122f412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e2b0c7e7fc6e32287e364a7a36a</a:t>
            </a:r>
            <a:r>
              <a:rPr lang="en-US" b="true" sz="249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00000000000000000000000000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567080c4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85172" y="8429884"/>
            <a:ext cx="489421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FF5C00"/>
                </a:solidFill>
                <a:latin typeface="Rubik Italics"/>
                <a:ea typeface="Rubik Italics"/>
                <a:cs typeface="Rubik Italics"/>
                <a:sym typeface="Rubik Italics"/>
              </a:rPr>
              <a:t>Somme de contrôle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-8555384">
            <a:off x="8283546" y="7621136"/>
            <a:ext cx="1342371" cy="379220"/>
          </a:xfrm>
          <a:custGeom>
            <a:avLst/>
            <a:gdLst/>
            <a:ahLst/>
            <a:cxnLst/>
            <a:rect r="r" b="b" t="t" l="l"/>
            <a:pathLst>
              <a:path h="379220" w="1342371">
                <a:moveTo>
                  <a:pt x="0" y="0"/>
                </a:moveTo>
                <a:lnTo>
                  <a:pt x="1342370" y="0"/>
                </a:lnTo>
                <a:lnTo>
                  <a:pt x="1342370" y="379220"/>
                </a:lnTo>
                <a:lnTo>
                  <a:pt x="0" y="37922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184746" y="3141615"/>
            <a:ext cx="334949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Préfixe</a:t>
            </a:r>
          </a:p>
        </p:txBody>
      </p:sp>
      <p:sp>
        <p:nvSpPr>
          <p:cNvPr name="Freeform 30" id="30"/>
          <p:cNvSpPr/>
          <p:nvPr/>
        </p:nvSpPr>
        <p:spPr>
          <a:xfrm flipH="true" flipV="true" rot="-3520601">
            <a:off x="1971495" y="3642985"/>
            <a:ext cx="1342371" cy="379220"/>
          </a:xfrm>
          <a:custGeom>
            <a:avLst/>
            <a:gdLst/>
            <a:ahLst/>
            <a:cxnLst/>
            <a:rect r="r" b="b" t="t" l="l"/>
            <a:pathLst>
              <a:path h="379220" w="1342371">
                <a:moveTo>
                  <a:pt x="1342371" y="379220"/>
                </a:moveTo>
                <a:lnTo>
                  <a:pt x="0" y="379220"/>
                </a:lnTo>
                <a:lnTo>
                  <a:pt x="0" y="0"/>
                </a:lnTo>
                <a:lnTo>
                  <a:pt x="1342371" y="0"/>
                </a:lnTo>
                <a:lnTo>
                  <a:pt x="1342371" y="37922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DAGRL1ICX0w</dc:identifier>
  <dcterms:modified xsi:type="dcterms:W3CDTF">2011-08-01T06:04:30Z</dcterms:modified>
  <cp:revision>1</cp:revision>
  <dc:title>66</dc:title>
</cp:coreProperties>
</file>