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Quattrocento Sans" panose="020B0604020202020204" charset="0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3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24272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63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85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008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3240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8880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8919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1177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1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461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993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450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8963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553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727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490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43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90441" y="662333"/>
            <a:ext cx="7793216" cy="487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66700" algn="l" rtl="0">
              <a:spcBef>
                <a:spcPts val="0"/>
              </a:spcBef>
              <a:buClr>
                <a:srgbClr val="123A61"/>
              </a:buClr>
              <a:buFont typeface="Quattrocento Sans"/>
              <a:buChar char="•"/>
              <a:defRPr sz="3000" b="0" i="0" u="none" strike="noStrike" cap="none">
                <a:solidFill>
                  <a:srgbClr val="123A6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181100" y="1149767"/>
            <a:ext cx="5181600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buClr>
                <a:srgbClr val="3198E5"/>
              </a:buClr>
              <a:buFont typeface="Arial"/>
              <a:buNone/>
              <a:defRPr sz="2200" b="0" i="0" u="none" strike="noStrike" cap="none">
                <a:solidFill>
                  <a:srgbClr val="3198E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171560" y="4767262"/>
            <a:ext cx="97243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800" b="0" i="0" u="none" strike="noStrike" cap="none">
                <a:solidFill>
                  <a:srgbClr val="3198E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avec légen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792288" y="3812976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457200" lvl="0" indent="-259080" algn="l" rtl="0">
              <a:spcBef>
                <a:spcPts val="0"/>
              </a:spcBef>
              <a:buClr>
                <a:srgbClr val="123A61"/>
              </a:buClr>
              <a:buFont typeface="Quattrocento Sans"/>
              <a:buChar char="•"/>
              <a:defRPr sz="2600" b="1">
                <a:solidFill>
                  <a:srgbClr val="123A6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1792288" y="962120"/>
            <a:ext cx="5486399" cy="2747817"/>
          </a:xfrm>
          <a:prstGeom prst="rect">
            <a:avLst/>
          </a:prstGeom>
          <a:noFill/>
          <a:ln w="57150" cap="sq" cmpd="sng">
            <a:solidFill>
              <a:srgbClr val="3198E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3198E5"/>
              </a:buClr>
              <a:buFont typeface="Quattrocento Sans"/>
              <a:buNone/>
              <a:defRPr sz="1800" b="0" i="0" u="none" strike="noStrike" cap="none">
                <a:solidFill>
                  <a:srgbClr val="3198E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2286000" y="4238030"/>
            <a:ext cx="4992687" cy="438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Quattrocento Sans"/>
              <a:buNone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‹N°›</a:t>
            </a:fld>
            <a:endParaRPr lang="fr-FR" sz="800" b="0" i="0" u="none" strike="noStrike" cap="none">
              <a:solidFill>
                <a:srgbClr val="88888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body" idx="3"/>
          </p:nvPr>
        </p:nvSpPr>
        <p:spPr>
          <a:xfrm>
            <a:off x="317420" y="358311"/>
            <a:ext cx="3557404" cy="272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1"/>
              </a:buClr>
              <a:buFont typeface="Quattrocento Sans"/>
              <a:buNone/>
              <a:defRPr sz="1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4"/>
          </p:nvPr>
        </p:nvSpPr>
        <p:spPr>
          <a:xfrm>
            <a:off x="317420" y="116918"/>
            <a:ext cx="2273379" cy="2413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1"/>
              </a:buClr>
              <a:buFont typeface="Quattrocento Sans"/>
              <a:buNone/>
              <a:defRPr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09038" y="114257"/>
            <a:ext cx="1467141" cy="244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562516" y="1119615"/>
            <a:ext cx="788762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44780" rtl="0">
              <a:spcBef>
                <a:spcPts val="0"/>
              </a:spcBef>
              <a:buClr>
                <a:srgbClr val="123A61"/>
              </a:buClr>
              <a:buFont typeface="Quattrocento Sans"/>
              <a:buChar char="•"/>
              <a:defRPr sz="2600">
                <a:solidFill>
                  <a:srgbClr val="123A6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defRPr sz="2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0"/>
              </a:spcBef>
              <a:def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0"/>
              </a:spcBef>
              <a:defRPr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0"/>
              </a:spcBef>
              <a:defRPr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‹N°›</a:t>
            </a:fld>
            <a:endParaRPr lang="fr-FR" sz="800" b="0" i="0" u="none" strike="noStrike" cap="none">
              <a:solidFill>
                <a:srgbClr val="88888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317420" y="358311"/>
            <a:ext cx="3557404" cy="272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1"/>
              </a:buClr>
              <a:buFont typeface="Quattrocento Sans"/>
              <a:buNone/>
              <a:defRPr sz="1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ux contenus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420" y="358311"/>
            <a:ext cx="3557404" cy="272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1"/>
              </a:buClr>
              <a:buFont typeface="Quattrocento Sans"/>
              <a:buNone/>
              <a:defRPr sz="1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1087320" y="1694934"/>
            <a:ext cx="3251109" cy="2545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Quattrocento Sans"/>
              <a:buNone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3"/>
          </p:nvPr>
        </p:nvSpPr>
        <p:spPr>
          <a:xfrm>
            <a:off x="5136530" y="1694934"/>
            <a:ext cx="3296821" cy="2545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rtl="0">
              <a:spcBef>
                <a:spcPts val="0"/>
              </a:spcBef>
              <a:buFont typeface="Quattrocento Sans"/>
              <a:buNone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‹N°›</a:t>
            </a:fld>
            <a:endParaRPr lang="fr-FR" sz="800" b="0" i="0" u="none" strike="noStrike" cap="none">
              <a:solidFill>
                <a:srgbClr val="88888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4226" y="116388"/>
            <a:ext cx="2491324" cy="229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4"/>
          </p:nvPr>
        </p:nvSpPr>
        <p:spPr>
          <a:xfrm>
            <a:off x="4569646" y="1105371"/>
            <a:ext cx="3124904" cy="589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44780" rtl="0">
              <a:spcBef>
                <a:spcPts val="0"/>
              </a:spcBef>
              <a:buClr>
                <a:srgbClr val="123A61"/>
              </a:buClr>
              <a:buFont typeface="Quattrocento Sans"/>
              <a:buChar char="•"/>
              <a:defRPr sz="2600">
                <a:solidFill>
                  <a:srgbClr val="123A6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defRPr sz="2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0"/>
              </a:spcBef>
              <a:def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0"/>
              </a:spcBef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0"/>
              </a:spcBef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5"/>
          </p:nvPr>
        </p:nvSpPr>
        <p:spPr>
          <a:xfrm>
            <a:off x="611560" y="1105371"/>
            <a:ext cx="3124904" cy="589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lvl="0" indent="-257429" rtl="0">
              <a:spcBef>
                <a:spcPts val="0"/>
              </a:spcBef>
              <a:buClr>
                <a:srgbClr val="123A61"/>
              </a:buClr>
              <a:buFont typeface="Quattrocento Sans"/>
              <a:buChar char="•"/>
              <a:defRPr sz="2600">
                <a:solidFill>
                  <a:srgbClr val="123A6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aiso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7420" y="109206"/>
            <a:ext cx="1479898" cy="225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lvl="0" indent="-259080" rtl="0">
              <a:spcBef>
                <a:spcPts val="0"/>
              </a:spcBef>
              <a:buClr>
                <a:srgbClr val="123A61"/>
              </a:buClr>
              <a:buFont typeface="Quattrocento Sans"/>
              <a:buChar char="•"/>
              <a:defRPr sz="2600" b="1">
                <a:solidFill>
                  <a:srgbClr val="123A6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45026" y="1151334"/>
            <a:ext cx="3813123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lvl="0" indent="-259080" rtl="0">
              <a:spcBef>
                <a:spcPts val="0"/>
              </a:spcBef>
              <a:buClr>
                <a:srgbClr val="123A61"/>
              </a:buClr>
              <a:buFont typeface="Quattrocento Sans"/>
              <a:buChar char="•"/>
              <a:defRPr sz="2600" b="1">
                <a:solidFill>
                  <a:srgbClr val="123A6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‹N°›</a:t>
            </a:fld>
            <a:endParaRPr lang="fr-FR" sz="800" b="0" i="0" u="none" strike="noStrike" cap="none">
              <a:solidFill>
                <a:srgbClr val="88888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317420" y="358311"/>
            <a:ext cx="3557404" cy="272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1"/>
              </a:buClr>
              <a:buFont typeface="Quattrocento Sans"/>
              <a:buNone/>
              <a:defRPr sz="1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chart" idx="4"/>
          </p:nvPr>
        </p:nvSpPr>
        <p:spPr>
          <a:xfrm>
            <a:off x="528637" y="1928813"/>
            <a:ext cx="3656012" cy="2532061"/>
          </a:xfrm>
          <a:prstGeom prst="rect">
            <a:avLst/>
          </a:prstGeom>
          <a:noFill/>
          <a:ln w="57150" cap="sq" cmpd="sng">
            <a:solidFill>
              <a:srgbClr val="3198E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3198E5"/>
              </a:buClr>
              <a:buFont typeface="Quattrocento Sans"/>
              <a:buNone/>
              <a:defRPr sz="1800" b="0" i="0" u="none" strike="noStrike" cap="none">
                <a:solidFill>
                  <a:srgbClr val="3198E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chart" idx="5"/>
          </p:nvPr>
        </p:nvSpPr>
        <p:spPr>
          <a:xfrm>
            <a:off x="4705350" y="1928813"/>
            <a:ext cx="3752799" cy="2532061"/>
          </a:xfrm>
          <a:prstGeom prst="rect">
            <a:avLst/>
          </a:prstGeom>
          <a:noFill/>
          <a:ln w="57150" cap="sq" cmpd="sng">
            <a:solidFill>
              <a:srgbClr val="3198E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3198E5"/>
              </a:buClr>
              <a:buFont typeface="Quattrocento Sans"/>
              <a:buNone/>
              <a:defRPr sz="1800" b="0" i="0" u="none" strike="noStrike" cap="none">
                <a:solidFill>
                  <a:srgbClr val="3198E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‹N°›</a:t>
            </a:fld>
            <a:endParaRPr lang="fr-FR" sz="800" b="0" i="0" u="none" strike="noStrike" cap="none">
              <a:solidFill>
                <a:srgbClr val="88888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7420" y="358311"/>
            <a:ext cx="3557404" cy="272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1"/>
              </a:buClr>
              <a:buFont typeface="Quattrocento Sans"/>
              <a:buNone/>
              <a:defRPr sz="1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314912" y="115909"/>
            <a:ext cx="2023707" cy="219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1"/>
              </a:buClr>
              <a:buFont typeface="Quattrocento Sans"/>
              <a:buNone/>
              <a:defRPr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Chapitr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780753" y="1488323"/>
            <a:ext cx="4280048" cy="1291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1176"/>
              </a:lnSpc>
              <a:spcBef>
                <a:spcPts val="0"/>
              </a:spcBef>
              <a:defRPr sz="3400" b="0" cap="none">
                <a:solidFill>
                  <a:srgbClr val="123A6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‹N°›</a:t>
            </a:fld>
            <a:endParaRPr lang="fr-FR" sz="800" b="0" i="0" u="none" strike="noStrike" cap="none">
              <a:solidFill>
                <a:srgbClr val="88888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3358119" y="1027282"/>
            <a:ext cx="3188534" cy="4001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44780" algn="l" rtl="0">
              <a:spcBef>
                <a:spcPts val="520"/>
              </a:spcBef>
              <a:buClr>
                <a:srgbClr val="3198E5"/>
              </a:buClr>
              <a:buFont typeface="Arial"/>
              <a:buChar char="•"/>
              <a:defRPr sz="2600" b="0" i="0" u="none" strike="noStrike" cap="none">
                <a:solidFill>
                  <a:srgbClr val="3198E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ctio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‹N°›</a:t>
            </a:fld>
            <a:endParaRPr lang="fr-FR" sz="800" b="0" i="0" u="none" strike="noStrike" cap="none">
              <a:solidFill>
                <a:srgbClr val="88888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2657341" y="2281999"/>
            <a:ext cx="3309937" cy="4534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44780" rtl="0">
              <a:spcBef>
                <a:spcPts val="0"/>
              </a:spcBef>
              <a:buClr>
                <a:srgbClr val="3198E5"/>
              </a:buClr>
              <a:buFont typeface="Quattrocento Sans"/>
              <a:buChar char="•"/>
              <a:defRPr sz="2600">
                <a:solidFill>
                  <a:srgbClr val="3198E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112941"/>
              </a:lnSpc>
              <a:spcBef>
                <a:spcPts val="0"/>
              </a:spcBef>
              <a:buClr>
                <a:srgbClr val="123A61"/>
              </a:buClr>
              <a:buFont typeface="Quattrocento Sans"/>
              <a:buNone/>
              <a:defRPr sz="3400">
                <a:solidFill>
                  <a:srgbClr val="123A6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‹N°›</a:t>
            </a:fld>
            <a:endParaRPr lang="fr-FR" sz="800" b="0" i="0" u="none" strike="noStrike" cap="none">
              <a:solidFill>
                <a:srgbClr val="88888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au avec légen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039091" y="1685635"/>
            <a:ext cx="2247515" cy="28016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Font typeface="Quattrocento Sans"/>
              <a:buNone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‹N°›</a:t>
            </a:fld>
            <a:endParaRPr lang="fr-FR" sz="800" b="0" i="0" u="none" strike="noStrike" cap="none">
              <a:solidFill>
                <a:srgbClr val="88888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317420" y="358311"/>
            <a:ext cx="3557404" cy="272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1"/>
              </a:buClr>
              <a:buFont typeface="Quattrocento Sans"/>
              <a:buNone/>
              <a:defRPr sz="1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323792" y="124792"/>
            <a:ext cx="2023707" cy="219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1"/>
              </a:buClr>
              <a:buFont typeface="Quattrocento Sans"/>
              <a:buNone/>
              <a:defRPr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4"/>
          </p:nvPr>
        </p:nvSpPr>
        <p:spPr>
          <a:xfrm>
            <a:off x="568806" y="1176866"/>
            <a:ext cx="2694707" cy="501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44780" rtl="0">
              <a:spcBef>
                <a:spcPts val="0"/>
              </a:spcBef>
              <a:buClr>
                <a:srgbClr val="123A61"/>
              </a:buClr>
              <a:buFont typeface="Quattrocento Sans"/>
              <a:buChar char="•"/>
              <a:defRPr sz="2600">
                <a:solidFill>
                  <a:srgbClr val="123A6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tbl" idx="5"/>
          </p:nvPr>
        </p:nvSpPr>
        <p:spPr>
          <a:xfrm>
            <a:off x="4210242" y="1190962"/>
            <a:ext cx="4476557" cy="3296370"/>
          </a:xfrm>
          <a:prstGeom prst="rect">
            <a:avLst/>
          </a:prstGeom>
          <a:noFill/>
          <a:ln w="57150" cap="sq" cmpd="sng">
            <a:solidFill>
              <a:srgbClr val="3198E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3198E5"/>
              </a:buClr>
              <a:buFont typeface="Quattrocento Sans"/>
              <a:buNone/>
              <a:defRPr sz="1800" b="0" i="0" u="none" strike="noStrike" cap="none">
                <a:solidFill>
                  <a:srgbClr val="3198E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‹N°›</a:t>
            </a:fld>
            <a:endParaRPr lang="fr-FR" sz="800" b="0" i="0" u="none" strike="noStrike" cap="none">
              <a:solidFill>
                <a:srgbClr val="88888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590441" y="662333"/>
            <a:ext cx="7793100" cy="487500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457200" algn="l" rtl="0">
              <a:spcBef>
                <a:spcPts val="0"/>
              </a:spcBef>
              <a:buNone/>
            </a:pPr>
            <a:r>
              <a:rPr lang="fr-FR" sz="4800"/>
              <a:t>Projet Leap Arm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141141" y="2938900"/>
            <a:ext cx="2476499" cy="7788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marL="0" marR="0" lvl="0" indent="0" algn="l" rtl="0">
              <a:spcBef>
                <a:spcPts val="220"/>
              </a:spcBef>
              <a:buClr>
                <a:srgbClr val="3198E5"/>
              </a:buClr>
              <a:buSzPct val="25000"/>
              <a:buFont typeface="Arial"/>
              <a:buNone/>
            </a:pPr>
            <a:r>
              <a:rPr lang="fr-FR" sz="1200"/>
              <a:t>Loïc Monot</a:t>
            </a:r>
          </a:p>
          <a:p>
            <a:pPr marL="0" marR="0" lvl="0" indent="0" algn="l" rtl="0">
              <a:spcBef>
                <a:spcPts val="220"/>
              </a:spcBef>
              <a:buClr>
                <a:srgbClr val="3198E5"/>
              </a:buClr>
              <a:buSzPct val="25000"/>
              <a:buFont typeface="Arial"/>
              <a:buNone/>
            </a:pPr>
            <a:r>
              <a:rPr lang="fr-FR" sz="1200" b="0" i="0" u="none" strike="noStrike" cap="none">
                <a:solidFill>
                  <a:srgbClr val="3198E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Pierre-Antoine Charpentier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141150" y="2044050"/>
            <a:ext cx="2476500" cy="4251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198E5"/>
              </a:buClr>
              <a:buSzPct val="25000"/>
              <a:buFont typeface="Arial"/>
              <a:buNone/>
            </a:pPr>
            <a:r>
              <a:rPr lang="fr-FR" sz="1800">
                <a:solidFill>
                  <a:srgbClr val="3198E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LPSIL </a:t>
            </a:r>
            <a:r>
              <a:rPr lang="fr-FR" sz="1800" b="0" i="0" u="none" strike="noStrike" cap="none">
                <a:solidFill>
                  <a:srgbClr val="3198E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IDSE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141150" y="1494175"/>
            <a:ext cx="4440300" cy="4251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198E5"/>
              </a:buClr>
              <a:buSzPct val="25000"/>
              <a:buFont typeface="Arial"/>
              <a:buNone/>
            </a:pPr>
            <a:r>
              <a:rPr lang="fr-FR" sz="2400">
                <a:solidFill>
                  <a:srgbClr val="3198E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Bras robotisé sur chenilles - IOC</a:t>
            </a:r>
          </a:p>
        </p:txBody>
      </p:sp>
      <p:pic>
        <p:nvPicPr>
          <p:cNvPr id="87" name="Shape 87" descr="logo_uns_couleurs_webcopi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707" y="-3"/>
            <a:ext cx="1232289" cy="77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26028" y="0"/>
            <a:ext cx="2628000" cy="2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/>
              <a:t>Projet Leap Arm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163" name="Shape 163"/>
          <p:cNvSpPr txBox="1">
            <a:spLocks noGrp="1"/>
          </p:cNvSpPr>
          <p:nvPr>
            <p:ph type="body" idx="3"/>
          </p:nvPr>
        </p:nvSpPr>
        <p:spPr>
          <a:xfrm>
            <a:off x="326027" y="249100"/>
            <a:ext cx="5727600" cy="2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/>
              <a:t>Détails techniques - Use Case &amp; Code Java</a:t>
            </a:r>
          </a:p>
        </p:txBody>
      </p:sp>
      <p:pic>
        <p:nvPicPr>
          <p:cNvPr id="164" name="Shape 164" descr="use cas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23" y="1323950"/>
            <a:ext cx="4303250" cy="381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 descr="logo_uns_couleurs_webcopi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1707" y="-3"/>
            <a:ext cx="1232289" cy="77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 descr="code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2672" y="1323925"/>
            <a:ext cx="3991327" cy="38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26028" y="0"/>
            <a:ext cx="2628000" cy="2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/>
              <a:t>Projet Leap Arm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172" name="Shape 172"/>
          <p:cNvSpPr txBox="1">
            <a:spLocks noGrp="1"/>
          </p:cNvSpPr>
          <p:nvPr>
            <p:ph type="body" idx="3"/>
          </p:nvPr>
        </p:nvSpPr>
        <p:spPr>
          <a:xfrm>
            <a:off x="326027" y="249100"/>
            <a:ext cx="5727600" cy="2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/>
              <a:t>Détails techniques - Code Java (suite)</a:t>
            </a:r>
          </a:p>
        </p:txBody>
      </p:sp>
      <p:pic>
        <p:nvPicPr>
          <p:cNvPr id="173" name="Shape 173" descr="logo_uns_couleurs_webcopi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707" y="-3"/>
            <a:ext cx="1232289" cy="77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 descr="codee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553" y="778799"/>
            <a:ext cx="6280896" cy="436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7420" y="109206"/>
            <a:ext cx="3138297" cy="2259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fr-FR"/>
              <a:t>Projet Leap Arm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34200" y="1183225"/>
            <a:ext cx="4539900" cy="389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600" b="0" i="0" u="none" strike="noStrike" cap="none">
                <a:solidFill>
                  <a:srgbClr val="123A6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Répartition des tâches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/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fr-FR"/>
              <a:t>	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Loïc : </a:t>
            </a:r>
          </a:p>
          <a:p>
            <a:pPr marL="914400" lvl="0" indent="-3556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</a:pPr>
            <a:r>
              <a:rPr lang="fr-FR" sz="2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Programmation Java</a:t>
            </a:r>
          </a:p>
          <a:p>
            <a:pPr marL="914400" lvl="0" indent="-3556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</a:pPr>
            <a:r>
              <a:rPr lang="fr-FR" sz="2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Programmation Arduino</a:t>
            </a:r>
          </a:p>
          <a:p>
            <a:pPr marL="914400" lvl="0" indent="-3556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</a:pPr>
            <a:r>
              <a:rPr lang="fr-FR" sz="2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Implémentation Leap Motion</a:t>
            </a:r>
            <a:r>
              <a:rPr lang="fr-FR" sz="1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38735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Pierre-Antoine :</a:t>
            </a:r>
          </a:p>
          <a:p>
            <a:pPr marL="914400" lvl="0" indent="-3556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</a:pPr>
            <a:r>
              <a:rPr lang="fr-FR" sz="2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Construction du robot</a:t>
            </a:r>
          </a:p>
          <a:p>
            <a:pPr marL="914400" lvl="0" indent="-3556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</a:pPr>
            <a:r>
              <a:rPr lang="fr-FR" sz="2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Rédaction du Rapport </a:t>
            </a:r>
          </a:p>
          <a:p>
            <a:pPr marL="914400" lvl="0" indent="-3556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</a:pPr>
            <a:r>
              <a:rPr lang="fr-FR" sz="2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Point</a:t>
            </a:r>
          </a:p>
          <a:p>
            <a:pPr marL="914400" lvl="0" indent="-3556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</a:pPr>
            <a:r>
              <a:rPr lang="fr-FR" sz="2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Schémas explicatifs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317420" y="358311"/>
            <a:ext cx="3557400" cy="27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fr-FR" sz="1500" b="0">
                <a:solidFill>
                  <a:schemeClr val="lt1"/>
                </a:solidFill>
              </a:rPr>
              <a:t>Répartition des tâches</a:t>
            </a:r>
          </a:p>
        </p:txBody>
      </p:sp>
      <p:pic>
        <p:nvPicPr>
          <p:cNvPr id="182" name="Shape 182" descr="logo_uns_couleurs_webcopi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707" y="-3"/>
            <a:ext cx="1232289" cy="77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7420" y="109306"/>
            <a:ext cx="3557400" cy="24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fr-FR"/>
              <a:t>Projet Leap Arm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2150250" y="2297700"/>
            <a:ext cx="4843500" cy="98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742950" marR="0" lvl="2" indent="-285750" algn="l" rtl="0">
              <a:spcBef>
                <a:spcPts val="400"/>
              </a:spcBef>
              <a:buClr>
                <a:schemeClr val="dk1"/>
              </a:buClr>
              <a:buSzPct val="41666"/>
              <a:buFont typeface="Arial"/>
              <a:buNone/>
            </a:pPr>
            <a:r>
              <a:rPr lang="fr-FR" sz="4800">
                <a:solidFill>
                  <a:srgbClr val="123A6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Démonstration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4403670" y="299586"/>
            <a:ext cx="3557399" cy="27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0" name="Shape 190" descr="logo_uns_couleurs_webcopi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707" y="-3"/>
            <a:ext cx="1232289" cy="77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7420" y="132406"/>
            <a:ext cx="2530500" cy="22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r>
              <a:rPr lang="fr-FR"/>
              <a:t>Projet Robot</a:t>
            </a:r>
          </a:p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2"/>
          </p:nvPr>
        </p:nvSpPr>
        <p:spPr>
          <a:xfrm>
            <a:off x="4521170" y="358236"/>
            <a:ext cx="3557399" cy="27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body" idx="2"/>
          </p:nvPr>
        </p:nvSpPr>
        <p:spPr>
          <a:xfrm>
            <a:off x="317420" y="358311"/>
            <a:ext cx="3557400" cy="27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fr-FR" sz="1500" b="0">
                <a:solidFill>
                  <a:schemeClr val="lt1"/>
                </a:solidFill>
              </a:rPr>
              <a:t>Les difficultés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2"/>
          </p:nvPr>
        </p:nvSpPr>
        <p:spPr>
          <a:xfrm>
            <a:off x="621025" y="1172900"/>
            <a:ext cx="8304000" cy="359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fr-FR" b="0"/>
              <a:t>Difficultés rencontrées </a:t>
            </a:r>
            <a:r>
              <a:rPr lang="fr-FR" sz="2600" b="0">
                <a:solidFill>
                  <a:srgbClr val="123A61"/>
                </a:solidFill>
              </a:rPr>
              <a:t>: </a:t>
            </a:r>
          </a:p>
          <a:p>
            <a:pPr marR="0" lvl="0" algn="l" rtl="0">
              <a:spcBef>
                <a:spcPts val="0"/>
              </a:spcBef>
              <a:buNone/>
            </a:pPr>
            <a:endParaRPr sz="2600">
              <a:solidFill>
                <a:srgbClr val="123A61"/>
              </a:solidFill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Nouvelle technologie de communication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Adaptation du code en fonction des applications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endParaRPr sz="2600">
              <a:solidFill>
                <a:srgbClr val="123A61"/>
              </a:solidFill>
            </a:endParaRPr>
          </a:p>
          <a:p>
            <a:pPr marL="342900" marR="0" lvl="0" indent="-342900" algn="l" rtl="0">
              <a:spcBef>
                <a:spcPts val="520"/>
              </a:spcBef>
              <a:buClr>
                <a:srgbClr val="123A61"/>
              </a:buClr>
              <a:buSzPct val="120000"/>
              <a:buFont typeface="Arial"/>
              <a:buNone/>
            </a:pPr>
            <a:endParaRPr sz="2600" b="0" i="0" u="none" strike="noStrike" cap="none">
              <a:solidFill>
                <a:srgbClr val="123A6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520"/>
              </a:spcBef>
              <a:buClr>
                <a:srgbClr val="123A61"/>
              </a:buClr>
              <a:buSzPct val="25000"/>
              <a:buFont typeface="Arial"/>
              <a:buNone/>
            </a:pPr>
            <a:endParaRPr sz="2600" b="0" i="0" u="none" strike="noStrike" cap="none">
              <a:solidFill>
                <a:srgbClr val="123A6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9" name="Shape 199" descr="logo_uns_couleurs_webcopi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707" y="-3"/>
            <a:ext cx="1232289" cy="77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7420" y="109206"/>
            <a:ext cx="3557404" cy="249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fr-FR"/>
              <a:t>Projet Leap Arm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922700" y="1218284"/>
            <a:ext cx="8057400" cy="350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b="0"/>
              <a:t>Améliorations</a:t>
            </a:r>
            <a:r>
              <a:rPr lang="fr-FR" sz="2600" b="0" i="0" u="none" strike="noStrike" cap="none">
                <a:solidFill>
                  <a:srgbClr val="123A6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fr-FR" b="0"/>
              <a:t>possibles 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/>
          </a:p>
          <a:p>
            <a:pPr marL="742950" marR="0" lvl="2" indent="-285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000"/>
              <a:t>Précision des mouvements</a:t>
            </a:r>
            <a:br>
              <a:rPr lang="fr-FR" sz="2000"/>
            </a:br>
            <a:endParaRPr lang="fr-FR" sz="2000"/>
          </a:p>
          <a:p>
            <a:pPr marL="742950" marR="0" lvl="2" indent="-285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000"/>
              <a:t>Rotation plus rapide</a:t>
            </a:r>
          </a:p>
          <a:p>
            <a:pPr marR="0" lvl="0" algn="l" rtl="0">
              <a:spcBef>
                <a:spcPts val="400"/>
              </a:spcBef>
              <a:buNone/>
            </a:pPr>
            <a:endParaRPr sz="2000"/>
          </a:p>
          <a:p>
            <a:pPr marL="742950" marR="0" lvl="2" indent="-285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000"/>
              <a:t>Caméra embarquée</a:t>
            </a:r>
          </a:p>
          <a:p>
            <a:pPr marR="0" lvl="0" algn="l" rtl="0">
              <a:spcBef>
                <a:spcPts val="400"/>
              </a:spcBef>
              <a:buNone/>
            </a:pPr>
            <a:endParaRPr sz="2000"/>
          </a:p>
          <a:p>
            <a:pPr marL="742950" marR="0" lvl="2" indent="-285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000"/>
              <a:t>Actions préprogrammées</a:t>
            </a:r>
          </a:p>
          <a:p>
            <a:pPr marR="0" lvl="0" algn="l" rtl="0">
              <a:spcBef>
                <a:spcPts val="400"/>
              </a:spcBef>
              <a:buNone/>
            </a:pPr>
            <a:endParaRPr sz="2000"/>
          </a:p>
          <a:p>
            <a:pPr marL="742950" marR="0" lvl="2" indent="-285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000"/>
              <a:t>Fonctionnement par panneaux solaires</a:t>
            </a:r>
          </a:p>
          <a:p>
            <a:pPr marL="742950" marR="0" lvl="2" indent="-285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body" idx="2"/>
          </p:nvPr>
        </p:nvSpPr>
        <p:spPr>
          <a:xfrm>
            <a:off x="5628720" y="207261"/>
            <a:ext cx="3557399" cy="27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7" name="Shape 207" descr="logo_uns_couleurs_webcopi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707" y="-3"/>
            <a:ext cx="1232289" cy="77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subTitle" idx="1"/>
          </p:nvPr>
        </p:nvSpPr>
        <p:spPr>
          <a:xfrm>
            <a:off x="2810225" y="941575"/>
            <a:ext cx="5722500" cy="16281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buClr>
                <a:srgbClr val="3198E5"/>
              </a:buClr>
              <a:buSzPct val="91764"/>
              <a:buFont typeface="Arial"/>
              <a:buNone/>
            </a:pPr>
            <a:r>
              <a:rPr lang="fr-FR" sz="3400"/>
              <a:t>Merci de votre attention</a:t>
            </a:r>
          </a:p>
          <a:p>
            <a:pPr marL="342900" marR="0" lvl="0" indent="-342900" algn="ctr" rtl="0">
              <a:spcBef>
                <a:spcPts val="0"/>
              </a:spcBef>
              <a:buClr>
                <a:srgbClr val="3198E5"/>
              </a:buClr>
              <a:buSzPct val="91764"/>
              <a:buFont typeface="Arial"/>
              <a:buNone/>
            </a:pPr>
            <a:endParaRPr sz="3400"/>
          </a:p>
          <a:p>
            <a:pPr marL="342900" marR="0" lvl="0" indent="-342900" algn="ctr" rtl="0">
              <a:spcBef>
                <a:spcPts val="0"/>
              </a:spcBef>
              <a:buClr>
                <a:srgbClr val="3198E5"/>
              </a:buClr>
              <a:buSzPct val="91764"/>
              <a:buFont typeface="Arial"/>
              <a:buNone/>
            </a:pPr>
            <a:r>
              <a:rPr lang="fr-FR" sz="3400">
                <a:solidFill>
                  <a:srgbClr val="123A61"/>
                </a:solidFill>
              </a:rPr>
              <a:t> Avez vous des questions ?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3198E5"/>
              </a:buClr>
              <a:buSzPct val="91764"/>
              <a:buFont typeface="Arial"/>
              <a:buNone/>
            </a:pPr>
            <a:endParaRPr sz="3400"/>
          </a:p>
        </p:txBody>
      </p:sp>
      <p:pic>
        <p:nvPicPr>
          <p:cNvPr id="213" name="Shape 213" descr="logo_uns_couleurs_webcopi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707" y="-3"/>
            <a:ext cx="1232289" cy="77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09038" y="114257"/>
            <a:ext cx="2588400" cy="244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fr-FR"/>
              <a:t>Projet Leap Arm</a:t>
            </a:r>
          </a:p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28191" y="1130865"/>
            <a:ext cx="7887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600" b="0" i="0" u="none" strike="noStrike" cap="none">
                <a:solidFill>
                  <a:srgbClr val="123A6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Contexte et Objectifs</a:t>
            </a:r>
          </a:p>
          <a:p>
            <a:pPr marL="0" marR="0" lvl="0" indent="0" algn="l" rtl="0">
              <a:spcBef>
                <a:spcPts val="520"/>
              </a:spcBef>
              <a:buNone/>
            </a:pPr>
            <a:endParaRPr sz="1400"/>
          </a:p>
          <a:p>
            <a:pPr marL="0" marR="0" lvl="0" indent="0" algn="l" rtl="0">
              <a:spcBef>
                <a:spcPts val="520"/>
              </a:spcBef>
              <a:buNone/>
            </a:pPr>
            <a:r>
              <a:rPr lang="fr-FR" sz="2600" b="0" i="0" u="none" strike="noStrike" cap="none">
                <a:solidFill>
                  <a:srgbClr val="123A6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Développement</a:t>
            </a:r>
          </a:p>
          <a:p>
            <a:pPr marL="0" marR="0" lvl="0" indent="0" algn="l" rtl="0">
              <a:spcBef>
                <a:spcPts val="520"/>
              </a:spcBef>
              <a:buNone/>
            </a:pPr>
            <a:endParaRPr sz="1400"/>
          </a:p>
          <a:p>
            <a:pPr marL="0" marR="0" lvl="0" indent="0" algn="l" rtl="0">
              <a:spcBef>
                <a:spcPts val="520"/>
              </a:spcBef>
              <a:buNone/>
            </a:pPr>
            <a:r>
              <a:rPr lang="fr-FR" sz="2600" b="0" i="0" u="none" strike="noStrike" cap="none">
                <a:solidFill>
                  <a:srgbClr val="123A6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Méthodes de travail</a:t>
            </a:r>
            <a:r>
              <a:rPr lang="fr-FR" sz="1800" b="1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800" b="1">
                <a:latin typeface="Calibri"/>
                <a:ea typeface="Calibri"/>
                <a:cs typeface="Calibri"/>
                <a:sym typeface="Calibri"/>
              </a:rPr>
            </a:br>
            <a:endParaRPr lang="fr-FR" sz="18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520"/>
              </a:spcBef>
              <a:buNone/>
            </a:pPr>
            <a:r>
              <a:rPr lang="fr-FR"/>
              <a:t>Démonstration</a:t>
            </a:r>
          </a:p>
          <a:p>
            <a:pPr marL="0" marR="0" lvl="0" indent="0" algn="l" rtl="0">
              <a:spcBef>
                <a:spcPts val="520"/>
              </a:spcBef>
              <a:buClr>
                <a:srgbClr val="123A61"/>
              </a:buClr>
              <a:buSzPct val="25000"/>
              <a:buFont typeface="Arial"/>
              <a:buNone/>
            </a:pPr>
            <a:endParaRPr sz="2600" b="0" i="0" u="none" strike="noStrike" cap="none">
              <a:solidFill>
                <a:srgbClr val="123A6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520"/>
              </a:spcBef>
              <a:buClr>
                <a:srgbClr val="123A61"/>
              </a:buClr>
              <a:buSzPct val="25000"/>
              <a:buFont typeface="Arial"/>
              <a:buNone/>
            </a:pPr>
            <a:endParaRPr sz="2600" b="0" i="0" u="none" strike="noStrike" cap="none">
              <a:solidFill>
                <a:srgbClr val="123A6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317420" y="358311"/>
            <a:ext cx="3557400" cy="27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fr-FR"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Plan</a:t>
            </a:r>
          </a:p>
        </p:txBody>
      </p:sp>
      <p:pic>
        <p:nvPicPr>
          <p:cNvPr id="95" name="Shape 95" descr="logo_uns_couleurs_webcopi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707" y="-3"/>
            <a:ext cx="1232289" cy="77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7420" y="358311"/>
            <a:ext cx="3557400" cy="27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fr-FR"/>
              <a:t>Objectifs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4226" y="116388"/>
            <a:ext cx="2491200" cy="22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fr-FR"/>
              <a:t>Projet Leap Arm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54800" y="1116625"/>
            <a:ext cx="7701900" cy="359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fr-FR" sz="2600">
                <a:solidFill>
                  <a:srgbClr val="123A61"/>
                </a:solidFill>
              </a:rPr>
              <a:t>Objectifs : </a:t>
            </a:r>
          </a:p>
          <a:p>
            <a:pPr marR="0" lvl="0" algn="l" rtl="0">
              <a:spcBef>
                <a:spcPts val="0"/>
              </a:spcBef>
              <a:buNone/>
            </a:pPr>
            <a:endParaRPr>
              <a:solidFill>
                <a:srgbClr val="123A61"/>
              </a:solidFill>
            </a:endParaRPr>
          </a:p>
          <a:p>
            <a:pPr marL="742950" lvl="1" indent="-285750" rtl="0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Utile pour des cas de force majeure</a:t>
            </a:r>
          </a:p>
          <a:p>
            <a:pPr marL="742950" marR="0" lvl="1" indent="-285750" algn="l" rtl="0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Utiliser la technologie bluetooth afin de faire communiquer et intéragir deux objets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123A61"/>
              </a:buClr>
              <a:buSzPct val="120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-FR" sz="2600">
                <a:solidFill>
                  <a:srgbClr val="123A61"/>
                </a:solidFill>
              </a:rPr>
              <a:t>Nos idées :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123A61"/>
              </a:solidFill>
            </a:endParaRPr>
          </a:p>
          <a:p>
            <a:pPr marL="742950" lvl="1" indent="-285750" rtl="0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Reconnaissance des mouvements par le Leap Motion</a:t>
            </a:r>
          </a:p>
          <a:p>
            <a:pPr marL="742950" lvl="1" indent="-285750" rtl="0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Pilotage à distance avec les mains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>
              <a:solidFill>
                <a:srgbClr val="123A61"/>
              </a:solidFill>
            </a:endParaRPr>
          </a:p>
          <a:p>
            <a:pPr marL="342900" marR="0" lvl="0" indent="-342900" algn="l" rtl="0">
              <a:spcBef>
                <a:spcPts val="520"/>
              </a:spcBef>
              <a:buClr>
                <a:srgbClr val="123A61"/>
              </a:buClr>
              <a:buSzPct val="120000"/>
              <a:buFont typeface="Arial"/>
              <a:buNone/>
            </a:pPr>
            <a:endParaRPr sz="2600" b="0" i="0" u="none" strike="noStrike" cap="none">
              <a:solidFill>
                <a:srgbClr val="123A6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520"/>
              </a:spcBef>
              <a:buClr>
                <a:srgbClr val="123A61"/>
              </a:buClr>
              <a:buSzPct val="25000"/>
              <a:buFont typeface="Arial"/>
              <a:buNone/>
            </a:pPr>
            <a:endParaRPr sz="2600" b="0" i="0" u="none" strike="noStrike" cap="none">
              <a:solidFill>
                <a:srgbClr val="123A6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3" name="Shape 103" descr="logo_uns_couleurs_webcopi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707" y="-3"/>
            <a:ext cx="1232289" cy="77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7420" y="358311"/>
            <a:ext cx="3557400" cy="27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fr-FR"/>
              <a:t>Les technologies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4226" y="116388"/>
            <a:ext cx="2491200" cy="22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fr-FR"/>
              <a:t>Projet Leap Arm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314225" y="921175"/>
            <a:ext cx="4071300" cy="237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fr-FR" sz="2600">
                <a:solidFill>
                  <a:srgbClr val="123A61"/>
                </a:solidFill>
              </a:rPr>
              <a:t>Langages et bibliothèques 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>
              <a:solidFill>
                <a:srgbClr val="123A61"/>
              </a:solidFill>
            </a:endParaRPr>
          </a:p>
          <a:p>
            <a:pPr marL="742950" lvl="1" indent="-285750" rtl="0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</a:p>
          <a:p>
            <a:pPr marL="742950" lvl="1" indent="-285750" rtl="0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marL="742950" lvl="1" indent="-285750" rtl="0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LeapJava</a:t>
            </a:r>
          </a:p>
          <a:p>
            <a:pPr marL="742950" lvl="1" indent="-285750" rtl="0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RXTXcomm 2.2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rgbClr val="123A61"/>
              </a:solidFill>
            </a:endParaRPr>
          </a:p>
          <a:p>
            <a:pPr marL="342900" lvl="0" indent="-342900" rtl="0">
              <a:spcBef>
                <a:spcPts val="520"/>
              </a:spcBef>
              <a:buClr>
                <a:srgbClr val="123A61"/>
              </a:buClr>
              <a:buSzPct val="120000"/>
              <a:buFont typeface="Arial"/>
              <a:buNone/>
            </a:pPr>
            <a:endParaRPr sz="2600">
              <a:solidFill>
                <a:srgbClr val="123A61"/>
              </a:solidFill>
            </a:endParaRPr>
          </a:p>
          <a:p>
            <a:pPr lvl="0" rtl="0">
              <a:spcBef>
                <a:spcPts val="520"/>
              </a:spcBef>
              <a:buClr>
                <a:srgbClr val="123A61"/>
              </a:buClr>
              <a:buSzPct val="25000"/>
              <a:buFont typeface="Arial"/>
              <a:buNone/>
            </a:pPr>
            <a:endParaRPr sz="2600">
              <a:solidFill>
                <a:srgbClr val="123A61"/>
              </a:solidFill>
            </a:endParaRPr>
          </a:p>
          <a:p>
            <a:pPr marL="457200" marR="0" lvl="0" indent="0" algn="l" rtl="0">
              <a:spcBef>
                <a:spcPts val="400"/>
              </a:spcBef>
              <a:buNone/>
            </a:pPr>
            <a:endParaRPr sz="2600">
              <a:solidFill>
                <a:srgbClr val="123A61"/>
              </a:solidFill>
            </a:endParaRPr>
          </a:p>
          <a:p>
            <a:pPr marL="342900" marR="0" lvl="0" indent="-342900" algn="l" rtl="0">
              <a:spcBef>
                <a:spcPts val="520"/>
              </a:spcBef>
              <a:buClr>
                <a:srgbClr val="123A61"/>
              </a:buClr>
              <a:buSzPct val="120000"/>
              <a:buFont typeface="Arial"/>
              <a:buNone/>
            </a:pPr>
            <a:endParaRPr sz="2600" b="0" i="0" u="none" strike="noStrike" cap="none">
              <a:solidFill>
                <a:srgbClr val="123A6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520"/>
              </a:spcBef>
              <a:buClr>
                <a:srgbClr val="123A61"/>
              </a:buClr>
              <a:buSzPct val="25000"/>
              <a:buFont typeface="Arial"/>
              <a:buNone/>
            </a:pPr>
            <a:endParaRPr sz="2600" b="0" i="0" u="none" strike="noStrike" cap="none">
              <a:solidFill>
                <a:srgbClr val="123A6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37875" y="3150625"/>
            <a:ext cx="5198100" cy="1695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b="0"/>
              <a:t>   </a:t>
            </a:r>
            <a:r>
              <a:rPr lang="fr-FR" sz="2600" b="0" i="0" u="none" strike="noStrike" cap="none">
                <a:solidFill>
                  <a:srgbClr val="123A6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Outils utilisés et leurs applications 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9144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Eclipe Mars 2.0</a:t>
            </a:r>
          </a:p>
          <a:p>
            <a:pPr marL="9144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Leap Motion</a:t>
            </a:r>
          </a:p>
          <a:p>
            <a:pPr marL="9144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 1.6.9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0" lvl="0" indent="0" rtl="0">
              <a:spcBef>
                <a:spcPts val="400"/>
              </a:spcBef>
              <a:buNone/>
            </a:pPr>
            <a:endParaRPr/>
          </a:p>
          <a:p>
            <a:pPr marL="0" lvl="0" indent="0" rtl="0">
              <a:spcBef>
                <a:spcPts val="400"/>
              </a:spcBef>
              <a:buNone/>
            </a:pPr>
            <a:r>
              <a:rPr lang="fr-FR"/>
              <a:t> </a:t>
            </a:r>
          </a:p>
        </p:txBody>
      </p:sp>
      <p:pic>
        <p:nvPicPr>
          <p:cNvPr id="112" name="Shape 112" descr="logo_uns_couleurs_webcopi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707" y="-3"/>
            <a:ext cx="1232289" cy="77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7420" y="109206"/>
            <a:ext cx="2530554" cy="2259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fr-FR"/>
              <a:t>Projet Leap Arm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24975" y="1193050"/>
            <a:ext cx="5669100" cy="3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b="0"/>
              <a:t>   </a:t>
            </a:r>
            <a:r>
              <a:rPr lang="fr-FR" sz="2600" b="0" i="0" u="none" strike="noStrike" cap="none">
                <a:solidFill>
                  <a:srgbClr val="123A6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Outils utilisés et leurs applications 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9144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Eclipe Mars 2.0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Leap Motion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 1.6.9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0" lvl="0" indent="0" rtl="0">
              <a:spcBef>
                <a:spcPts val="400"/>
              </a:spcBef>
              <a:buNone/>
            </a:pPr>
            <a:endParaRPr/>
          </a:p>
          <a:p>
            <a:pPr marL="0" lvl="0" indent="0" rtl="0">
              <a:spcBef>
                <a:spcPts val="400"/>
              </a:spcBef>
              <a:buNone/>
            </a:pPr>
            <a:r>
              <a:rPr lang="fr-FR"/>
              <a:t> 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5586595" y="291161"/>
            <a:ext cx="3557399" cy="27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7420" y="358311"/>
            <a:ext cx="3557400" cy="27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fr-FR" sz="1500" b="0">
                <a:solidFill>
                  <a:srgbClr val="FFFFFF"/>
                </a:solidFill>
              </a:rPr>
              <a:t>Les technologies</a:t>
            </a:r>
          </a:p>
        </p:txBody>
      </p:sp>
      <p:pic>
        <p:nvPicPr>
          <p:cNvPr id="121" name="Shape 121" descr="logo_uns_couleurs_webcopi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707" y="-3"/>
            <a:ext cx="1232289" cy="77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7426" y="0"/>
            <a:ext cx="2172600" cy="2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/>
              <a:t>Projet Leap Arm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xfrm>
            <a:off x="317426" y="272425"/>
            <a:ext cx="4551300" cy="2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/>
              <a:t>Détails techniques - Leap Motion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28" name="Shape 128" descr="Sans tit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4625"/>
            <a:ext cx="9143999" cy="438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 descr="logo_uns_couleurs_webcopi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1707" y="-3"/>
            <a:ext cx="1232289" cy="77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7420" y="109206"/>
            <a:ext cx="2530500" cy="22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fr-FR"/>
              <a:t>Projet Leap Arm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7420" y="358311"/>
            <a:ext cx="3557400" cy="27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fr-FR" sz="1500" b="0">
                <a:solidFill>
                  <a:srgbClr val="FFFFFF"/>
                </a:solidFill>
              </a:rPr>
              <a:t>Les technologies - Robotic Arm Tank</a:t>
            </a:r>
          </a:p>
        </p:txBody>
      </p:sp>
      <p:pic>
        <p:nvPicPr>
          <p:cNvPr id="136" name="Shape 136" descr="90024_P1__15594.1411984692.1280.128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775" y="956400"/>
            <a:ext cx="4137300" cy="41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7425" y="956400"/>
            <a:ext cx="4305300" cy="413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-Idéal pour la robotique, l’électronique, la programmation graphique et arduino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robuste en aluminium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-Câblage facile, aucune soudure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-Contrôle sans fil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0" lvl="0" indent="0" rtl="0">
              <a:spcBef>
                <a:spcPts val="400"/>
              </a:spcBef>
              <a:buNone/>
            </a:pPr>
            <a:endParaRPr/>
          </a:p>
          <a:p>
            <a:pPr marL="0" lvl="0" indent="0" rtl="0">
              <a:spcBef>
                <a:spcPts val="400"/>
              </a:spcBef>
              <a:buNone/>
            </a:pPr>
            <a:r>
              <a:rPr lang="fr-FR"/>
              <a:t> </a:t>
            </a:r>
          </a:p>
        </p:txBody>
      </p:sp>
      <p:pic>
        <p:nvPicPr>
          <p:cNvPr id="138" name="Shape 138" descr="logo_uns_couleurs_webcopi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1707" y="-3"/>
            <a:ext cx="1232289" cy="77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7426" y="0"/>
            <a:ext cx="2172600" cy="2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r>
              <a:rPr lang="fr-FR"/>
              <a:t>Projet Leap Arm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b="0"/>
              <a:t>        Main gauche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4645026" y="1151334"/>
            <a:ext cx="3812999" cy="47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b="0"/>
              <a:t>   Main droite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317426" y="272425"/>
            <a:ext cx="4551300" cy="2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fr-FR"/>
              <a:t>Détails techniques - Mouvements avec Leap Motion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7" name="Shape 147" descr="IO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249" y="1765575"/>
            <a:ext cx="7273501" cy="32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 descr="logo_uns_couleurs_webcopi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1707" y="-3"/>
            <a:ext cx="1232289" cy="77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26028" y="0"/>
            <a:ext cx="2628000" cy="2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fr-FR"/>
              <a:t>Projet Leap Arm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72600" y="1151325"/>
            <a:ext cx="2403300" cy="47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/>
              <a:t>Trame drive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5872700" y="1151325"/>
            <a:ext cx="2083800" cy="47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/>
              <a:t>Trame null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3"/>
          </p:nvPr>
        </p:nvSpPr>
        <p:spPr>
          <a:xfrm>
            <a:off x="326027" y="249100"/>
            <a:ext cx="5727600" cy="2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fr-FR"/>
              <a:t>Détails techniques - Communication bluetooth</a:t>
            </a:r>
          </a:p>
        </p:txBody>
      </p:sp>
      <p:pic>
        <p:nvPicPr>
          <p:cNvPr id="157" name="Shape 157" descr="co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5658"/>
            <a:ext cx="9143999" cy="3497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Affichage à l'écran (16:9)</PresentationFormat>
  <Paragraphs>127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Calibri</vt:lpstr>
      <vt:lpstr>Arial</vt:lpstr>
      <vt:lpstr>Quattrocento Sans</vt:lpstr>
      <vt:lpstr>Thème Office</vt:lpstr>
      <vt:lpstr>Projet Leap Arm </vt:lpstr>
      <vt:lpstr>Projet Leap Arm  </vt:lpstr>
      <vt:lpstr>Projet Leap Arm  </vt:lpstr>
      <vt:lpstr>Projet Leap Arm   </vt:lpstr>
      <vt:lpstr>Projet Leap Arm  </vt:lpstr>
      <vt:lpstr>Projet Leap Arm </vt:lpstr>
      <vt:lpstr>Projet Leap Arm  </vt:lpstr>
      <vt:lpstr>Projet Leap Arm </vt:lpstr>
      <vt:lpstr>Projet Leap Arm </vt:lpstr>
      <vt:lpstr>Projet Leap Arm </vt:lpstr>
      <vt:lpstr>Projet Leap Arm </vt:lpstr>
      <vt:lpstr>Projet Leap Arm  </vt:lpstr>
      <vt:lpstr>Projet Leap Arm  </vt:lpstr>
      <vt:lpstr>Projet Robot </vt:lpstr>
      <vt:lpstr>Projet Leap Arm  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Leap Arm </dc:title>
  <cp:lastModifiedBy>Phenix</cp:lastModifiedBy>
  <cp:revision>1</cp:revision>
  <dcterms:modified xsi:type="dcterms:W3CDTF">2016-06-18T20:39:50Z</dcterms:modified>
</cp:coreProperties>
</file>