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92" r:id="rId7"/>
    <p:sldId id="294" r:id="rId8"/>
    <p:sldId id="315" r:id="rId9"/>
    <p:sldId id="323" r:id="rId10"/>
    <p:sldId id="322" r:id="rId11"/>
    <p:sldId id="326" r:id="rId12"/>
    <p:sldId id="328" r:id="rId13"/>
    <p:sldId id="316" r:id="rId14"/>
    <p:sldId id="317" r:id="rId15"/>
    <p:sldId id="330" r:id="rId16"/>
    <p:sldId id="329" r:id="rId17"/>
    <p:sldId id="318" r:id="rId18"/>
    <p:sldId id="332" r:id="rId19"/>
    <p:sldId id="310" r:id="rId20"/>
    <p:sldId id="308" r:id="rId21"/>
    <p:sldId id="313" r:id="rId22"/>
  </p:sldIdLst>
  <p:sldSz cx="9144000" cy="5143500" type="screen16x9"/>
  <p:notesSz cx="6858000" cy="9144000"/>
  <p:embeddedFontLst>
    <p:embeddedFont>
      <p:font typeface="Maven Pro" panose="020B0604020202020204" charset="0"/>
      <p:regular r:id="rId25"/>
      <p:bold r:id="rId26"/>
    </p:embeddedFont>
    <p:embeddedFont>
      <p:font typeface="Nunito Light" pitchFamily="2" charset="0"/>
      <p:regular r:id="rId27"/>
      <p:italic r:id="rId28"/>
    </p:embeddedFont>
    <p:embeddedFont>
      <p:font typeface="Roboto Condensed Light" panose="02000000000000000000" pitchFamily="2" charset="0"/>
      <p:regular r:id="rId29"/>
      <p:italic r:id="rId30"/>
    </p:embeddedFont>
    <p:embeddedFont>
      <p:font typeface="Share Tech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8F8F8"/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3ABB6-076D-482E-81CB-9E4CE2A9CC29}" v="6306" vWet="6311" dt="2023-03-23T22:51:05.414"/>
    <p1510:client id="{26102213-0297-469C-B8C3-E3F2D0B8F02E}" v="129" vWet="131" dt="2023-03-23T21:07:40.962"/>
    <p1510:client id="{4877C9AD-C84A-70CC-3979-9BD93816288F}" v="4" dt="2023-03-23T09:48:40.242"/>
    <p1510:client id="{94DA95BF-5D3C-4EE2-AD5A-2CF85998321D}" v="201" dt="2023-03-23T22:48:51.728"/>
    <p1510:client id="{9B4BE834-B78A-41B6-9241-8A732D559F61}" v="179" dt="2023-03-23T22:54:32.365"/>
    <p1510:client id="{E179B1B3-6BD9-457C-B024-86EDBF593F0A}" v="13" vWet="15" dt="2023-03-23T09:48:51.354"/>
  </p1510:revLst>
</p1510:revInfo>
</file>

<file path=ppt/tableStyles.xml><?xml version="1.0" encoding="utf-8"?>
<a:tblStyleLst xmlns:a="http://schemas.openxmlformats.org/drawingml/2006/main" def="{5D2AEE79-30FD-4780-A3CD-162A75EF1F1C}">
  <a:tblStyle styleId="{5D2AEE79-30FD-4780-A3CD-162A75EF1F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29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28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219816272965948E-3"/>
          <c:y val="3.1250000000000002E-3"/>
          <c:w val="0.67083333333333328"/>
          <c:h val="0.99687499999999996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Commul des heures en fonction de chaque tâches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DA-4ED3-B2A4-A216ADE9A35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DA-4ED3-B2A4-A216ADE9A35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BC0-4A2A-B420-A87C4526A35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3DA-4ED3-B2A4-A216ADE9A35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C0-4A2A-B420-A87C4526A35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3DA-4ED3-B2A4-A216ADE9A35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3DA-4ED3-B2A4-A216ADE9A35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3DA-4ED3-B2A4-A216ADE9A357}"/>
              </c:ext>
            </c:extLst>
          </c:dPt>
          <c:dLbls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BC0-4A2A-B420-A87C4526A3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Feuil1!$A$2:$A$9</c:f>
              <c:strCache>
                <c:ptCount val="8"/>
                <c:pt idx="0">
                  <c:v>Initialisation du projet</c:v>
                </c:pt>
                <c:pt idx="1">
                  <c:v>Documents de suivis de projet</c:v>
                </c:pt>
                <c:pt idx="2">
                  <c:v>Base de données</c:v>
                </c:pt>
                <c:pt idx="3">
                  <c:v>Développement de l'API</c:v>
                </c:pt>
                <c:pt idx="4">
                  <c:v>Développement de l'application web</c:v>
                </c:pt>
                <c:pt idx="5">
                  <c:v>CI/CD</c:v>
                </c:pt>
                <c:pt idx="6">
                  <c:v>Veille numérique</c:v>
                </c:pt>
                <c:pt idx="7">
                  <c:v>Revue de projet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2.5</c:v>
                </c:pt>
                <c:pt idx="1">
                  <c:v>6</c:v>
                </c:pt>
                <c:pt idx="2">
                  <c:v>1.5</c:v>
                </c:pt>
                <c:pt idx="3">
                  <c:v>25.25</c:v>
                </c:pt>
                <c:pt idx="4">
                  <c:v>71</c:v>
                </c:pt>
                <c:pt idx="5">
                  <c:v>21</c:v>
                </c:pt>
                <c:pt idx="6">
                  <c:v>7</c:v>
                </c:pt>
                <c:pt idx="7">
                  <c:v>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C0-4A2A-B420-A87C4526A35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237746062992124"/>
          <c:y val="6.5905511811023667E-3"/>
          <c:w val="0.27512253937007874"/>
          <c:h val="0.986818897637795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0B173E2-8F84-4E30-6C0F-67BB51B1F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BC0873-E7AF-2BD8-A181-9A7CD84EF5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7AD86-A677-4E33-B4C2-8C9F15FBF2CD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AD4D31-D7BF-DA7B-5AC8-6474C40792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4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D52B22-792D-07B9-0E92-C2F7B81A9D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8D76E-9907-457F-B662-666322514C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5507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6c18d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16c18d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b16c18d10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b16c18d10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57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16c18d10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16c18d10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861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b16c18d105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b16c18d105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846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6c18d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16c18d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54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81344" y="240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756292" y="1085276"/>
            <a:ext cx="188650" cy="2468354"/>
            <a:chOff x="250617" y="2402301"/>
            <a:chExt cx="188650" cy="2468354"/>
          </a:xfrm>
        </p:grpSpPr>
        <p:sp>
          <p:nvSpPr>
            <p:cNvPr id="13" name="Google Shape;13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39298" y="21446"/>
            <a:ext cx="98059" cy="1906193"/>
            <a:chOff x="139298" y="21446"/>
            <a:chExt cx="98059" cy="1906193"/>
          </a:xfrm>
        </p:grpSpPr>
        <p:sp>
          <p:nvSpPr>
            <p:cNvPr id="18" name="Google Shape;18;p2"/>
            <p:cNvSpPr/>
            <p:nvPr/>
          </p:nvSpPr>
          <p:spPr>
            <a:xfrm>
              <a:off x="139298" y="1829345"/>
              <a:ext cx="98059" cy="98295"/>
            </a:xfrm>
            <a:custGeom>
              <a:avLst/>
              <a:gdLst/>
              <a:ahLst/>
              <a:cxnLst/>
              <a:rect l="l" t="t" r="r" b="b"/>
              <a:pathLst>
                <a:path w="3742" h="3751" fill="none" extrusionOk="0">
                  <a:moveTo>
                    <a:pt x="1" y="0"/>
                  </a:moveTo>
                  <a:lnTo>
                    <a:pt x="3742" y="0"/>
                  </a:lnTo>
                  <a:lnTo>
                    <a:pt x="3742" y="3750"/>
                  </a:lnTo>
                  <a:lnTo>
                    <a:pt x="1" y="3750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4088" y="21446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414454" y="1881556"/>
            <a:ext cx="121434" cy="2043400"/>
            <a:chOff x="414454" y="1881556"/>
            <a:chExt cx="121434" cy="2043400"/>
          </a:xfrm>
        </p:grpSpPr>
        <p:sp>
          <p:nvSpPr>
            <p:cNvPr id="21" name="Google Shape;21;p2"/>
            <p:cNvSpPr/>
            <p:nvPr/>
          </p:nvSpPr>
          <p:spPr>
            <a:xfrm>
              <a:off x="470939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4454" y="3618720"/>
              <a:ext cx="121434" cy="121434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4936" y="3844499"/>
              <a:ext cx="80469" cy="80458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004644" y="4796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767909" y="1442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8612763" y="8677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8642025" y="4851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8854450" y="19502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152210" y="4753911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8891288" y="716085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202425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/>
          <p:nvPr/>
        </p:nvSpPr>
        <p:spPr>
          <a:xfrm>
            <a:off x="462900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88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373850" y="1992131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6441451" y="1992131"/>
            <a:ext cx="1328700" cy="84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373850" y="2760613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31" name="Google Shape;31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329496" y="1091548"/>
            <a:ext cx="199001" cy="2139769"/>
            <a:chOff x="8008096" y="2108910"/>
            <a:chExt cx="199001" cy="2139769"/>
          </a:xfrm>
        </p:grpSpPr>
        <p:sp>
          <p:nvSpPr>
            <p:cNvPr id="36" name="Google Shape;36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Condensed Light"/>
              <a:buChar char="○"/>
              <a:defRPr sz="12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42" name="Google Shape;42;p4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4"/>
          <p:cNvSpPr/>
          <p:nvPr/>
        </p:nvSpPr>
        <p:spPr>
          <a:xfrm>
            <a:off x="7472809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46" name="Google Shape;46;p4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4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49" name="Google Shape;49;p4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4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7145669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6536915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443269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794334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1233415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71" name="Google Shape;71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8812359" y="617388"/>
            <a:ext cx="121172" cy="760495"/>
            <a:chOff x="5245196" y="3136513"/>
            <a:chExt cx="121172" cy="760495"/>
          </a:xfrm>
        </p:grpSpPr>
        <p:sp>
          <p:nvSpPr>
            <p:cNvPr id="90" name="Google Shape;90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8"/>
          <p:cNvGrpSpPr/>
          <p:nvPr/>
        </p:nvGrpSpPr>
        <p:grpSpPr>
          <a:xfrm>
            <a:off x="8702532" y="-474266"/>
            <a:ext cx="188886" cy="1181531"/>
            <a:chOff x="2877432" y="975334"/>
            <a:chExt cx="188886" cy="1181531"/>
          </a:xfrm>
        </p:grpSpPr>
        <p:sp>
          <p:nvSpPr>
            <p:cNvPr id="98" name="Google Shape;98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3090746" y="-661332"/>
            <a:ext cx="98059" cy="1147596"/>
            <a:chOff x="3347921" y="16006"/>
            <a:chExt cx="98059" cy="1147596"/>
          </a:xfrm>
        </p:grpSpPr>
        <p:sp>
          <p:nvSpPr>
            <p:cNvPr id="103" name="Google Shape;10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06" name="Google Shape;10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09" name="Google Shape;109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8026047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7698906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090153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996506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347572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786653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124" name="Google Shape;124;p9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9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29" name="Google Shape;129;p9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6" name="Google Shape;136;p11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37" name="Google Shape;137;p11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1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140" name="Google Shape;140;p11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11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143" name="Google Shape;143;p11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1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 Tech"/>
              <a:buNone/>
              <a:defRPr sz="28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471463" y="313509"/>
            <a:ext cx="4825229" cy="31971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CFCC"/>
                </a:solidFill>
              </a:rPr>
              <a:t>Revue intérmédiaire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Développement avancé</a:t>
            </a:r>
            <a:r>
              <a:rPr lang="en" dirty="0"/>
              <a:t> </a:t>
            </a:r>
            <a:r>
              <a:rPr lang="en" dirty="0">
                <a:solidFill>
                  <a:srgbClr val="00CFCC"/>
                </a:solidFill>
              </a:rPr>
              <a:t>S5.A.01</a:t>
            </a:r>
            <a:endParaRPr dirty="0"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713225" y="4368676"/>
            <a:ext cx="2975006" cy="400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Loïc SERRE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59" name="Google Shape;159;p14"/>
          <p:cNvSpPr/>
          <p:nvPr/>
        </p:nvSpPr>
        <p:spPr>
          <a:xfrm>
            <a:off x="3688231" y="67654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6829234" y="3495813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055557" y="134431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4229517" y="4248683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5" name="Google Shape;165;p14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6608011" y="1054827"/>
            <a:ext cx="133252" cy="1952377"/>
            <a:chOff x="6780548" y="337714"/>
            <a:chExt cx="133252" cy="1952377"/>
          </a:xfrm>
        </p:grpSpPr>
        <p:sp>
          <p:nvSpPr>
            <p:cNvPr id="168" name="Google Shape;168;p1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171" name="Google Shape;171;p1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5260692" y="676553"/>
            <a:ext cx="80476" cy="2708957"/>
            <a:chOff x="5260692" y="676553"/>
            <a:chExt cx="80476" cy="2708957"/>
          </a:xfrm>
        </p:grpSpPr>
        <p:sp>
          <p:nvSpPr>
            <p:cNvPr id="175" name="Google Shape;175;p14"/>
            <p:cNvSpPr/>
            <p:nvPr/>
          </p:nvSpPr>
          <p:spPr>
            <a:xfrm>
              <a:off x="5260692" y="3305034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296692" y="676553"/>
              <a:ext cx="8464" cy="2519663"/>
            </a:xfrm>
            <a:custGeom>
              <a:avLst/>
              <a:gdLst/>
              <a:ahLst/>
              <a:cxnLst/>
              <a:rect l="l" t="t" r="r" b="b"/>
              <a:pathLst>
                <a:path w="323" h="96152" extrusionOk="0">
                  <a:moveTo>
                    <a:pt x="166" y="1"/>
                  </a:moveTo>
                  <a:lnTo>
                    <a:pt x="1" y="96151"/>
                  </a:lnTo>
                  <a:lnTo>
                    <a:pt x="322" y="9615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7670738" y="2784681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9" name="Google Shape;179;p1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182" name="Google Shape;182;p14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5545159" y="4115388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E1A45-E070-1E29-0921-DF82A8DBB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F06488-DDE5-27A5-D245-8056379F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œuvre technique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B45C1F-EEF0-B030-FE5A-54E2C301C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1653350"/>
            <a:ext cx="4237255" cy="2298300"/>
          </a:xfrm>
        </p:spPr>
        <p:txBody>
          <a:bodyPr/>
          <a:lstStyle/>
          <a:p>
            <a:r>
              <a:rPr lang="fr-FR" dirty="0">
                <a:solidFill>
                  <a:srgbClr val="F8F8F8"/>
                </a:solidFill>
              </a:rPr>
              <a:t>API first</a:t>
            </a:r>
          </a:p>
          <a:p>
            <a:r>
              <a:rPr lang="fr-FR" dirty="0">
                <a:solidFill>
                  <a:srgbClr val="F8F8F8"/>
                </a:solidFill>
              </a:rPr>
              <a:t>API RESTful</a:t>
            </a:r>
          </a:p>
          <a:p>
            <a:r>
              <a:rPr lang="fr-FR" dirty="0">
                <a:solidFill>
                  <a:srgbClr val="F8F8F8"/>
                </a:solidFill>
              </a:rPr>
              <a:t>Test de l’API</a:t>
            </a:r>
          </a:p>
          <a:p>
            <a:r>
              <a:rPr lang="fr-FR" dirty="0">
                <a:solidFill>
                  <a:srgbClr val="F8F8F8"/>
                </a:solidFill>
              </a:rPr>
              <a:t>Test de l’interface de l’application web</a:t>
            </a:r>
          </a:p>
          <a:p>
            <a:r>
              <a:rPr lang="fr-FR" dirty="0">
                <a:solidFill>
                  <a:srgbClr val="F8F8F8"/>
                </a:solidFill>
              </a:rPr>
              <a:t>JWT</a:t>
            </a:r>
          </a:p>
          <a:p>
            <a:r>
              <a:rPr lang="fr-FR" dirty="0">
                <a:solidFill>
                  <a:srgbClr val="F8F8F8"/>
                </a:solidFill>
              </a:rPr>
              <a:t>Token/</a:t>
            </a:r>
            <a:r>
              <a:rPr lang="fr-FR" dirty="0" err="1">
                <a:solidFill>
                  <a:srgbClr val="F8F8F8"/>
                </a:solidFill>
              </a:rPr>
              <a:t>Refresh</a:t>
            </a:r>
            <a:r>
              <a:rPr lang="fr-FR" dirty="0">
                <a:solidFill>
                  <a:srgbClr val="F8F8F8"/>
                </a:solidFill>
              </a:rPr>
              <a:t> Token</a:t>
            </a:r>
          </a:p>
          <a:p>
            <a:r>
              <a:rPr lang="fr-FR" dirty="0">
                <a:solidFill>
                  <a:srgbClr val="F8F8F8"/>
                </a:solidFill>
              </a:rPr>
              <a:t>CI/CD</a:t>
            </a:r>
          </a:p>
          <a:p>
            <a:endParaRPr lang="fr-FR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6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8B35D-1030-F9D7-26AD-8DEB5648A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C9FD4-F91E-3665-5ABC-56824FAE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Compétences mises en œuvre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E927B6-2690-E113-A3B2-43D127450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1653350"/>
            <a:ext cx="7769531" cy="2298300"/>
          </a:xfrm>
        </p:spPr>
        <p:txBody>
          <a:bodyPr/>
          <a:lstStyle/>
          <a:p>
            <a:pPr algn="l"/>
            <a:endParaRPr lang="fr-FR" sz="2000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fr-FR" sz="2000" b="1" i="0" dirty="0">
                <a:solidFill>
                  <a:schemeClr val="tx1"/>
                </a:solidFill>
                <a:effectLst/>
                <a:latin typeface="-apple-system"/>
              </a:rPr>
              <a:t>C1 - Adapter des applications sur un ensemble de supports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FR" sz="1800" b="0" i="0" dirty="0">
                <a:solidFill>
                  <a:schemeClr val="tx1"/>
                </a:solidFill>
                <a:effectLst/>
                <a:latin typeface="-apple-system"/>
              </a:rPr>
              <a:t>AC 1 Choisir et implémenter les architectures adaptées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FR" sz="1800" b="0" i="0" dirty="0">
                <a:solidFill>
                  <a:schemeClr val="tx1"/>
                </a:solidFill>
                <a:effectLst/>
                <a:latin typeface="-apple-system"/>
              </a:rPr>
              <a:t>AC 3 Intégrer des solutions dans un environnement de production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8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AFCE7-BDCF-C032-55B1-DB103D2D4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929CA-5C76-56E4-A497-CE9048CA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Compétences mises en œuvre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A6B896-E226-27E9-2738-B04FF9E47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1653350"/>
            <a:ext cx="7769531" cy="2298300"/>
          </a:xfrm>
        </p:spPr>
        <p:txBody>
          <a:bodyPr/>
          <a:lstStyle/>
          <a:p>
            <a:pPr lvl="1" algn="l">
              <a:buFont typeface="Arial" panose="020B0604020202020204" pitchFamily="34" charset="0"/>
              <a:buChar char="•"/>
            </a:pPr>
            <a:endParaRPr lang="fr-FR" sz="12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fr-FR" sz="2000" b="1" i="0" dirty="0">
                <a:solidFill>
                  <a:schemeClr val="tx1"/>
                </a:solidFill>
                <a:effectLst/>
                <a:latin typeface="-apple-system"/>
              </a:rPr>
              <a:t>C2 - Analyser et optimiser des applications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FR" sz="1800" b="0" i="0" dirty="0">
                <a:solidFill>
                  <a:schemeClr val="tx1"/>
                </a:solidFill>
                <a:effectLst/>
                <a:latin typeface="-apple-system"/>
              </a:rPr>
              <a:t>AC 1 Anticiper les résultats de diverses métriques (temps d’exécution, occupation mémoire…)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FR" sz="1800" b="0" i="0" dirty="0">
                <a:solidFill>
                  <a:schemeClr val="tx1"/>
                </a:solidFill>
                <a:effectLst/>
                <a:latin typeface="-apple-system"/>
              </a:rPr>
              <a:t>AC 3 Choisir et utiliser des bibliothèques et méthodes dédiées au domaine d’application (imagerie, immersion, intelligence artificielle, jeux vidéos, parallélisme, calcul formel…)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fr-FR" sz="1200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54067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6BB25-491A-A4A2-42A5-1AC2FC3C8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3DFF06-EA44-8007-C002-57C1737D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Compétences mises en œuvre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DAEE4F-67A3-B596-96F1-BDFABE37C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1653350"/>
            <a:ext cx="7769531" cy="2298300"/>
          </a:xfrm>
        </p:spPr>
        <p:txBody>
          <a:bodyPr/>
          <a:lstStyle/>
          <a:p>
            <a:pPr marL="596900" lvl="1" indent="0" algn="l">
              <a:buNone/>
            </a:pPr>
            <a:endParaRPr lang="fr-FR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fr-FR" sz="2000" b="1" i="0" dirty="0">
                <a:solidFill>
                  <a:schemeClr val="tx1"/>
                </a:solidFill>
                <a:effectLst/>
                <a:latin typeface="-apple-system"/>
              </a:rPr>
              <a:t>C6 - Manager une équipe informatique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FR" sz="1800" b="0" i="0" dirty="0">
                <a:solidFill>
                  <a:schemeClr val="tx1"/>
                </a:solidFill>
                <a:effectLst/>
                <a:latin typeface="-apple-system"/>
              </a:rPr>
              <a:t>AC 1 Organiser et partager une veille numérique</a:t>
            </a:r>
          </a:p>
          <a:p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90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D33B2-8CB5-0968-ABE5-DED5D0C8E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D6F7A-25B2-AB4E-843A-83FE95F0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Temps passé sur le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19A860F-97EA-30A1-7BC0-2F69A800F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" t="914"/>
          <a:stretch/>
        </p:blipFill>
        <p:spPr>
          <a:xfrm>
            <a:off x="2011680" y="1384663"/>
            <a:ext cx="5141318" cy="321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19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A85B8-17F2-E167-94D2-221EFD88D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FA617-3EDC-4FD3-7CA9-6ADCBC96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53117"/>
            <a:ext cx="7710900" cy="572700"/>
          </a:xfrm>
        </p:spPr>
        <p:txBody>
          <a:bodyPr/>
          <a:lstStyle/>
          <a:p>
            <a:r>
              <a:rPr lang="fr-FR" dirty="0"/>
              <a:t>Temps passé sur le projet</a:t>
            </a:r>
          </a:p>
        </p:txBody>
      </p:sp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89031376-62D4-3831-9763-8CF74443B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3706830"/>
              </p:ext>
            </p:extLst>
          </p:nvPr>
        </p:nvGraphicFramePr>
        <p:xfrm>
          <a:off x="1378084" y="859281"/>
          <a:ext cx="6943929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6022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8" name="Google Shape;208;p16"/>
          <p:cNvSpPr/>
          <p:nvPr/>
        </p:nvSpPr>
        <p:spPr>
          <a:xfrm rot="16200000">
            <a:off x="4062744" y="1702715"/>
            <a:ext cx="965700" cy="96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16"/>
          <p:cNvGrpSpPr/>
          <p:nvPr/>
        </p:nvGrpSpPr>
        <p:grpSpPr>
          <a:xfrm>
            <a:off x="713213" y="3694636"/>
            <a:ext cx="2040312" cy="786947"/>
            <a:chOff x="713213" y="3770836"/>
            <a:chExt cx="2040312" cy="786947"/>
          </a:xfrm>
        </p:grpSpPr>
        <p:sp>
          <p:nvSpPr>
            <p:cNvPr id="210" name="Google Shape;210;p16"/>
            <p:cNvSpPr txBox="1"/>
            <p:nvPr/>
          </p:nvSpPr>
          <p:spPr>
            <a:xfrm>
              <a:off x="713225" y="3770836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L’ORGANISATION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11" name="Google Shape;211;p16"/>
            <p:cNvSpPr txBox="1"/>
            <p:nvPr/>
          </p:nvSpPr>
          <p:spPr>
            <a:xfrm>
              <a:off x="713213" y="4073283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a permis d’atteindre les objectifs attendus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212" name="Google Shape;212;p16"/>
          <p:cNvSpPr/>
          <p:nvPr/>
        </p:nvSpPr>
        <p:spPr>
          <a:xfrm rot="10800000">
            <a:off x="3426573" y="2349908"/>
            <a:ext cx="2279671" cy="1087679"/>
          </a:xfrm>
          <a:custGeom>
            <a:avLst/>
            <a:gdLst/>
            <a:ahLst/>
            <a:cxnLst/>
            <a:rect l="l" t="t" r="r" b="b"/>
            <a:pathLst>
              <a:path w="66087" h="33020" extrusionOk="0">
                <a:moveTo>
                  <a:pt x="33019" y="0"/>
                </a:moveTo>
                <a:cubicBezTo>
                  <a:pt x="14818" y="0"/>
                  <a:pt x="0" y="14808"/>
                  <a:pt x="0" y="33019"/>
                </a:cubicBezTo>
                <a:lnTo>
                  <a:pt x="1659" y="33019"/>
                </a:lnTo>
                <a:cubicBezTo>
                  <a:pt x="1659" y="15718"/>
                  <a:pt x="15718" y="1659"/>
                  <a:pt x="33019" y="1659"/>
                </a:cubicBezTo>
                <a:cubicBezTo>
                  <a:pt x="50321" y="1659"/>
                  <a:pt x="64427" y="15718"/>
                  <a:pt x="64427" y="33019"/>
                </a:cubicBezTo>
                <a:lnTo>
                  <a:pt x="66086" y="33019"/>
                </a:lnTo>
                <a:cubicBezTo>
                  <a:pt x="66086" y="14808"/>
                  <a:pt x="51269" y="0"/>
                  <a:pt x="330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6"/>
          <p:cNvSpPr/>
          <p:nvPr/>
        </p:nvSpPr>
        <p:spPr>
          <a:xfrm rot="10800000">
            <a:off x="5064850" y="3216360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6"/>
          <p:cNvSpPr/>
          <p:nvPr/>
        </p:nvSpPr>
        <p:spPr>
          <a:xfrm rot="10800000">
            <a:off x="3969131" y="3216360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"/>
          <p:cNvSpPr/>
          <p:nvPr/>
        </p:nvSpPr>
        <p:spPr>
          <a:xfrm rot="10800000">
            <a:off x="5429149" y="2885104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"/>
          <p:cNvSpPr/>
          <p:nvPr/>
        </p:nvSpPr>
        <p:spPr>
          <a:xfrm rot="10800000">
            <a:off x="3589581" y="2885104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16"/>
          <p:cNvGrpSpPr/>
          <p:nvPr/>
        </p:nvGrpSpPr>
        <p:grpSpPr>
          <a:xfrm>
            <a:off x="6390463" y="3618436"/>
            <a:ext cx="2040312" cy="786947"/>
            <a:chOff x="6381263" y="3770836"/>
            <a:chExt cx="2040312" cy="786947"/>
          </a:xfrm>
        </p:grpSpPr>
        <p:sp>
          <p:nvSpPr>
            <p:cNvPr id="222" name="Google Shape;222;p16"/>
            <p:cNvSpPr txBox="1"/>
            <p:nvPr/>
          </p:nvSpPr>
          <p:spPr>
            <a:xfrm>
              <a:off x="6381275" y="3770836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Qualité</a:t>
              </a:r>
            </a:p>
          </p:txBody>
        </p:sp>
        <p:sp>
          <p:nvSpPr>
            <p:cNvPr id="223" name="Google Shape;223;p16"/>
            <p:cNvSpPr txBox="1"/>
            <p:nvPr/>
          </p:nvSpPr>
          <p:spPr>
            <a:xfrm>
              <a:off x="6381263" y="4073283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de travail est fortement amélioré</a:t>
              </a:r>
            </a:p>
            <a:p>
              <a:pPr algn="ctr"/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24" name="Google Shape;224;p16"/>
          <p:cNvGrpSpPr/>
          <p:nvPr/>
        </p:nvGrpSpPr>
        <p:grpSpPr>
          <a:xfrm>
            <a:off x="6357635" y="1845103"/>
            <a:ext cx="2105955" cy="786947"/>
            <a:chOff x="6385862" y="2479650"/>
            <a:chExt cx="2105955" cy="786947"/>
          </a:xfrm>
        </p:grpSpPr>
        <p:sp>
          <p:nvSpPr>
            <p:cNvPr id="225" name="Google Shape;225;p16"/>
            <p:cNvSpPr txBox="1"/>
            <p:nvPr/>
          </p:nvSpPr>
          <p:spPr>
            <a:xfrm>
              <a:off x="6385875" y="24796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ALLER PLUS LOIN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26" name="Google Shape;226;p16"/>
            <p:cNvSpPr txBox="1"/>
            <p:nvPr/>
          </p:nvSpPr>
          <p:spPr>
            <a:xfrm>
              <a:off x="6385862" y="2782097"/>
              <a:ext cx="2105955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dans les fonctionnalités, la sécurité, la gestion du projet et la qualité générale 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27" name="Google Shape;227;p16"/>
          <p:cNvGrpSpPr/>
          <p:nvPr/>
        </p:nvGrpSpPr>
        <p:grpSpPr>
          <a:xfrm>
            <a:off x="713188" y="2403450"/>
            <a:ext cx="2040312" cy="786947"/>
            <a:chOff x="713188" y="2479650"/>
            <a:chExt cx="2040312" cy="786947"/>
          </a:xfrm>
        </p:grpSpPr>
        <p:sp>
          <p:nvSpPr>
            <p:cNvPr id="228" name="Google Shape;228;p16"/>
            <p:cNvSpPr txBox="1"/>
            <p:nvPr/>
          </p:nvSpPr>
          <p:spPr>
            <a:xfrm>
              <a:off x="713200" y="24796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SUJET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29" name="Google Shape;229;p16"/>
            <p:cNvSpPr txBox="1"/>
            <p:nvPr/>
          </p:nvSpPr>
          <p:spPr>
            <a:xfrm>
              <a:off x="713188" y="27820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complexe à trouver et d’évaluer sa faisabilité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cxnSp>
        <p:nvCxnSpPr>
          <p:cNvPr id="240" name="Google Shape;240;p16"/>
          <p:cNvCxnSpPr>
            <a:cxnSpLocks/>
            <a:stCxn id="228" idx="3"/>
            <a:endCxn id="217" idx="6"/>
          </p:cNvCxnSpPr>
          <p:nvPr/>
        </p:nvCxnSpPr>
        <p:spPr>
          <a:xfrm>
            <a:off x="2753500" y="2555850"/>
            <a:ext cx="836081" cy="39120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16"/>
          <p:cNvCxnSpPr>
            <a:stCxn id="214" idx="6"/>
            <a:endCxn id="210" idx="3"/>
          </p:cNvCxnSpPr>
          <p:nvPr/>
        </p:nvCxnSpPr>
        <p:spPr>
          <a:xfrm flipH="1">
            <a:off x="2753531" y="3278310"/>
            <a:ext cx="1215600" cy="568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16"/>
          <p:cNvCxnSpPr>
            <a:cxnSpLocks/>
            <a:stCxn id="216" idx="2"/>
          </p:cNvCxnSpPr>
          <p:nvPr/>
        </p:nvCxnSpPr>
        <p:spPr>
          <a:xfrm rot="10800000" flipH="1">
            <a:off x="5553049" y="2555854"/>
            <a:ext cx="832800" cy="391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16"/>
          <p:cNvCxnSpPr>
            <a:cxnSpLocks/>
            <a:stCxn id="213" idx="2"/>
          </p:cNvCxnSpPr>
          <p:nvPr/>
        </p:nvCxnSpPr>
        <p:spPr>
          <a:xfrm>
            <a:off x="5188750" y="3278310"/>
            <a:ext cx="1197000" cy="568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16"/>
          <p:cNvCxnSpPr/>
          <p:nvPr/>
        </p:nvCxnSpPr>
        <p:spPr>
          <a:xfrm>
            <a:off x="4007025" y="2809525"/>
            <a:ext cx="11502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16"/>
          <p:cNvCxnSpPr/>
          <p:nvPr/>
        </p:nvCxnSpPr>
        <p:spPr>
          <a:xfrm>
            <a:off x="3845275" y="2950636"/>
            <a:ext cx="1453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16"/>
          <p:cNvSpPr txBox="1"/>
          <p:nvPr/>
        </p:nvSpPr>
        <p:spPr>
          <a:xfrm>
            <a:off x="3175350" y="1242275"/>
            <a:ext cx="2793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E76D361-C019-E74A-C12D-D95CF2108372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solidFill>
                  <a:schemeClr val="tx1"/>
                </a:solidFill>
                <a:latin typeface="Maven Pro" panose="020B0604020202020204" charset="0"/>
              </a:rPr>
              <a:t>18</a:t>
            </a:r>
          </a:p>
        </p:txBody>
      </p:sp>
      <p:pic>
        <p:nvPicPr>
          <p:cNvPr id="4" name="Graphique 3" descr="Engrenages contour">
            <a:extLst>
              <a:ext uri="{FF2B5EF4-FFF2-40B4-BE49-F238E27FC236}">
                <a16:creationId xmlns:a16="http://schemas.microsoft.com/office/drawing/2014/main" id="{6722751C-54A4-625B-7610-71A4CADD0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8394" y="17283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55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Démonstration technique</a:t>
            </a:r>
            <a:endParaRPr/>
          </a:p>
        </p:txBody>
      </p:sp>
      <p:sp>
        <p:nvSpPr>
          <p:cNvPr id="467" name="Google Shape;467;p23"/>
          <p:cNvSpPr/>
          <p:nvPr/>
        </p:nvSpPr>
        <p:spPr>
          <a:xfrm>
            <a:off x="1955391" y="2803400"/>
            <a:ext cx="1466700" cy="180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3"/>
          <p:cNvSpPr/>
          <p:nvPr/>
        </p:nvSpPr>
        <p:spPr>
          <a:xfrm>
            <a:off x="2272191" y="2147250"/>
            <a:ext cx="833100" cy="8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3"/>
          <p:cNvSpPr/>
          <p:nvPr/>
        </p:nvSpPr>
        <p:spPr>
          <a:xfrm>
            <a:off x="3838635" y="2803400"/>
            <a:ext cx="1466700" cy="180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3"/>
          <p:cNvSpPr/>
          <p:nvPr/>
        </p:nvSpPr>
        <p:spPr>
          <a:xfrm>
            <a:off x="4153076" y="2182159"/>
            <a:ext cx="833100" cy="833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3"/>
          <p:cNvSpPr/>
          <p:nvPr/>
        </p:nvSpPr>
        <p:spPr>
          <a:xfrm>
            <a:off x="5754150" y="2803400"/>
            <a:ext cx="1466700" cy="180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3"/>
          <p:cNvSpPr/>
          <p:nvPr/>
        </p:nvSpPr>
        <p:spPr>
          <a:xfrm>
            <a:off x="6070225" y="2147250"/>
            <a:ext cx="833100" cy="83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23"/>
          <p:cNvGrpSpPr/>
          <p:nvPr/>
        </p:nvGrpSpPr>
        <p:grpSpPr>
          <a:xfrm>
            <a:off x="1955360" y="1453300"/>
            <a:ext cx="1466761" cy="2691855"/>
            <a:chOff x="1569550" y="1458000"/>
            <a:chExt cx="1466761" cy="2691855"/>
          </a:xfrm>
        </p:grpSpPr>
        <p:grpSp>
          <p:nvGrpSpPr>
            <p:cNvPr id="493" name="Google Shape;493;p23"/>
            <p:cNvGrpSpPr/>
            <p:nvPr/>
          </p:nvGrpSpPr>
          <p:grpSpPr>
            <a:xfrm>
              <a:off x="1569550" y="3166425"/>
              <a:ext cx="1466761" cy="983430"/>
              <a:chOff x="1228601" y="3299388"/>
              <a:chExt cx="1596909" cy="983430"/>
            </a:xfrm>
          </p:grpSpPr>
          <p:sp>
            <p:nvSpPr>
              <p:cNvPr id="494" name="Google Shape;494;p23"/>
              <p:cNvSpPr txBox="1"/>
              <p:nvPr/>
            </p:nvSpPr>
            <p:spPr>
              <a:xfrm>
                <a:off x="1228610" y="3299388"/>
                <a:ext cx="15969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Se connecter</a:t>
                </a:r>
                <a:endParaRPr sz="2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495" name="Google Shape;495;p23"/>
              <p:cNvSpPr txBox="1"/>
              <p:nvPr/>
            </p:nvSpPr>
            <p:spPr>
              <a:xfrm>
                <a:off x="1228601" y="3601818"/>
                <a:ext cx="1596900" cy="6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avec son identifiant et son mot de passe</a:t>
                </a:r>
                <a:endParaRPr sz="13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sp>
          <p:nvSpPr>
            <p:cNvPr id="496" name="Google Shape;496;p23"/>
            <p:cNvSpPr txBox="1"/>
            <p:nvPr/>
          </p:nvSpPr>
          <p:spPr>
            <a:xfrm>
              <a:off x="1918625" y="1458000"/>
              <a:ext cx="76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01</a:t>
              </a:r>
              <a:endParaRPr sz="24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grpSp>
        <p:nvGrpSpPr>
          <p:cNvPr id="497" name="Google Shape;497;p23"/>
          <p:cNvGrpSpPr/>
          <p:nvPr/>
        </p:nvGrpSpPr>
        <p:grpSpPr>
          <a:xfrm>
            <a:off x="3838646" y="1453300"/>
            <a:ext cx="1466707" cy="2689409"/>
            <a:chOff x="3838663" y="1458000"/>
            <a:chExt cx="1466707" cy="2689409"/>
          </a:xfrm>
        </p:grpSpPr>
        <p:grpSp>
          <p:nvGrpSpPr>
            <p:cNvPr id="498" name="Google Shape;498;p23"/>
            <p:cNvGrpSpPr/>
            <p:nvPr/>
          </p:nvGrpSpPr>
          <p:grpSpPr>
            <a:xfrm>
              <a:off x="3838663" y="3163974"/>
              <a:ext cx="1466707" cy="983435"/>
              <a:chOff x="3012024" y="3299387"/>
              <a:chExt cx="1466707" cy="983435"/>
            </a:xfrm>
          </p:grpSpPr>
          <p:sp>
            <p:nvSpPr>
              <p:cNvPr id="499" name="Google Shape;499;p23"/>
              <p:cNvSpPr txBox="1"/>
              <p:nvPr/>
            </p:nvSpPr>
            <p:spPr>
              <a:xfrm>
                <a:off x="3012031" y="3299387"/>
                <a:ext cx="14667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Visualiser</a:t>
                </a:r>
                <a:endParaRPr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500" name="Google Shape;500;p23"/>
              <p:cNvSpPr txBox="1"/>
              <p:nvPr/>
            </p:nvSpPr>
            <p:spPr>
              <a:xfrm>
                <a:off x="3012024" y="3601822"/>
                <a:ext cx="1466700" cy="6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la cartographie dans son ensemble</a:t>
                </a:r>
                <a:endParaRPr sz="13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sp>
          <p:nvSpPr>
            <p:cNvPr id="501" name="Google Shape;501;p23"/>
            <p:cNvSpPr txBox="1"/>
            <p:nvPr/>
          </p:nvSpPr>
          <p:spPr>
            <a:xfrm>
              <a:off x="4187717" y="1458000"/>
              <a:ext cx="76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5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02</a:t>
              </a:r>
              <a:endParaRPr sz="2400">
                <a:solidFill>
                  <a:schemeClr val="accent5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grpSp>
        <p:nvGrpSpPr>
          <p:cNvPr id="502" name="Google Shape;502;p23"/>
          <p:cNvGrpSpPr/>
          <p:nvPr/>
        </p:nvGrpSpPr>
        <p:grpSpPr>
          <a:xfrm>
            <a:off x="5754148" y="1453300"/>
            <a:ext cx="1466704" cy="2691920"/>
            <a:chOff x="6107722" y="1458000"/>
            <a:chExt cx="1466704" cy="2691920"/>
          </a:xfrm>
        </p:grpSpPr>
        <p:grpSp>
          <p:nvGrpSpPr>
            <p:cNvPr id="503" name="Google Shape;503;p23"/>
            <p:cNvGrpSpPr/>
            <p:nvPr/>
          </p:nvGrpSpPr>
          <p:grpSpPr>
            <a:xfrm>
              <a:off x="6107722" y="3166485"/>
              <a:ext cx="1466704" cy="983435"/>
              <a:chOff x="6318523" y="3299387"/>
              <a:chExt cx="1466704" cy="983435"/>
            </a:xfrm>
          </p:grpSpPr>
          <p:sp>
            <p:nvSpPr>
              <p:cNvPr id="504" name="Google Shape;504;p23"/>
              <p:cNvSpPr txBox="1"/>
              <p:nvPr/>
            </p:nvSpPr>
            <p:spPr>
              <a:xfrm>
                <a:off x="6318526" y="3299387"/>
                <a:ext cx="14667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Éditer</a:t>
                </a:r>
                <a:endParaRPr sz="2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505" name="Google Shape;505;p23"/>
              <p:cNvSpPr txBox="1"/>
              <p:nvPr/>
            </p:nvSpPr>
            <p:spPr>
              <a:xfrm>
                <a:off x="6318523" y="3601822"/>
                <a:ext cx="1466700" cy="6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la cartographie en ajoutant, modifiant ou supprimant des zones</a:t>
                </a:r>
                <a:endParaRPr sz="13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sp>
          <p:nvSpPr>
            <p:cNvPr id="506" name="Google Shape;506;p23"/>
            <p:cNvSpPr txBox="1"/>
            <p:nvPr/>
          </p:nvSpPr>
          <p:spPr>
            <a:xfrm>
              <a:off x="6456774" y="1458000"/>
              <a:ext cx="76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03</a:t>
              </a:r>
              <a:endParaRPr sz="240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cxnSp>
        <p:nvCxnSpPr>
          <p:cNvPr id="507" name="Google Shape;507;p23"/>
          <p:cNvCxnSpPr>
            <a:stCxn id="496" idx="3"/>
            <a:endCxn id="501" idx="1"/>
          </p:cNvCxnSpPr>
          <p:nvPr/>
        </p:nvCxnSpPr>
        <p:spPr>
          <a:xfrm>
            <a:off x="3073035" y="1681900"/>
            <a:ext cx="1114665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08" name="Google Shape;508;p23"/>
          <p:cNvCxnSpPr>
            <a:stCxn id="501" idx="3"/>
            <a:endCxn id="506" idx="1"/>
          </p:cNvCxnSpPr>
          <p:nvPr/>
        </p:nvCxnSpPr>
        <p:spPr>
          <a:xfrm>
            <a:off x="4956300" y="1681900"/>
            <a:ext cx="1146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23"/>
          <p:cNvCxnSpPr>
            <a:stCxn id="496" idx="2"/>
            <a:endCxn id="468" idx="0"/>
          </p:cNvCxnSpPr>
          <p:nvPr/>
        </p:nvCxnSpPr>
        <p:spPr>
          <a:xfrm>
            <a:off x="2688735" y="1910500"/>
            <a:ext cx="0" cy="236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0" name="Google Shape;510;p23"/>
          <p:cNvCxnSpPr>
            <a:cxnSpLocks/>
            <a:stCxn id="501" idx="2"/>
            <a:endCxn id="470" idx="0"/>
          </p:cNvCxnSpPr>
          <p:nvPr/>
        </p:nvCxnSpPr>
        <p:spPr>
          <a:xfrm flipH="1">
            <a:off x="4569626" y="1910500"/>
            <a:ext cx="2374" cy="271659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1" name="Google Shape;511;p23"/>
          <p:cNvCxnSpPr>
            <a:stCxn id="506" idx="2"/>
            <a:endCxn id="472" idx="0"/>
          </p:cNvCxnSpPr>
          <p:nvPr/>
        </p:nvCxnSpPr>
        <p:spPr>
          <a:xfrm flipH="1">
            <a:off x="6486775" y="1910500"/>
            <a:ext cx="725" cy="23675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3" name="Graphique 2" descr="Clé contour">
            <a:extLst>
              <a:ext uri="{FF2B5EF4-FFF2-40B4-BE49-F238E27FC236}">
                <a16:creationId xmlns:a16="http://schemas.microsoft.com/office/drawing/2014/main" id="{F9A32684-8551-61D4-B2D9-F8B7519B9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7370" y="2202435"/>
            <a:ext cx="722730" cy="72273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8EA55CD-2847-E81C-7BED-E27AF3C38BD7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solidFill>
                  <a:schemeClr val="tx1"/>
                </a:solidFill>
                <a:latin typeface="Maven Pro" panose="020B0604020202020204" charset="0"/>
              </a:rPr>
              <a:t>16</a:t>
            </a:r>
          </a:p>
        </p:txBody>
      </p:sp>
      <p:pic>
        <p:nvPicPr>
          <p:cNvPr id="17" name="Graphique 16" descr="Carte topographique contour">
            <a:extLst>
              <a:ext uri="{FF2B5EF4-FFF2-40B4-BE49-F238E27FC236}">
                <a16:creationId xmlns:a16="http://schemas.microsoft.com/office/drawing/2014/main" id="{3908EBA0-2CBD-FA32-A930-76DD5E6BB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7806" y="2239237"/>
            <a:ext cx="663640" cy="663640"/>
          </a:xfrm>
          <a:prstGeom prst="rect">
            <a:avLst/>
          </a:prstGeom>
        </p:spPr>
      </p:pic>
      <p:pic>
        <p:nvPicPr>
          <p:cNvPr id="22" name="Graphique 21" descr="Plan contour">
            <a:extLst>
              <a:ext uri="{FF2B5EF4-FFF2-40B4-BE49-F238E27FC236}">
                <a16:creationId xmlns:a16="http://schemas.microsoft.com/office/drawing/2014/main" id="{442C319D-5CA1-DDE6-CABA-6B42ECE25E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03200" y="2199254"/>
            <a:ext cx="742201" cy="74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40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MERCI D’AVOIR </a:t>
            </a:r>
            <a:r>
              <a:rPr lang="en" dirty="0">
                <a:solidFill>
                  <a:schemeClr val="accent2"/>
                </a:solidFill>
              </a:rPr>
              <a:t>ÉCOUTER</a:t>
            </a:r>
            <a:endParaRPr dirty="0"/>
          </a:p>
        </p:txBody>
      </p:sp>
      <p:sp>
        <p:nvSpPr>
          <p:cNvPr id="159" name="Google Shape;159;p14"/>
          <p:cNvSpPr/>
          <p:nvPr/>
        </p:nvSpPr>
        <p:spPr>
          <a:xfrm>
            <a:off x="3688231" y="67654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6829234" y="3495813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055557" y="134431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4229517" y="4248683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5" name="Google Shape;165;p14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6608011" y="1054827"/>
            <a:ext cx="133252" cy="1952377"/>
            <a:chOff x="6780548" y="337714"/>
            <a:chExt cx="133252" cy="1952377"/>
          </a:xfrm>
        </p:grpSpPr>
        <p:sp>
          <p:nvSpPr>
            <p:cNvPr id="168" name="Google Shape;168;p1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171" name="Google Shape;171;p1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5260692" y="676553"/>
            <a:ext cx="80476" cy="2708957"/>
            <a:chOff x="5260692" y="676553"/>
            <a:chExt cx="80476" cy="2708957"/>
          </a:xfrm>
        </p:grpSpPr>
        <p:sp>
          <p:nvSpPr>
            <p:cNvPr id="175" name="Google Shape;175;p14"/>
            <p:cNvSpPr/>
            <p:nvPr/>
          </p:nvSpPr>
          <p:spPr>
            <a:xfrm>
              <a:off x="5260692" y="3305034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296692" y="676553"/>
              <a:ext cx="8464" cy="2519663"/>
            </a:xfrm>
            <a:custGeom>
              <a:avLst/>
              <a:gdLst/>
              <a:ahLst/>
              <a:cxnLst/>
              <a:rect l="l" t="t" r="r" b="b"/>
              <a:pathLst>
                <a:path w="323" h="96152" extrusionOk="0">
                  <a:moveTo>
                    <a:pt x="166" y="1"/>
                  </a:moveTo>
                  <a:lnTo>
                    <a:pt x="1" y="96151"/>
                  </a:lnTo>
                  <a:lnTo>
                    <a:pt x="322" y="9615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7670738" y="2784681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9" name="Google Shape;179;p1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182" name="Google Shape;182;p14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5545159" y="4115388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7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720000" y="1171029"/>
            <a:ext cx="3669120" cy="2415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Présentation du projet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Gestion de projet et organisation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Architecture des services</a:t>
            </a:r>
          </a:p>
          <a:p>
            <a:pPr marL="781050" lvl="1" indent="-171450">
              <a:spcBef>
                <a:spcPts val="0"/>
              </a:spcBef>
              <a:buSzPts val="1200"/>
            </a:pPr>
            <a:r>
              <a:rPr lang="fr-FR" dirty="0"/>
              <a:t>Architecture globale</a:t>
            </a:r>
          </a:p>
          <a:p>
            <a:pPr marL="781050" lvl="1" indent="-171450">
              <a:spcBef>
                <a:spcPts val="0"/>
              </a:spcBef>
              <a:buSzPts val="1200"/>
            </a:pPr>
            <a:r>
              <a:rPr lang="fr-FR" dirty="0"/>
              <a:t>Architecture de l’API</a:t>
            </a:r>
          </a:p>
          <a:p>
            <a:pPr marL="781050" lvl="1" indent="-171450">
              <a:spcBef>
                <a:spcPts val="0"/>
              </a:spcBef>
              <a:buSzPts val="1200"/>
            </a:pPr>
            <a:r>
              <a:rPr lang="fr-FR" dirty="0"/>
              <a:t>Architecture de l’application web</a:t>
            </a:r>
          </a:p>
        </p:txBody>
      </p:sp>
      <p:grpSp>
        <p:nvGrpSpPr>
          <p:cNvPr id="192" name="Google Shape;192;p15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193" name="Google Shape;193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197" name="Google Shape;197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5"/>
          <p:cNvSpPr/>
          <p:nvPr/>
        </p:nvSpPr>
        <p:spPr>
          <a:xfrm>
            <a:off x="2756906" y="400408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594600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04945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91;p15">
            <a:extLst>
              <a:ext uri="{FF2B5EF4-FFF2-40B4-BE49-F238E27FC236}">
                <a16:creationId xmlns:a16="http://schemas.microsoft.com/office/drawing/2014/main" id="{7D619DF9-13F5-043A-8CDC-4095078E698C}"/>
              </a:ext>
            </a:extLst>
          </p:cNvPr>
          <p:cNvSpPr txBox="1">
            <a:spLocks/>
          </p:cNvSpPr>
          <p:nvPr/>
        </p:nvSpPr>
        <p:spPr>
          <a:xfrm>
            <a:off x="4572000" y="1215750"/>
            <a:ext cx="3669120" cy="2415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Mise en œuvre techniques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Compétences mises en œuvre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Temps passé sur le projet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Conclusion</a:t>
            </a:r>
          </a:p>
        </p:txBody>
      </p:sp>
      <p:sp>
        <p:nvSpPr>
          <p:cNvPr id="8" name="Google Shape;176;p14">
            <a:extLst>
              <a:ext uri="{FF2B5EF4-FFF2-40B4-BE49-F238E27FC236}">
                <a16:creationId xmlns:a16="http://schemas.microsoft.com/office/drawing/2014/main" id="{3823A634-C211-2CB4-AF6A-A198E9421977}"/>
              </a:ext>
            </a:extLst>
          </p:cNvPr>
          <p:cNvSpPr/>
          <p:nvPr/>
        </p:nvSpPr>
        <p:spPr>
          <a:xfrm>
            <a:off x="4572000" y="911874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00;p15">
            <a:extLst>
              <a:ext uri="{FF2B5EF4-FFF2-40B4-BE49-F238E27FC236}">
                <a16:creationId xmlns:a16="http://schemas.microsoft.com/office/drawing/2014/main" id="{3C7420DA-6495-7959-F407-33411EFBE128}"/>
              </a:ext>
            </a:extLst>
          </p:cNvPr>
          <p:cNvSpPr/>
          <p:nvPr/>
        </p:nvSpPr>
        <p:spPr>
          <a:xfrm>
            <a:off x="4511283" y="3465330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CDBFB-834D-84FE-A193-961F4F35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06A7C7-AD86-3B10-F63A-424F8216E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653350"/>
            <a:ext cx="3601924" cy="2298300"/>
          </a:xfrm>
        </p:spPr>
        <p:txBody>
          <a:bodyPr/>
          <a:lstStyle/>
          <a:p>
            <a:r>
              <a:rPr lang="fr-FR" dirty="0">
                <a:solidFill>
                  <a:srgbClr val="F8F8F8"/>
                </a:solidFill>
              </a:rPr>
              <a:t>Création d’une </a:t>
            </a:r>
            <a:r>
              <a:rPr lang="en" dirty="0">
                <a:solidFill>
                  <a:srgbClr val="00CFCC"/>
                </a:solidFill>
              </a:rPr>
              <a:t>application </a:t>
            </a:r>
            <a:r>
              <a:rPr lang="en" dirty="0">
                <a:solidFill>
                  <a:srgbClr val="F8F8F8"/>
                </a:solidFill>
              </a:rPr>
              <a:t>de </a:t>
            </a:r>
            <a:r>
              <a:rPr lang="en" dirty="0">
                <a:solidFill>
                  <a:srgbClr val="00CFCC"/>
                </a:solidFill>
              </a:rPr>
              <a:t>gestion </a:t>
            </a:r>
            <a:r>
              <a:rPr lang="en" dirty="0">
                <a:solidFill>
                  <a:srgbClr val="F8F8F8"/>
                </a:solidFill>
              </a:rPr>
              <a:t>de cartographie</a:t>
            </a:r>
          </a:p>
          <a:p>
            <a:endParaRPr lang="en" dirty="0">
              <a:solidFill>
                <a:srgbClr val="F8F8F8"/>
              </a:solidFill>
            </a:endParaRPr>
          </a:p>
          <a:p>
            <a:r>
              <a:rPr lang="en" dirty="0">
                <a:solidFill>
                  <a:srgbClr val="F8F8F8"/>
                </a:solidFill>
              </a:rPr>
              <a:t>Elle doit permettre </a:t>
            </a:r>
            <a:r>
              <a:rPr lang="en" dirty="0">
                <a:solidFill>
                  <a:srgbClr val="00CFCC"/>
                </a:solidFill>
              </a:rPr>
              <a:t>facilement</a:t>
            </a:r>
            <a:r>
              <a:rPr lang="en" dirty="0">
                <a:solidFill>
                  <a:srgbClr val="F8F8F8"/>
                </a:solidFill>
              </a:rPr>
              <a:t> d’éditer une cartographie de </a:t>
            </a:r>
            <a:r>
              <a:rPr lang="en" dirty="0">
                <a:solidFill>
                  <a:srgbClr val="00CFCC"/>
                </a:solidFill>
              </a:rPr>
              <a:t>terminal commercial</a:t>
            </a:r>
            <a:endParaRPr lang="fr-FR" dirty="0">
              <a:solidFill>
                <a:srgbClr val="F8F8F8"/>
              </a:solidFill>
            </a:endParaRPr>
          </a:p>
          <a:p>
            <a:endParaRPr lang="fr-FR" dirty="0">
              <a:solidFill>
                <a:srgbClr val="F8F8F8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D1E57E2-16AD-B75F-B59D-898616F67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924" y="1655725"/>
            <a:ext cx="4641004" cy="261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89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2"/>
          <p:cNvSpPr txBox="1">
            <a:spLocks noGrp="1"/>
          </p:cNvSpPr>
          <p:nvPr>
            <p:ph type="title"/>
          </p:nvPr>
        </p:nvSpPr>
        <p:spPr>
          <a:xfrm>
            <a:off x="720000" y="4341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Gestion de projet et organisation</a:t>
            </a:r>
            <a:endParaRPr dirty="0"/>
          </a:p>
        </p:txBody>
      </p:sp>
      <p:sp>
        <p:nvSpPr>
          <p:cNvPr id="442" name="Google Shape;442;p22"/>
          <p:cNvSpPr/>
          <p:nvPr/>
        </p:nvSpPr>
        <p:spPr>
          <a:xfrm>
            <a:off x="4485753" y="1216841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43" name="Google Shape;443;p22"/>
          <p:cNvSpPr/>
          <p:nvPr/>
        </p:nvSpPr>
        <p:spPr>
          <a:xfrm>
            <a:off x="3440200" y="1785008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44" name="Google Shape;444;p22"/>
          <p:cNvSpPr/>
          <p:nvPr/>
        </p:nvSpPr>
        <p:spPr>
          <a:xfrm>
            <a:off x="4485753" y="2369578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45" name="Google Shape;445;p22"/>
          <p:cNvSpPr/>
          <p:nvPr/>
        </p:nvSpPr>
        <p:spPr>
          <a:xfrm>
            <a:off x="3440200" y="2951193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446" name="Google Shape;446;p22"/>
          <p:cNvGrpSpPr/>
          <p:nvPr/>
        </p:nvGrpSpPr>
        <p:grpSpPr>
          <a:xfrm>
            <a:off x="6308696" y="938848"/>
            <a:ext cx="2824177" cy="940357"/>
            <a:chOff x="686291" y="2473962"/>
            <a:chExt cx="2851073" cy="716435"/>
          </a:xfrm>
        </p:grpSpPr>
        <p:sp>
          <p:nvSpPr>
            <p:cNvPr id="447" name="Google Shape;447;p22"/>
            <p:cNvSpPr txBox="1"/>
            <p:nvPr/>
          </p:nvSpPr>
          <p:spPr>
            <a:xfrm>
              <a:off x="686291" y="2473962"/>
              <a:ext cx="2851073" cy="386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Share Tech" panose="020B0604020202020204" charset="0"/>
                </a:rPr>
                <a:t>Vision</a:t>
              </a:r>
              <a:r>
                <a:rPr lang="en" sz="2000" dirty="0">
                  <a:solidFill>
                    <a:schemeClr val="dk1"/>
                  </a:solidFill>
                  <a:latin typeface="Share Tech"/>
                  <a:sym typeface="Share Tech"/>
                </a:rPr>
                <a:t> globale du projet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48" name="Google Shape;448;p22"/>
            <p:cNvSpPr txBox="1"/>
            <p:nvPr/>
          </p:nvSpPr>
          <p:spPr>
            <a:xfrm>
              <a:off x="713187" y="2705897"/>
              <a:ext cx="2656001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afin de savoir vers quoi se diriger et par quel moyen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49" name="Google Shape;449;p22"/>
          <p:cNvGrpSpPr/>
          <p:nvPr/>
        </p:nvGrpSpPr>
        <p:grpSpPr>
          <a:xfrm>
            <a:off x="6335338" y="2206647"/>
            <a:ext cx="3079674" cy="899398"/>
            <a:chOff x="713187" y="2460193"/>
            <a:chExt cx="3079674" cy="730205"/>
          </a:xfrm>
        </p:grpSpPr>
        <p:sp>
          <p:nvSpPr>
            <p:cNvPr id="450" name="Google Shape;450;p22"/>
            <p:cNvSpPr txBox="1"/>
            <p:nvPr/>
          </p:nvSpPr>
          <p:spPr>
            <a:xfrm>
              <a:off x="713199" y="2460193"/>
              <a:ext cx="3079662" cy="248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accent2"/>
                  </a:solidFill>
                  <a:latin typeface="Share Tech" panose="020B0604020202020204" charset="0"/>
                </a:rPr>
                <a:t>Liste </a:t>
              </a:r>
              <a:r>
                <a:rPr lang="fr-FR" sz="2000" dirty="0">
                  <a:solidFill>
                    <a:srgbClr val="F8F8F8"/>
                  </a:solidFill>
                  <a:latin typeface="Share Tech" panose="020B0604020202020204" charset="0"/>
                </a:rPr>
                <a:t>des tâches</a:t>
              </a:r>
              <a:endParaRPr lang="fr-FR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51" name="Google Shape;451;p22"/>
            <p:cNvSpPr txBox="1"/>
            <p:nvPr/>
          </p:nvSpPr>
          <p:spPr>
            <a:xfrm>
              <a:off x="713187" y="2639906"/>
              <a:ext cx="2656001" cy="550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qui permet de situer son avancement</a:t>
              </a:r>
            </a:p>
          </p:txBody>
        </p:sp>
      </p:grpSp>
      <p:grpSp>
        <p:nvGrpSpPr>
          <p:cNvPr id="452" name="Google Shape;452;p22"/>
          <p:cNvGrpSpPr/>
          <p:nvPr/>
        </p:nvGrpSpPr>
        <p:grpSpPr>
          <a:xfrm>
            <a:off x="-55107" y="3131958"/>
            <a:ext cx="2808617" cy="674592"/>
            <a:chOff x="-34017" y="2643102"/>
            <a:chExt cx="2808617" cy="674592"/>
          </a:xfrm>
        </p:grpSpPr>
        <p:sp>
          <p:nvSpPr>
            <p:cNvPr id="453" name="Google Shape;453;p22"/>
            <p:cNvSpPr txBox="1"/>
            <p:nvPr/>
          </p:nvSpPr>
          <p:spPr>
            <a:xfrm>
              <a:off x="-34017" y="2643102"/>
              <a:ext cx="2695409" cy="4186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Share Tech" panose="020B0604020202020204" charset="0"/>
                </a:rPr>
                <a:t>Développement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54" name="Google Shape;454;p22"/>
            <p:cNvSpPr txBox="1"/>
            <p:nvPr/>
          </p:nvSpPr>
          <p:spPr>
            <a:xfrm>
              <a:off x="220858" y="2833194"/>
              <a:ext cx="2553742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des fonctionnalités de l’application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55" name="Google Shape;455;p22"/>
          <p:cNvGrpSpPr/>
          <p:nvPr/>
        </p:nvGrpSpPr>
        <p:grpSpPr>
          <a:xfrm>
            <a:off x="85344" y="1885164"/>
            <a:ext cx="2668181" cy="786947"/>
            <a:chOff x="621767" y="2403450"/>
            <a:chExt cx="2131733" cy="786947"/>
          </a:xfrm>
        </p:grpSpPr>
        <p:sp>
          <p:nvSpPr>
            <p:cNvPr id="456" name="Google Shape;456;p22"/>
            <p:cNvSpPr txBox="1"/>
            <p:nvPr/>
          </p:nvSpPr>
          <p:spPr>
            <a:xfrm>
              <a:off x="621767" y="2403450"/>
              <a:ext cx="2131733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accent2"/>
                  </a:solidFill>
                  <a:latin typeface="Share Tech" panose="020B0604020202020204" charset="0"/>
                </a:rPr>
                <a:t>Analyse </a:t>
              </a:r>
              <a:r>
                <a:rPr lang="fr-FR" sz="2000" dirty="0">
                  <a:solidFill>
                    <a:schemeClr val="dk1"/>
                  </a:solidFill>
                  <a:latin typeface="Share Tech"/>
                  <a:sym typeface="Share Tech"/>
                </a:rPr>
                <a:t>et conception</a:t>
              </a:r>
              <a:endParaRPr lang="fr-FR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57" name="Google Shape;457;p22"/>
            <p:cNvSpPr txBox="1"/>
            <p:nvPr/>
          </p:nvSpPr>
          <p:spPr>
            <a:xfrm>
              <a:off x="713188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pour obtenir une architecture et donc une solution durable et efficace</a:t>
              </a:r>
            </a:p>
          </p:txBody>
        </p:sp>
      </p:grpSp>
      <p:cxnSp>
        <p:nvCxnSpPr>
          <p:cNvPr id="458" name="Google Shape;458;p22"/>
          <p:cNvCxnSpPr>
            <a:cxnSpLocks/>
            <a:stCxn id="443" idx="3"/>
            <a:endCxn id="456" idx="3"/>
          </p:cNvCxnSpPr>
          <p:nvPr/>
        </p:nvCxnSpPr>
        <p:spPr>
          <a:xfrm rot="10800000">
            <a:off x="2753526" y="2113764"/>
            <a:ext cx="686675" cy="19849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9" name="Google Shape;459;p22"/>
          <p:cNvCxnSpPr>
            <a:cxnSpLocks/>
            <a:stCxn id="442" idx="0"/>
          </p:cNvCxnSpPr>
          <p:nvPr/>
        </p:nvCxnSpPr>
        <p:spPr>
          <a:xfrm flipV="1">
            <a:off x="5703753" y="1386968"/>
            <a:ext cx="613556" cy="35712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0" name="Google Shape;460;p22"/>
          <p:cNvCxnSpPr>
            <a:cxnSpLocks/>
            <a:stCxn id="445" idx="3"/>
            <a:endCxn id="454" idx="3"/>
          </p:cNvCxnSpPr>
          <p:nvPr/>
        </p:nvCxnSpPr>
        <p:spPr>
          <a:xfrm rot="10800000" flipV="1">
            <a:off x="2753510" y="3478442"/>
            <a:ext cx="686690" cy="8585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1" name="Google Shape;461;p22"/>
          <p:cNvCxnSpPr>
            <a:cxnSpLocks/>
            <a:stCxn id="444" idx="0"/>
          </p:cNvCxnSpPr>
          <p:nvPr/>
        </p:nvCxnSpPr>
        <p:spPr>
          <a:xfrm flipV="1">
            <a:off x="5703753" y="2603632"/>
            <a:ext cx="613568" cy="29319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" name="Graphique 3" descr="Presse-papiers vérifié avec un remplissage uni">
            <a:extLst>
              <a:ext uri="{FF2B5EF4-FFF2-40B4-BE49-F238E27FC236}">
                <a16:creationId xmlns:a16="http://schemas.microsoft.com/office/drawing/2014/main" id="{23D6FDFE-360A-8B09-B90F-B5067AFE1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7553" y="2439806"/>
            <a:ext cx="914400" cy="914400"/>
          </a:xfrm>
          <a:prstGeom prst="rect">
            <a:avLst/>
          </a:prstGeom>
        </p:spPr>
      </p:pic>
      <p:pic>
        <p:nvPicPr>
          <p:cNvPr id="9" name="Graphique 8" descr="Intelligence artificielle avec un remplissage uni">
            <a:extLst>
              <a:ext uri="{FF2B5EF4-FFF2-40B4-BE49-F238E27FC236}">
                <a16:creationId xmlns:a16="http://schemas.microsoft.com/office/drawing/2014/main" id="{264AA7B0-17AD-4894-BE68-A82F408B10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7553" y="1314667"/>
            <a:ext cx="914400" cy="914400"/>
          </a:xfrm>
          <a:prstGeom prst="rect">
            <a:avLst/>
          </a:prstGeom>
        </p:spPr>
      </p:pic>
      <p:pic>
        <p:nvPicPr>
          <p:cNvPr id="28" name="Graphique 27" descr="Diagramme de flux avec un remplissage uni">
            <a:extLst>
              <a:ext uri="{FF2B5EF4-FFF2-40B4-BE49-F238E27FC236}">
                <a16:creationId xmlns:a16="http://schemas.microsoft.com/office/drawing/2014/main" id="{B7850F0D-172F-1B92-3D79-03DB77254A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1677" y="1849166"/>
            <a:ext cx="914400" cy="914400"/>
          </a:xfrm>
          <a:prstGeom prst="rect">
            <a:avLst/>
          </a:prstGeom>
        </p:spPr>
      </p:pic>
      <p:sp>
        <p:nvSpPr>
          <p:cNvPr id="30" name="Google Shape;444;p22">
            <a:extLst>
              <a:ext uri="{FF2B5EF4-FFF2-40B4-BE49-F238E27FC236}">
                <a16:creationId xmlns:a16="http://schemas.microsoft.com/office/drawing/2014/main" id="{96C18970-0F21-8E31-797F-F267836D34C5}"/>
              </a:ext>
            </a:extLst>
          </p:cNvPr>
          <p:cNvSpPr/>
          <p:nvPr/>
        </p:nvSpPr>
        <p:spPr>
          <a:xfrm>
            <a:off x="4496077" y="3526816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31" name="Google Shape;452;p22">
            <a:extLst>
              <a:ext uri="{FF2B5EF4-FFF2-40B4-BE49-F238E27FC236}">
                <a16:creationId xmlns:a16="http://schemas.microsoft.com/office/drawing/2014/main" id="{1162D696-A0C6-8EFC-5EE4-97CE49229768}"/>
              </a:ext>
            </a:extLst>
          </p:cNvPr>
          <p:cNvGrpSpPr/>
          <p:nvPr/>
        </p:nvGrpSpPr>
        <p:grpSpPr>
          <a:xfrm>
            <a:off x="6335338" y="3414299"/>
            <a:ext cx="2753525" cy="786947"/>
            <a:chOff x="-25" y="2403450"/>
            <a:chExt cx="2753525" cy="786947"/>
          </a:xfrm>
        </p:grpSpPr>
        <p:sp>
          <p:nvSpPr>
            <p:cNvPr id="32" name="Google Shape;453;p22">
              <a:extLst>
                <a:ext uri="{FF2B5EF4-FFF2-40B4-BE49-F238E27FC236}">
                  <a16:creationId xmlns:a16="http://schemas.microsoft.com/office/drawing/2014/main" id="{5DE0FBC1-1CC7-9102-004D-63226DD22135}"/>
                </a:ext>
              </a:extLst>
            </p:cNvPr>
            <p:cNvSpPr txBox="1"/>
            <p:nvPr/>
          </p:nvSpPr>
          <p:spPr>
            <a:xfrm>
              <a:off x="-25" y="2403450"/>
              <a:ext cx="27535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Share Tech" panose="020B0604020202020204" charset="0"/>
                </a:rPr>
                <a:t>Notation</a:t>
              </a: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 des heures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34" name="Google Shape;454;p22">
              <a:extLst>
                <a:ext uri="{FF2B5EF4-FFF2-40B4-BE49-F238E27FC236}">
                  <a16:creationId xmlns:a16="http://schemas.microsoft.com/office/drawing/2014/main" id="{7E823E52-277F-F155-B59D-501A8FFE78B8}"/>
                </a:ext>
              </a:extLst>
            </p:cNvPr>
            <p:cNvSpPr txBox="1"/>
            <p:nvPr/>
          </p:nvSpPr>
          <p:spPr>
            <a:xfrm>
              <a:off x="199746" y="2705897"/>
              <a:ext cx="2553742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pour obtenir le nombre d’heures pour chaque partie ou tache de la réalisation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cxnSp>
        <p:nvCxnSpPr>
          <p:cNvPr id="36" name="Google Shape;460;p22">
            <a:extLst>
              <a:ext uri="{FF2B5EF4-FFF2-40B4-BE49-F238E27FC236}">
                <a16:creationId xmlns:a16="http://schemas.microsoft.com/office/drawing/2014/main" id="{6F5565E2-4A9C-BE9E-D9FF-F9F5BBD28289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5714077" y="3908502"/>
            <a:ext cx="594619" cy="14556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9" name="Graphique 48" descr="Horloge avec un remplissage uni">
            <a:extLst>
              <a:ext uri="{FF2B5EF4-FFF2-40B4-BE49-F238E27FC236}">
                <a16:creationId xmlns:a16="http://schemas.microsoft.com/office/drawing/2014/main" id="{992E7972-3C6B-D2DF-9A99-43EBF74985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37553" y="3564629"/>
            <a:ext cx="914400" cy="914400"/>
          </a:xfrm>
          <a:prstGeom prst="rect">
            <a:avLst/>
          </a:prstGeom>
        </p:spPr>
      </p:pic>
      <p:pic>
        <p:nvPicPr>
          <p:cNvPr id="53" name="Graphique 52" descr="Blogue avec un remplissage uni">
            <a:extLst>
              <a:ext uri="{FF2B5EF4-FFF2-40B4-BE49-F238E27FC236}">
                <a16:creationId xmlns:a16="http://schemas.microsoft.com/office/drawing/2014/main" id="{20F52EF1-4B88-6AA2-AEFA-942F9612C5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39971" y="30324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29361-8E88-2FE6-1A07-E9FBC3791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6AA16-249D-932E-9340-92A9A1AB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des services</a:t>
            </a:r>
            <a:br>
              <a:rPr lang="fr-FR" dirty="0"/>
            </a:br>
            <a:endParaRPr lang="fr-FR" dirty="0"/>
          </a:p>
        </p:txBody>
      </p:sp>
      <p:pic>
        <p:nvPicPr>
          <p:cNvPr id="4" name="Graphique 3" descr="Blockchain avec un remplissage uni">
            <a:extLst>
              <a:ext uri="{FF2B5EF4-FFF2-40B4-BE49-F238E27FC236}">
                <a16:creationId xmlns:a16="http://schemas.microsoft.com/office/drawing/2014/main" id="{C1AAA56A-8420-72A1-47CF-1C5B69DF4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6194" y="1112200"/>
            <a:ext cx="3771611" cy="377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0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7EE5D-CFEE-6CE4-3ED6-F300E96C0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au 41">
            <a:extLst>
              <a:ext uri="{FF2B5EF4-FFF2-40B4-BE49-F238E27FC236}">
                <a16:creationId xmlns:a16="http://schemas.microsoft.com/office/drawing/2014/main" id="{87D8F78E-718C-4656-2886-491F84F79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79361"/>
              </p:ext>
            </p:extLst>
          </p:nvPr>
        </p:nvGraphicFramePr>
        <p:xfrm>
          <a:off x="720000" y="1112200"/>
          <a:ext cx="7710900" cy="3687240"/>
        </p:xfrm>
        <a:graphic>
          <a:graphicData uri="http://schemas.openxmlformats.org/drawingml/2006/table">
            <a:tbl>
              <a:tblPr firstRow="1" bandRow="1">
                <a:tableStyleId>{5D2AEE79-30FD-4780-A3CD-162A75EF1F1C}</a:tableStyleId>
              </a:tblPr>
              <a:tblGrid>
                <a:gridCol w="4311521">
                  <a:extLst>
                    <a:ext uri="{9D8B030D-6E8A-4147-A177-3AD203B41FA5}">
                      <a16:colId xmlns:a16="http://schemas.microsoft.com/office/drawing/2014/main" val="3026463465"/>
                    </a:ext>
                  </a:extLst>
                </a:gridCol>
                <a:gridCol w="3399379">
                  <a:extLst>
                    <a:ext uri="{9D8B030D-6E8A-4147-A177-3AD203B41FA5}">
                      <a16:colId xmlns:a16="http://schemas.microsoft.com/office/drawing/2014/main" val="1852850333"/>
                    </a:ext>
                  </a:extLst>
                </a:gridCol>
              </a:tblGrid>
              <a:tr h="40515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Application web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981149"/>
                  </a:ext>
                </a:extLst>
              </a:tr>
              <a:tr h="328209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99232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04C024D6-EF5D-C0F0-5305-F5940BCD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23085"/>
            <a:ext cx="7710900" cy="572700"/>
          </a:xfrm>
        </p:spPr>
        <p:txBody>
          <a:bodyPr/>
          <a:lstStyle/>
          <a:p>
            <a:r>
              <a:rPr lang="fr-FR" dirty="0"/>
              <a:t>Architecture globale</a:t>
            </a:r>
            <a:br>
              <a:rPr lang="fr-FR" dirty="0"/>
            </a:br>
            <a:endParaRPr lang="fr-FR" dirty="0"/>
          </a:p>
        </p:txBody>
      </p:sp>
      <p:sp>
        <p:nvSpPr>
          <p:cNvPr id="25" name="Google Shape;1159;p39">
            <a:extLst>
              <a:ext uri="{FF2B5EF4-FFF2-40B4-BE49-F238E27FC236}">
                <a16:creationId xmlns:a16="http://schemas.microsoft.com/office/drawing/2014/main" id="{2E0549D3-05D7-14BC-437E-CEB183F359FE}"/>
              </a:ext>
            </a:extLst>
          </p:cNvPr>
          <p:cNvSpPr txBox="1"/>
          <p:nvPr/>
        </p:nvSpPr>
        <p:spPr>
          <a:xfrm>
            <a:off x="932597" y="1719574"/>
            <a:ext cx="1383573" cy="65445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Formulaire de connexion</a:t>
            </a:r>
            <a:endParaRPr sz="16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26" name="Google Shape;1170;p39">
            <a:extLst>
              <a:ext uri="{FF2B5EF4-FFF2-40B4-BE49-F238E27FC236}">
                <a16:creationId xmlns:a16="http://schemas.microsoft.com/office/drawing/2014/main" id="{BEBEB976-6A69-CD44-11AA-FBDAD1D4323B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 flipV="1">
            <a:off x="2316170" y="2044766"/>
            <a:ext cx="3135062" cy="203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tx2"/>
            </a:solidFill>
            <a:prstDash val="dash"/>
            <a:round/>
            <a:headEnd type="none" w="lg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Google Shape;1159;p39">
            <a:extLst>
              <a:ext uri="{FF2B5EF4-FFF2-40B4-BE49-F238E27FC236}">
                <a16:creationId xmlns:a16="http://schemas.microsoft.com/office/drawing/2014/main" id="{F04DD6E3-ED4D-FE6F-DF37-AA0D8338504A}"/>
              </a:ext>
            </a:extLst>
          </p:cNvPr>
          <p:cNvSpPr txBox="1"/>
          <p:nvPr/>
        </p:nvSpPr>
        <p:spPr>
          <a:xfrm>
            <a:off x="5451232" y="1824418"/>
            <a:ext cx="2535274" cy="44069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Vérification de la connexion </a:t>
            </a:r>
            <a:endParaRPr sz="16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7" name="Google Shape;1159;p39">
            <a:extLst>
              <a:ext uri="{FF2B5EF4-FFF2-40B4-BE49-F238E27FC236}">
                <a16:creationId xmlns:a16="http://schemas.microsoft.com/office/drawing/2014/main" id="{99532E99-4D70-854C-D34D-487F633622CE}"/>
              </a:ext>
            </a:extLst>
          </p:cNvPr>
          <p:cNvSpPr txBox="1"/>
          <p:nvPr/>
        </p:nvSpPr>
        <p:spPr>
          <a:xfrm>
            <a:off x="3296793" y="1606776"/>
            <a:ext cx="1173813" cy="488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HTTP Request + ID/Password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8" name="Google Shape;1170;p39">
            <a:extLst>
              <a:ext uri="{FF2B5EF4-FFF2-40B4-BE49-F238E27FC236}">
                <a16:creationId xmlns:a16="http://schemas.microsoft.com/office/drawing/2014/main" id="{97D144FA-F91C-59F9-0512-27A6ECDC95A6}"/>
              </a:ext>
            </a:extLst>
          </p:cNvPr>
          <p:cNvCxnSpPr>
            <a:cxnSpLocks/>
            <a:stCxn id="33" idx="2"/>
            <a:endCxn id="51" idx="3"/>
          </p:cNvCxnSpPr>
          <p:nvPr/>
        </p:nvCxnSpPr>
        <p:spPr>
          <a:xfrm rot="5400000">
            <a:off x="5176356" y="1467870"/>
            <a:ext cx="745271" cy="2339756"/>
          </a:xfrm>
          <a:prstGeom prst="bentConnector2">
            <a:avLst/>
          </a:prstGeom>
          <a:ln w="19050" cap="flat" cmpd="sng" algn="ctr">
            <a:solidFill>
              <a:schemeClr val="tx2"/>
            </a:solidFill>
            <a:prstDash val="dash"/>
            <a:round/>
            <a:headEnd type="none" w="lg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Google Shape;1159;p39">
            <a:extLst>
              <a:ext uri="{FF2B5EF4-FFF2-40B4-BE49-F238E27FC236}">
                <a16:creationId xmlns:a16="http://schemas.microsoft.com/office/drawing/2014/main" id="{68D71F67-9DB8-6B4C-1B18-6CD585099630}"/>
              </a:ext>
            </a:extLst>
          </p:cNvPr>
          <p:cNvSpPr txBox="1"/>
          <p:nvPr/>
        </p:nvSpPr>
        <p:spPr>
          <a:xfrm>
            <a:off x="3023759" y="2818101"/>
            <a:ext cx="1355354" cy="3845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err="1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LocalStorage</a:t>
            </a:r>
            <a:endParaRPr sz="16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6" name="Google Shape;1159;p39">
            <a:extLst>
              <a:ext uri="{FF2B5EF4-FFF2-40B4-BE49-F238E27FC236}">
                <a16:creationId xmlns:a16="http://schemas.microsoft.com/office/drawing/2014/main" id="{7E3CF773-6E4C-399B-084B-BACE60B993C4}"/>
              </a:ext>
            </a:extLst>
          </p:cNvPr>
          <p:cNvSpPr txBox="1"/>
          <p:nvPr/>
        </p:nvSpPr>
        <p:spPr>
          <a:xfrm>
            <a:off x="932597" y="3598101"/>
            <a:ext cx="1668397" cy="86639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Utilisation de l’application en étant authentifié</a:t>
            </a:r>
            <a:endParaRPr sz="16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8" name="Google Shape;1159;p39">
            <a:extLst>
              <a:ext uri="{FF2B5EF4-FFF2-40B4-BE49-F238E27FC236}">
                <a16:creationId xmlns:a16="http://schemas.microsoft.com/office/drawing/2014/main" id="{1D6F9741-0E3A-2335-76D7-2A911F90AD92}"/>
              </a:ext>
            </a:extLst>
          </p:cNvPr>
          <p:cNvSpPr txBox="1"/>
          <p:nvPr/>
        </p:nvSpPr>
        <p:spPr>
          <a:xfrm>
            <a:off x="5086703" y="2648934"/>
            <a:ext cx="1473720" cy="38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Token/Refresh Token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8" name="Google Shape;1159;p39">
            <a:extLst>
              <a:ext uri="{FF2B5EF4-FFF2-40B4-BE49-F238E27FC236}">
                <a16:creationId xmlns:a16="http://schemas.microsoft.com/office/drawing/2014/main" id="{3D711D8A-D0E1-1ECA-E708-F74D52F19C03}"/>
              </a:ext>
            </a:extLst>
          </p:cNvPr>
          <p:cNvSpPr txBox="1"/>
          <p:nvPr/>
        </p:nvSpPr>
        <p:spPr>
          <a:xfrm>
            <a:off x="6209187" y="3602208"/>
            <a:ext cx="2002216" cy="86639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Endpoint permettant de consommé les données</a:t>
            </a:r>
            <a:endParaRPr sz="16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6" name="Google Shape;1159;p39">
            <a:extLst>
              <a:ext uri="{FF2B5EF4-FFF2-40B4-BE49-F238E27FC236}">
                <a16:creationId xmlns:a16="http://schemas.microsoft.com/office/drawing/2014/main" id="{65A85409-080D-A7BC-8F63-604E5E92BBDD}"/>
              </a:ext>
            </a:extLst>
          </p:cNvPr>
          <p:cNvSpPr txBox="1"/>
          <p:nvPr/>
        </p:nvSpPr>
        <p:spPr>
          <a:xfrm>
            <a:off x="3305793" y="4059264"/>
            <a:ext cx="1155811" cy="3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HTTP Request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82" name="Google Shape;1162;p39">
            <a:extLst>
              <a:ext uri="{FF2B5EF4-FFF2-40B4-BE49-F238E27FC236}">
                <a16:creationId xmlns:a16="http://schemas.microsoft.com/office/drawing/2014/main" id="{460E29F4-2663-417D-1208-8769B3617868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2924043" y="3253906"/>
            <a:ext cx="828633" cy="72615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77CC7064-A9C4-6B6E-FC32-E11A7E6417B3}"/>
              </a:ext>
            </a:extLst>
          </p:cNvPr>
          <p:cNvCxnSpPr>
            <a:cxnSpLocks/>
            <a:stCxn id="68" idx="1"/>
            <a:endCxn id="56" idx="3"/>
          </p:cNvCxnSpPr>
          <p:nvPr/>
        </p:nvCxnSpPr>
        <p:spPr>
          <a:xfrm flipH="1" flipV="1">
            <a:off x="2600994" y="4031300"/>
            <a:ext cx="3608193" cy="4107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Google Shape;1159;p39">
            <a:extLst>
              <a:ext uri="{FF2B5EF4-FFF2-40B4-BE49-F238E27FC236}">
                <a16:creationId xmlns:a16="http://schemas.microsoft.com/office/drawing/2014/main" id="{0E7154A0-28E9-7C14-DD21-D60C0887562A}"/>
              </a:ext>
            </a:extLst>
          </p:cNvPr>
          <p:cNvSpPr txBox="1"/>
          <p:nvPr/>
        </p:nvSpPr>
        <p:spPr>
          <a:xfrm>
            <a:off x="3048592" y="3308975"/>
            <a:ext cx="579533" cy="33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Token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135831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0EFB4-95C8-D417-AD28-149194FB4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F9C3D-B557-25AC-BDBF-84E8D0A5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126396"/>
            <a:ext cx="7710900" cy="572700"/>
          </a:xfrm>
        </p:spPr>
        <p:txBody>
          <a:bodyPr/>
          <a:lstStyle/>
          <a:p>
            <a:r>
              <a:rPr lang="fr-FR" dirty="0"/>
              <a:t>Base de données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085F5386-1375-A2F0-2940-EDA06A1B4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511778"/>
              </p:ext>
            </p:extLst>
          </p:nvPr>
        </p:nvGraphicFramePr>
        <p:xfrm>
          <a:off x="447403" y="1863440"/>
          <a:ext cx="1979023" cy="2115094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979023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31677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Zones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1276900">
                <a:tc>
                  <a:txBody>
                    <a:bodyPr/>
                    <a:lstStyle/>
                    <a:p>
                      <a:r>
                        <a:rPr lang="fr-FR" dirty="0"/>
                        <a:t>Id : INTEGER</a:t>
                      </a:r>
                    </a:p>
                    <a:p>
                      <a:r>
                        <a:rPr lang="fr-FR" dirty="0"/>
                        <a:t>X : INTEGER</a:t>
                      </a:r>
                    </a:p>
                    <a:p>
                      <a:r>
                        <a:rPr lang="fr-FR" dirty="0"/>
                        <a:t>Y : INTEGER</a:t>
                      </a:r>
                    </a:p>
                    <a:p>
                      <a:r>
                        <a:rPr lang="fr-FR" dirty="0"/>
                        <a:t>Width : INTEGER</a:t>
                      </a:r>
                    </a:p>
                    <a:p>
                      <a:r>
                        <a:rPr lang="fr-FR" dirty="0"/>
                        <a:t>Height : INTEGER</a:t>
                      </a:r>
                    </a:p>
                    <a:p>
                      <a:r>
                        <a:rPr lang="fr-FR" dirty="0"/>
                        <a:t>Nbline : INTEGER</a:t>
                      </a:r>
                    </a:p>
                    <a:p>
                      <a:r>
                        <a:rPr lang="fr-FR" dirty="0"/>
                        <a:t>Nbcolumn : INTEGER</a:t>
                      </a:r>
                    </a:p>
                    <a:p>
                      <a:r>
                        <a:rPr lang="fr-FR" dirty="0"/>
                        <a:t>Name :TEXT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ACE7418-E236-893C-2831-ED81AD7F0E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8954"/>
              </p:ext>
            </p:extLst>
          </p:nvPr>
        </p:nvGraphicFramePr>
        <p:xfrm>
          <a:off x="3734888" y="1009106"/>
          <a:ext cx="1674223" cy="12496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674223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82918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Users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938459">
                <a:tc>
                  <a:txBody>
                    <a:bodyPr/>
                    <a:lstStyle/>
                    <a:p>
                      <a:r>
                        <a:rPr lang="fr-FR" dirty="0"/>
                        <a:t>Id : INTEGER</a:t>
                      </a:r>
                    </a:p>
                    <a:p>
                      <a:r>
                        <a:rPr lang="fr-FR" dirty="0"/>
                        <a:t>Username : TEXT</a:t>
                      </a:r>
                    </a:p>
                    <a:p>
                      <a:r>
                        <a:rPr lang="fr-FR" dirty="0"/>
                        <a:t>Password : TEXT</a:t>
                      </a:r>
                    </a:p>
                    <a:p>
                      <a:r>
                        <a:rPr lang="fr-FR" dirty="0"/>
                        <a:t>Role_id :INTEGER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78182D6-6DFD-6979-82EB-C451BBD54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604048"/>
              </p:ext>
            </p:extLst>
          </p:nvPr>
        </p:nvGraphicFramePr>
        <p:xfrm>
          <a:off x="7112726" y="2489563"/>
          <a:ext cx="1606729" cy="86284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606729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69267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Revoked_tokens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558048">
                <a:tc>
                  <a:txBody>
                    <a:bodyPr/>
                    <a:lstStyle/>
                    <a:p>
                      <a:r>
                        <a:rPr lang="fr-FR" dirty="0"/>
                        <a:t>Id : INTEGER</a:t>
                      </a:r>
                    </a:p>
                    <a:p>
                      <a:r>
                        <a:rPr lang="fr-FR" dirty="0"/>
                        <a:t>Token :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784A6ED7-93C6-3E87-A527-3E0E59443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60509"/>
              </p:ext>
            </p:extLst>
          </p:nvPr>
        </p:nvGraphicFramePr>
        <p:xfrm>
          <a:off x="3933279" y="3639638"/>
          <a:ext cx="1277439" cy="843969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277439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78893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Roles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539169">
                <a:tc>
                  <a:txBody>
                    <a:bodyPr/>
                    <a:lstStyle/>
                    <a:p>
                      <a:r>
                        <a:rPr lang="fr-FR" dirty="0"/>
                        <a:t>Id : INTEGER</a:t>
                      </a:r>
                    </a:p>
                    <a:p>
                      <a:r>
                        <a:rPr lang="fr-FR" dirty="0"/>
                        <a:t>Name :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E2E46CB-38EA-4D05-69E7-1057D1D86EFC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4571998" y="2258786"/>
            <a:ext cx="1" cy="1380852"/>
          </a:xfrm>
          <a:prstGeom prst="straightConnector1">
            <a:avLst/>
          </a:prstGeom>
          <a:ln w="19050">
            <a:solidFill>
              <a:srgbClr val="F8F8F8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159;p39">
            <a:extLst>
              <a:ext uri="{FF2B5EF4-FFF2-40B4-BE49-F238E27FC236}">
                <a16:creationId xmlns:a16="http://schemas.microsoft.com/office/drawing/2014/main" id="{21E83084-11E3-E459-7A8C-0A7C4B3D6DC6}"/>
              </a:ext>
            </a:extLst>
          </p:cNvPr>
          <p:cNvSpPr txBox="1"/>
          <p:nvPr/>
        </p:nvSpPr>
        <p:spPr>
          <a:xfrm>
            <a:off x="4571998" y="2794954"/>
            <a:ext cx="556414" cy="30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Has 1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419933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34CD5-6002-6EF4-0AE7-7076F64EE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429C8-2A7D-CD18-3C25-A13AB0CB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126396"/>
            <a:ext cx="7710900" cy="572700"/>
          </a:xfrm>
        </p:spPr>
        <p:txBody>
          <a:bodyPr/>
          <a:lstStyle/>
          <a:p>
            <a:r>
              <a:rPr lang="fr-FR" dirty="0"/>
              <a:t>API REST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C7EC376-F4B1-B10D-9B2F-0627ABAC10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586166"/>
              </p:ext>
            </p:extLst>
          </p:nvPr>
        </p:nvGraphicFramePr>
        <p:xfrm>
          <a:off x="2242328" y="2000625"/>
          <a:ext cx="1102597" cy="914777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102597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199971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663317">
                <a:tc>
                  <a:txBody>
                    <a:bodyPr/>
                    <a:lstStyle/>
                    <a:p>
                      <a:r>
                        <a:rPr lang="fr-FR" sz="1050" dirty="0"/>
                        <a:t>RoleController</a:t>
                      </a:r>
                    </a:p>
                    <a:p>
                      <a:r>
                        <a:rPr lang="fr-FR" sz="1050" dirty="0"/>
                        <a:t>UserController</a:t>
                      </a:r>
                    </a:p>
                    <a:p>
                      <a:r>
                        <a:rPr lang="fr-FR" sz="1050" dirty="0"/>
                        <a:t>ZoneController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78F5DDC-91E7-847A-C4B9-BBEB1A29FF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951739"/>
              </p:ext>
            </p:extLst>
          </p:nvPr>
        </p:nvGraphicFramePr>
        <p:xfrm>
          <a:off x="236222" y="1946911"/>
          <a:ext cx="1192111" cy="1022206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192111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3006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HTTP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763126">
                <a:tc>
                  <a:txBody>
                    <a:bodyPr/>
                    <a:lstStyle/>
                    <a:p>
                      <a:r>
                        <a:rPr lang="fr-FR" sz="1100" dirty="0"/>
                        <a:t>GET</a:t>
                      </a:r>
                    </a:p>
                    <a:p>
                      <a:r>
                        <a:rPr lang="fr-FR" sz="1100" dirty="0"/>
                        <a:t>POST</a:t>
                      </a:r>
                    </a:p>
                    <a:p>
                      <a:r>
                        <a:rPr lang="fr-FR" sz="1100" dirty="0"/>
                        <a:t>PATCH</a:t>
                      </a:r>
                    </a:p>
                    <a:p>
                      <a:r>
                        <a:rPr lang="fr-FR" sz="11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AFF399B-2F8D-3233-E033-D3D1C32D6F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7935035"/>
              </p:ext>
            </p:extLst>
          </p:nvPr>
        </p:nvGraphicFramePr>
        <p:xfrm>
          <a:off x="4042274" y="774398"/>
          <a:ext cx="1059452" cy="85693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059452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25029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605470">
                <a:tc>
                  <a:txBody>
                    <a:bodyPr/>
                    <a:lstStyle/>
                    <a:p>
                      <a:r>
                        <a:rPr lang="fr-FR" sz="1050" dirty="0"/>
                        <a:t>RoleServices</a:t>
                      </a:r>
                    </a:p>
                    <a:p>
                      <a:r>
                        <a:rPr lang="fr-FR" sz="1050" dirty="0"/>
                        <a:t>UserServices</a:t>
                      </a:r>
                    </a:p>
                    <a:p>
                      <a:r>
                        <a:rPr lang="fr-FR" sz="1050" dirty="0"/>
                        <a:t>ZoneServices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9361044B-82E3-B5B1-A52A-609E4FA8BD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824276"/>
              </p:ext>
            </p:extLst>
          </p:nvPr>
        </p:nvGraphicFramePr>
        <p:xfrm>
          <a:off x="3928197" y="3512173"/>
          <a:ext cx="1287605" cy="820337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287605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17150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Factory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568877">
                <a:tc>
                  <a:txBody>
                    <a:bodyPr/>
                    <a:lstStyle/>
                    <a:p>
                      <a:r>
                        <a:rPr lang="fr-FR" sz="1050" dirty="0" err="1"/>
                        <a:t>DAOFactory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DAOSqliteFactory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22C1DF15-471A-90E1-8A5A-AAB76FEBD2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573056"/>
              </p:ext>
            </p:extLst>
          </p:nvPr>
        </p:nvGraphicFramePr>
        <p:xfrm>
          <a:off x="6034771" y="1786132"/>
          <a:ext cx="1192111" cy="133447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192111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82918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DAO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938459">
                <a:tc>
                  <a:txBody>
                    <a:bodyPr/>
                    <a:lstStyle/>
                    <a:p>
                      <a:r>
                        <a:rPr lang="fr-FR" sz="1050" dirty="0" err="1"/>
                        <a:t>RolesDAO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RolesSqliteDAO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UserDAO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UserSqliteDAO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ZoneDAO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ZoneSqliteDAO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ADB4C9E6-6851-05A3-08DB-CB30FAD83F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4732329"/>
              </p:ext>
            </p:extLst>
          </p:nvPr>
        </p:nvGraphicFramePr>
        <p:xfrm>
          <a:off x="8040877" y="1996940"/>
          <a:ext cx="866901" cy="91087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866901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198793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659410">
                <a:tc>
                  <a:txBody>
                    <a:bodyPr/>
                    <a:lstStyle/>
                    <a:p>
                      <a:r>
                        <a:rPr lang="fr-FR" sz="1050" dirty="0" err="1"/>
                        <a:t>roleModel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userModel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zoneModel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cxnSp>
        <p:nvCxnSpPr>
          <p:cNvPr id="13" name="Google Shape;1170;p39">
            <a:extLst>
              <a:ext uri="{FF2B5EF4-FFF2-40B4-BE49-F238E27FC236}">
                <a16:creationId xmlns:a16="http://schemas.microsoft.com/office/drawing/2014/main" id="{1CF6EF05-2364-FD95-9969-CBF88D4E058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428333" y="2458013"/>
            <a:ext cx="813995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F8F8F8"/>
            </a:solidFill>
            <a:prstDash val="dash"/>
            <a:round/>
            <a:headEnd type="none" w="lg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Google Shape;1170;p39">
            <a:extLst>
              <a:ext uri="{FF2B5EF4-FFF2-40B4-BE49-F238E27FC236}">
                <a16:creationId xmlns:a16="http://schemas.microsoft.com/office/drawing/2014/main" id="{3AE7B3C3-BF88-F51D-FCE1-AD426EEE2A97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3019069" y="977420"/>
            <a:ext cx="797762" cy="1248648"/>
          </a:xfrm>
          <a:prstGeom prst="bentConnector2">
            <a:avLst/>
          </a:prstGeom>
          <a:ln w="19050" cap="flat" cmpd="sng" algn="ctr">
            <a:solidFill>
              <a:srgbClr val="F8F8F8"/>
            </a:solidFill>
            <a:prstDash val="dash"/>
            <a:round/>
            <a:headEnd type="none" w="lg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Google Shape;1170;p39">
            <a:extLst>
              <a:ext uri="{FF2B5EF4-FFF2-40B4-BE49-F238E27FC236}">
                <a16:creationId xmlns:a16="http://schemas.microsoft.com/office/drawing/2014/main" id="{2737275F-ACFB-935D-D10C-DD1CBC2AF2E9}"/>
              </a:ext>
            </a:extLst>
          </p:cNvPr>
          <p:cNvCxnSpPr>
            <a:cxnSpLocks/>
            <a:stCxn id="10" idx="3"/>
            <a:endCxn id="11" idx="2"/>
          </p:cNvCxnSpPr>
          <p:nvPr/>
        </p:nvCxnSpPr>
        <p:spPr>
          <a:xfrm flipV="1">
            <a:off x="5215802" y="3120610"/>
            <a:ext cx="1415024" cy="801731"/>
          </a:xfrm>
          <a:prstGeom prst="bentConnector2">
            <a:avLst/>
          </a:prstGeom>
          <a:ln w="19050" cap="flat" cmpd="sng" algn="ctr">
            <a:solidFill>
              <a:srgbClr val="F8F8F8"/>
            </a:solidFill>
            <a:prstDash val="dash"/>
            <a:round/>
            <a:headEnd type="none" w="lg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oogle Shape;1170;p39">
            <a:extLst>
              <a:ext uri="{FF2B5EF4-FFF2-40B4-BE49-F238E27FC236}">
                <a16:creationId xmlns:a16="http://schemas.microsoft.com/office/drawing/2014/main" id="{5575A0FF-AFD8-4C45-2A12-09FC2F69A0F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7226882" y="2452375"/>
            <a:ext cx="813995" cy="99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F8F8F8"/>
            </a:solidFill>
            <a:prstDash val="dash"/>
            <a:round/>
            <a:headEnd type="none" w="lg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Google Shape;1170;p39">
            <a:extLst>
              <a:ext uri="{FF2B5EF4-FFF2-40B4-BE49-F238E27FC236}">
                <a16:creationId xmlns:a16="http://schemas.microsoft.com/office/drawing/2014/main" id="{1675A813-C6A9-127D-0AC7-5A907C36D04C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3631578" y="2571750"/>
            <a:ext cx="1880845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F8F8F8"/>
            </a:solidFill>
            <a:prstDash val="dash"/>
            <a:round/>
            <a:headEnd type="none" w="lg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21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52E94-F292-FF00-6B77-0E332ADAE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8EAB41-4C48-7217-4933-7596400D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126396"/>
            <a:ext cx="7710900" cy="572700"/>
          </a:xfrm>
        </p:spPr>
        <p:txBody>
          <a:bodyPr/>
          <a:lstStyle/>
          <a:p>
            <a:r>
              <a:rPr lang="fr-FR" dirty="0"/>
              <a:t>Application web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50F4604-7E6F-6581-C30B-FEEE19A832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582853"/>
              </p:ext>
            </p:extLst>
          </p:nvPr>
        </p:nvGraphicFramePr>
        <p:xfrm>
          <a:off x="456619" y="2133171"/>
          <a:ext cx="1286231" cy="87715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286231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3855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618078">
                <a:tc>
                  <a:txBody>
                    <a:bodyPr/>
                    <a:lstStyle/>
                    <a:p>
                      <a:r>
                        <a:rPr lang="fr-FR" sz="1100" dirty="0" err="1"/>
                        <a:t>GetRefreshToken</a:t>
                      </a:r>
                      <a:endParaRPr lang="fr-FR" sz="1100" dirty="0"/>
                    </a:p>
                    <a:p>
                      <a:r>
                        <a:rPr lang="fr-FR" sz="1100" dirty="0"/>
                        <a:t>Login</a:t>
                      </a:r>
                    </a:p>
                    <a:p>
                      <a:r>
                        <a:rPr lang="fr-FR" sz="1100" dirty="0" err="1"/>
                        <a:t>useLogin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6B93FA26-7E8D-8BD1-AA5F-6BF55B0C0F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801488"/>
              </p:ext>
            </p:extLst>
          </p:nvPr>
        </p:nvGraphicFramePr>
        <p:xfrm>
          <a:off x="3795074" y="1725930"/>
          <a:ext cx="1375195" cy="16916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75195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3006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MainPage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763126">
                <a:tc>
                  <a:txBody>
                    <a:bodyPr/>
                    <a:lstStyle/>
                    <a:p>
                      <a:r>
                        <a:rPr lang="fr-FR" sz="1100" dirty="0"/>
                        <a:t>Carto</a:t>
                      </a:r>
                    </a:p>
                    <a:p>
                      <a:r>
                        <a:rPr lang="fr-FR" sz="1100" dirty="0" err="1"/>
                        <a:t>CustomEditControl</a:t>
                      </a:r>
                      <a:endParaRPr lang="fr-FR" sz="1100" dirty="0"/>
                    </a:p>
                    <a:p>
                      <a:r>
                        <a:rPr lang="fr-FR" sz="1100" dirty="0"/>
                        <a:t>Help</a:t>
                      </a:r>
                    </a:p>
                    <a:p>
                      <a:r>
                        <a:rPr lang="fr-FR" sz="1100" dirty="0"/>
                        <a:t>Information</a:t>
                      </a:r>
                    </a:p>
                    <a:p>
                      <a:r>
                        <a:rPr lang="fr-FR" sz="1100" dirty="0" err="1"/>
                        <a:t>MainPage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MyAccount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Parameters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SideMenu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9F66372-FBBE-DC8D-C325-89DC2B945F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236542"/>
              </p:ext>
            </p:extLst>
          </p:nvPr>
        </p:nvGraphicFramePr>
        <p:xfrm>
          <a:off x="7150505" y="896393"/>
          <a:ext cx="1328004" cy="89916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28004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17307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Modal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640082">
                <a:tc>
                  <a:txBody>
                    <a:bodyPr/>
                    <a:lstStyle/>
                    <a:p>
                      <a:r>
                        <a:rPr lang="fr-FR" sz="1100" dirty="0" err="1"/>
                        <a:t>CreateZoneModal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DeleteZoneModal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EditZoneModal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8910EF51-3692-6B5E-E77F-2FDC73ED3E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0138369"/>
              </p:ext>
            </p:extLst>
          </p:nvPr>
        </p:nvGraphicFramePr>
        <p:xfrm>
          <a:off x="7099446" y="3125884"/>
          <a:ext cx="1430120" cy="16916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430120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3006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763126">
                <a:tc>
                  <a:txBody>
                    <a:bodyPr/>
                    <a:lstStyle/>
                    <a:p>
                      <a:r>
                        <a:rPr lang="fr-FR" sz="1100" dirty="0" err="1"/>
                        <a:t>Account.module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Carto.module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Help.module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Information.module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Login.module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Parameters.module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SideMenu.module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ZoneModal.module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cxnSp>
        <p:nvCxnSpPr>
          <p:cNvPr id="14" name="Google Shape;1170;p39">
            <a:extLst>
              <a:ext uri="{FF2B5EF4-FFF2-40B4-BE49-F238E27FC236}">
                <a16:creationId xmlns:a16="http://schemas.microsoft.com/office/drawing/2014/main" id="{5AD5D788-EB5F-1249-80D6-2C254A5DED80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1742850" y="2571750"/>
            <a:ext cx="2052224" cy="1270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F8F8F8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Google Shape;1159;p39">
            <a:extLst>
              <a:ext uri="{FF2B5EF4-FFF2-40B4-BE49-F238E27FC236}">
                <a16:creationId xmlns:a16="http://schemas.microsoft.com/office/drawing/2014/main" id="{3E44C611-C036-3377-C629-063D5C57C52B}"/>
              </a:ext>
            </a:extLst>
          </p:cNvPr>
          <p:cNvSpPr txBox="1"/>
          <p:nvPr/>
        </p:nvSpPr>
        <p:spPr>
          <a:xfrm>
            <a:off x="2047188" y="2263234"/>
            <a:ext cx="1443548" cy="30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Connexion/Déconnexion</a:t>
            </a:r>
            <a:endParaRPr sz="105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24" name="Google Shape;1170;p39">
            <a:extLst>
              <a:ext uri="{FF2B5EF4-FFF2-40B4-BE49-F238E27FC236}">
                <a16:creationId xmlns:a16="http://schemas.microsoft.com/office/drawing/2014/main" id="{CC8D5033-B309-6342-B9A6-66EBAF692902}"/>
              </a:ext>
            </a:extLst>
          </p:cNvPr>
          <p:cNvCxnSpPr>
            <a:cxnSpLocks/>
            <a:stCxn id="8" idx="1"/>
            <a:endCxn id="4" idx="2"/>
          </p:cNvCxnSpPr>
          <p:nvPr/>
        </p:nvCxnSpPr>
        <p:spPr>
          <a:xfrm rot="10800000">
            <a:off x="1099734" y="3010330"/>
            <a:ext cx="5999712" cy="961375"/>
          </a:xfrm>
          <a:prstGeom prst="bentConnector2">
            <a:avLst/>
          </a:prstGeom>
          <a:ln w="19050" cap="flat" cmpd="sng" algn="ctr">
            <a:solidFill>
              <a:srgbClr val="F8F8F8"/>
            </a:solidFill>
            <a:prstDash val="solid"/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Google Shape;1170;p39">
            <a:extLst>
              <a:ext uri="{FF2B5EF4-FFF2-40B4-BE49-F238E27FC236}">
                <a16:creationId xmlns:a16="http://schemas.microsoft.com/office/drawing/2014/main" id="{F58F9789-CFDE-C2FA-026F-040CA4B66312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rot="5400000" flipH="1" flipV="1">
            <a:off x="7149342" y="2460720"/>
            <a:ext cx="1330329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F8F8F8"/>
            </a:solidFill>
            <a:prstDash val="solid"/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Google Shape;1170;p39">
            <a:extLst>
              <a:ext uri="{FF2B5EF4-FFF2-40B4-BE49-F238E27FC236}">
                <a16:creationId xmlns:a16="http://schemas.microsoft.com/office/drawing/2014/main" id="{378E1602-98AF-D8CA-F6BE-1EE8A78036C6}"/>
              </a:ext>
            </a:extLst>
          </p:cNvPr>
          <p:cNvCxnSpPr>
            <a:cxnSpLocks/>
            <a:stCxn id="8" idx="0"/>
            <a:endCxn id="3" idx="3"/>
          </p:cNvCxnSpPr>
          <p:nvPr/>
        </p:nvCxnSpPr>
        <p:spPr>
          <a:xfrm rot="16200000" flipV="1">
            <a:off x="6215321" y="1526698"/>
            <a:ext cx="554134" cy="2644237"/>
          </a:xfrm>
          <a:prstGeom prst="bentConnector2">
            <a:avLst/>
          </a:prstGeom>
          <a:ln w="19050" cap="flat" cmpd="sng" algn="ctr">
            <a:solidFill>
              <a:srgbClr val="F8F8F8"/>
            </a:solidFill>
            <a:prstDash val="solid"/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Google Shape;1159;p39">
            <a:extLst>
              <a:ext uri="{FF2B5EF4-FFF2-40B4-BE49-F238E27FC236}">
                <a16:creationId xmlns:a16="http://schemas.microsoft.com/office/drawing/2014/main" id="{1CE60F15-F7A5-7B96-70AE-4D3073CA6785}"/>
              </a:ext>
            </a:extLst>
          </p:cNvPr>
          <p:cNvSpPr txBox="1"/>
          <p:nvPr/>
        </p:nvSpPr>
        <p:spPr>
          <a:xfrm>
            <a:off x="3377815" y="3981630"/>
            <a:ext cx="1443548" cy="30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Utilisation du style</a:t>
            </a:r>
            <a:endParaRPr sz="105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8" name="Google Shape;1159;p39">
            <a:extLst>
              <a:ext uri="{FF2B5EF4-FFF2-40B4-BE49-F238E27FC236}">
                <a16:creationId xmlns:a16="http://schemas.microsoft.com/office/drawing/2014/main" id="{6900FBE4-98C1-3BB9-7CA3-BA05A9F506B4}"/>
              </a:ext>
            </a:extLst>
          </p:cNvPr>
          <p:cNvSpPr txBox="1"/>
          <p:nvPr/>
        </p:nvSpPr>
        <p:spPr>
          <a:xfrm>
            <a:off x="6500719" y="2306462"/>
            <a:ext cx="1443548" cy="30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Utilisation du style</a:t>
            </a:r>
            <a:endParaRPr sz="105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9" name="Google Shape;1170;p39">
            <a:extLst>
              <a:ext uri="{FF2B5EF4-FFF2-40B4-BE49-F238E27FC236}">
                <a16:creationId xmlns:a16="http://schemas.microsoft.com/office/drawing/2014/main" id="{B62247BE-CCD2-0CD2-5AEB-D6719C598B0F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5626610" y="202035"/>
            <a:ext cx="379956" cy="2667834"/>
          </a:xfrm>
          <a:prstGeom prst="bentConnector2">
            <a:avLst/>
          </a:prstGeom>
          <a:ln w="19050" cap="flat" cmpd="sng" algn="ctr">
            <a:solidFill>
              <a:srgbClr val="F8F8F8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Google Shape;1159;p39">
            <a:extLst>
              <a:ext uri="{FF2B5EF4-FFF2-40B4-BE49-F238E27FC236}">
                <a16:creationId xmlns:a16="http://schemas.microsoft.com/office/drawing/2014/main" id="{04B9BAC2-694C-6A5A-FD35-E1AFB1B0AEEA}"/>
              </a:ext>
            </a:extLst>
          </p:cNvPr>
          <p:cNvSpPr txBox="1"/>
          <p:nvPr/>
        </p:nvSpPr>
        <p:spPr>
          <a:xfrm>
            <a:off x="5094814" y="1050216"/>
            <a:ext cx="1443548" cy="30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Affichage des modales</a:t>
            </a:r>
            <a:endParaRPr sz="105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25445519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Infographics by Slidesgo">
  <a:themeElements>
    <a:clrScheme name="Simple Light">
      <a:dk1>
        <a:srgbClr val="FFFFFF"/>
      </a:dk1>
      <a:lt1>
        <a:srgbClr val="002845"/>
      </a:lt1>
      <a:dk2>
        <a:srgbClr val="1A5E8F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A7F8095A03344ABB714D5F8C794CE" ma:contentTypeVersion="8" ma:contentTypeDescription="Crée un document." ma:contentTypeScope="" ma:versionID="19ad794433a5a6f8f776704d78925295">
  <xsd:schema xmlns:xsd="http://www.w3.org/2001/XMLSchema" xmlns:xs="http://www.w3.org/2001/XMLSchema" xmlns:p="http://schemas.microsoft.com/office/2006/metadata/properties" xmlns:ns3="bb86211b-6858-4a67-bee9-3cc0c565fc01" xmlns:ns4="a4505148-1984-4b71-82bf-8ee338bb755e" targetNamespace="http://schemas.microsoft.com/office/2006/metadata/properties" ma:root="true" ma:fieldsID="0f739ac12f40b9d02b74301e2a60e0ec" ns3:_="" ns4:_="">
    <xsd:import namespace="bb86211b-6858-4a67-bee9-3cc0c565fc01"/>
    <xsd:import namespace="a4505148-1984-4b71-82bf-8ee338bb75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86211b-6858-4a67-bee9-3cc0c565fc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505148-1984-4b71-82bf-8ee338bb755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46F691-00C8-47A5-8C80-2E9093E8930C}">
  <ds:schemaRefs>
    <ds:schemaRef ds:uri="a4505148-1984-4b71-82bf-8ee338bb755e"/>
    <ds:schemaRef ds:uri="bb86211b-6858-4a67-bee9-3cc0c565fc0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ABF05A6-EFD4-4AFB-BAA9-65A8EB6C8E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B0A5C4-F87A-4071-AE7B-E80DA40CE374}">
  <ds:schemaRefs>
    <ds:schemaRef ds:uri="a4505148-1984-4b71-82bf-8ee338bb755e"/>
    <ds:schemaRef ds:uri="bb86211b-6858-4a67-bee9-3cc0c565fc0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542</Words>
  <Application>Microsoft Office PowerPoint</Application>
  <PresentationFormat>Affichage à l'écran (16:9)</PresentationFormat>
  <Paragraphs>169</Paragraphs>
  <Slides>18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-apple-system</vt:lpstr>
      <vt:lpstr>Anaheim</vt:lpstr>
      <vt:lpstr>Arial</vt:lpstr>
      <vt:lpstr>Roboto Condensed Light</vt:lpstr>
      <vt:lpstr>Maven Pro</vt:lpstr>
      <vt:lpstr>Nunito Light</vt:lpstr>
      <vt:lpstr>Share Tech</vt:lpstr>
      <vt:lpstr>Data Science Consulting Infographics by Slidesgo</vt:lpstr>
      <vt:lpstr>Revue intérmédiaire Développement avancé S5.A.01</vt:lpstr>
      <vt:lpstr>Sommaire</vt:lpstr>
      <vt:lpstr>Présentation du projet</vt:lpstr>
      <vt:lpstr>Gestion de projet et organisation</vt:lpstr>
      <vt:lpstr>Architecture des services </vt:lpstr>
      <vt:lpstr>Architecture globale </vt:lpstr>
      <vt:lpstr>Base de données </vt:lpstr>
      <vt:lpstr>API REST </vt:lpstr>
      <vt:lpstr>Application web </vt:lpstr>
      <vt:lpstr>Mise en œuvre technique</vt:lpstr>
      <vt:lpstr>Compétences mises en œuvre </vt:lpstr>
      <vt:lpstr>Compétences mises en œuvre </vt:lpstr>
      <vt:lpstr>Compétences mises en œuvre </vt:lpstr>
      <vt:lpstr>Temps passé sur le projet</vt:lpstr>
      <vt:lpstr>Temps passé sur le projet</vt:lpstr>
      <vt:lpstr>Conclusion</vt:lpstr>
      <vt:lpstr>Démonstration technique</vt:lpstr>
      <vt:lpstr>MERCI D’AVOIR ÉCOUTER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 FINALE SAE S3.A.01</dc:title>
  <cp:lastModifiedBy>SERRE Loic</cp:lastModifiedBy>
  <cp:revision>57</cp:revision>
  <dcterms:modified xsi:type="dcterms:W3CDTF">2024-02-13T16:09:42Z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0x0101008CEA7F8095A03344ABB714D5F8C794CE</vt:lpwstr>
  </property>
</Properties>
</file>