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92" r:id="rId7"/>
    <p:sldId id="294" r:id="rId8"/>
    <p:sldId id="315" r:id="rId9"/>
    <p:sldId id="323" r:id="rId10"/>
    <p:sldId id="322" r:id="rId11"/>
    <p:sldId id="326" r:id="rId12"/>
    <p:sldId id="324" r:id="rId13"/>
    <p:sldId id="321" r:id="rId14"/>
    <p:sldId id="316" r:id="rId15"/>
    <p:sldId id="317" r:id="rId16"/>
    <p:sldId id="318" r:id="rId17"/>
    <p:sldId id="319" r:id="rId18"/>
    <p:sldId id="308" r:id="rId19"/>
    <p:sldId id="313" r:id="rId20"/>
  </p:sldIdLst>
  <p:sldSz cx="9144000" cy="5143500" type="screen16x9"/>
  <p:notesSz cx="6858000" cy="9144000"/>
  <p:embeddedFontLst>
    <p:embeddedFont>
      <p:font typeface="Maven Pro" panose="020B0604020202020204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Share Tech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28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3ABB6-076D-482E-81CB-9E4CE2A9CC29}" v="6306" vWet="6311" dt="2023-03-23T22:51:05.414"/>
    <p1510:client id="{26102213-0297-469C-B8C3-E3F2D0B8F02E}" v="129" vWet="131" dt="2023-03-23T21:07:40.962"/>
    <p1510:client id="{4877C9AD-C84A-70CC-3979-9BD93816288F}" v="4" dt="2023-03-23T09:48:40.242"/>
    <p1510:client id="{94DA95BF-5D3C-4EE2-AD5A-2CF85998321D}" v="201" dt="2023-03-23T22:48:51.728"/>
    <p1510:client id="{9B4BE834-B78A-41B6-9241-8A732D559F61}" v="179" dt="2023-03-23T22:54:32.365"/>
    <p1510:client id="{E179B1B3-6BD9-457C-B024-86EDBF593F0A}" v="13" vWet="15" dt="2023-03-23T09:48:51.354"/>
  </p1510:revLst>
</p1510:revInfo>
</file>

<file path=ppt/tableStyles.xml><?xml version="1.0" encoding="utf-8"?>
<a:tblStyleLst xmlns:a="http://schemas.openxmlformats.org/drawingml/2006/main" def="{5D2AEE79-30FD-4780-A3CD-162A75EF1F1C}">
  <a:tblStyle styleId="{5D2AEE79-30FD-4780-A3CD-162A75EF1F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9" autoAdjust="0"/>
    <p:restoredTop sz="94660"/>
  </p:normalViewPr>
  <p:slideViewPr>
    <p:cSldViewPr snapToGrid="0">
      <p:cViewPr>
        <p:scale>
          <a:sx n="127" d="100"/>
          <a:sy n="127" d="100"/>
        </p:scale>
        <p:origin x="3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0B173E2-8F84-4E30-6C0F-67BB51B1F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C0873-E7AF-2BD8-A181-9A7CD84EF5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7AD86-A677-4E33-B4C2-8C9F15FBF2CD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AD4D31-D7BF-DA7B-5AC8-6474C4079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52B22-792D-07B9-0E92-C2F7B81A9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D76E-9907-457F-B662-66632251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5507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16c18d10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16c18d10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7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16c18d10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b16c18d105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84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4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8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471463" y="313509"/>
            <a:ext cx="4825229" cy="3197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CFCC"/>
                </a:solidFill>
              </a:rPr>
              <a:t>Revue intérmédiaire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Développement avancé</a:t>
            </a:r>
            <a:r>
              <a:rPr lang="en" dirty="0"/>
              <a:t> </a:t>
            </a:r>
            <a:r>
              <a:rPr lang="en" dirty="0">
                <a:solidFill>
                  <a:srgbClr val="00CFCC"/>
                </a:solidFill>
              </a:rPr>
              <a:t>S5.A.01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4368676"/>
            <a:ext cx="2975006" cy="40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Loïc SERRE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F22B-A3A1-19BB-5E8F-5C7C801D5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9F34C-F1AF-D5E2-90D5-74955419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web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1A9DAF-95C3-011B-C877-D72D4C1B9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98" y="1214324"/>
            <a:ext cx="2503404" cy="33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9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E1A45-E070-1E29-0921-DF82A8DB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06488-DDE5-27A5-D245-8056379F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45C1F-EEF0-B030-FE5A-54E2C301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endParaRPr lang="fr-FR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6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8B35D-1030-F9D7-26AD-8DEB5648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C9FD4-F91E-3665-5ABC-56824FAE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E927B6-2690-E113-A3B2-43D12745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endParaRPr lang="fr-FR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8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D33B2-8CB5-0968-ABE5-DED5D0C8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D6F7A-25B2-AB4E-843A-83FE95F0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passé sur le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3F8F7E-52A8-FB37-1917-23C801599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endParaRPr lang="fr-FR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1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BD26-2972-3D9A-5CFD-AE14352BB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B5437-1166-71A8-2358-F0FCA006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6B1DC2-9F74-4675-D488-84F4DC9C6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endParaRPr lang="fr-FR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7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Démonstration technique</a:t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1955391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2272191" y="214725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3838635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4153076" y="2182159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5754150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6070225" y="2147250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3"/>
          <p:cNvGrpSpPr/>
          <p:nvPr/>
        </p:nvGrpSpPr>
        <p:grpSpPr>
          <a:xfrm>
            <a:off x="1955360" y="1453300"/>
            <a:ext cx="1466761" cy="2691855"/>
            <a:chOff x="1569550" y="1458000"/>
            <a:chExt cx="1466761" cy="2691855"/>
          </a:xfrm>
        </p:grpSpPr>
        <p:grpSp>
          <p:nvGrpSpPr>
            <p:cNvPr id="493" name="Google Shape;493;p23"/>
            <p:cNvGrpSpPr/>
            <p:nvPr/>
          </p:nvGrpSpPr>
          <p:grpSpPr>
            <a:xfrm>
              <a:off x="1569550" y="3166425"/>
              <a:ext cx="1466761" cy="983430"/>
              <a:chOff x="1228601" y="3299388"/>
              <a:chExt cx="1596909" cy="983430"/>
            </a:xfrm>
          </p:grpSpPr>
          <p:sp>
            <p:nvSpPr>
              <p:cNvPr id="494" name="Google Shape;494;p23"/>
              <p:cNvSpPr txBox="1"/>
              <p:nvPr/>
            </p:nvSpPr>
            <p:spPr>
              <a:xfrm>
                <a:off x="1228610" y="3299388"/>
                <a:ext cx="1596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Se connecter</a:t>
                </a:r>
                <a:endParaRPr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495" name="Google Shape;495;p23"/>
              <p:cNvSpPr txBox="1"/>
              <p:nvPr/>
            </p:nvSpPr>
            <p:spPr>
              <a:xfrm>
                <a:off x="1228601" y="3601818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avec son identifiant et son mot de passe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496" name="Google Shape;496;p23"/>
            <p:cNvSpPr txBox="1"/>
            <p:nvPr/>
          </p:nvSpPr>
          <p:spPr>
            <a:xfrm>
              <a:off x="1918625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3838646" y="1453300"/>
            <a:ext cx="1466707" cy="2689409"/>
            <a:chOff x="3838663" y="1458000"/>
            <a:chExt cx="1466707" cy="2689409"/>
          </a:xfrm>
        </p:grpSpPr>
        <p:grpSp>
          <p:nvGrpSpPr>
            <p:cNvPr id="498" name="Google Shape;498;p23"/>
            <p:cNvGrpSpPr/>
            <p:nvPr/>
          </p:nvGrpSpPr>
          <p:grpSpPr>
            <a:xfrm>
              <a:off x="3838663" y="3163974"/>
              <a:ext cx="1466707" cy="983435"/>
              <a:chOff x="3012024" y="3299387"/>
              <a:chExt cx="1466707" cy="983435"/>
            </a:xfrm>
          </p:grpSpPr>
          <p:sp>
            <p:nvSpPr>
              <p:cNvPr id="499" name="Google Shape;499;p23"/>
              <p:cNvSpPr txBox="1"/>
              <p:nvPr/>
            </p:nvSpPr>
            <p:spPr>
              <a:xfrm>
                <a:off x="3012031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Visualiser</a:t>
                </a:r>
                <a:endParaRPr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0" name="Google Shape;500;p23"/>
              <p:cNvSpPr txBox="1"/>
              <p:nvPr/>
            </p:nvSpPr>
            <p:spPr>
              <a:xfrm>
                <a:off x="3012024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la cartographie dans son ensemble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1" name="Google Shape;501;p23"/>
            <p:cNvSpPr txBox="1"/>
            <p:nvPr/>
          </p:nvSpPr>
          <p:spPr>
            <a:xfrm>
              <a:off x="4187717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5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>
                <a:solidFill>
                  <a:schemeClr val="accent5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5754148" y="1453300"/>
            <a:ext cx="1466704" cy="2691920"/>
            <a:chOff x="6107722" y="1458000"/>
            <a:chExt cx="1466704" cy="2691920"/>
          </a:xfrm>
        </p:grpSpPr>
        <p:grpSp>
          <p:nvGrpSpPr>
            <p:cNvPr id="503" name="Google Shape;503;p23"/>
            <p:cNvGrpSpPr/>
            <p:nvPr/>
          </p:nvGrpSpPr>
          <p:grpSpPr>
            <a:xfrm>
              <a:off x="6107722" y="3166485"/>
              <a:ext cx="1466704" cy="983435"/>
              <a:chOff x="6318523" y="3299387"/>
              <a:chExt cx="1466704" cy="983435"/>
            </a:xfrm>
          </p:grpSpPr>
          <p:sp>
            <p:nvSpPr>
              <p:cNvPr id="504" name="Google Shape;504;p23"/>
              <p:cNvSpPr txBox="1"/>
              <p:nvPr/>
            </p:nvSpPr>
            <p:spPr>
              <a:xfrm>
                <a:off x="6318526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Éditer</a:t>
                </a:r>
                <a:endParaRPr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5" name="Google Shape;505;p23"/>
              <p:cNvSpPr txBox="1"/>
              <p:nvPr/>
            </p:nvSpPr>
            <p:spPr>
              <a:xfrm>
                <a:off x="6318523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la cartographie en ajoutant, modifiant ou supprimant des zones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6" name="Google Shape;506;p23"/>
            <p:cNvSpPr txBox="1"/>
            <p:nvPr/>
          </p:nvSpPr>
          <p:spPr>
            <a:xfrm>
              <a:off x="6456774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cxnSp>
        <p:nvCxnSpPr>
          <p:cNvPr id="507" name="Google Shape;507;p23"/>
          <p:cNvCxnSpPr>
            <a:stCxn id="496" idx="3"/>
            <a:endCxn id="501" idx="1"/>
          </p:cNvCxnSpPr>
          <p:nvPr/>
        </p:nvCxnSpPr>
        <p:spPr>
          <a:xfrm>
            <a:off x="3073035" y="1681900"/>
            <a:ext cx="111466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3"/>
          <p:cNvCxnSpPr>
            <a:stCxn id="501" idx="3"/>
            <a:endCxn id="506" idx="1"/>
          </p:cNvCxnSpPr>
          <p:nvPr/>
        </p:nvCxnSpPr>
        <p:spPr>
          <a:xfrm>
            <a:off x="4956300" y="1681900"/>
            <a:ext cx="1146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3"/>
          <p:cNvCxnSpPr>
            <a:stCxn id="496" idx="2"/>
            <a:endCxn id="468" idx="0"/>
          </p:cNvCxnSpPr>
          <p:nvPr/>
        </p:nvCxnSpPr>
        <p:spPr>
          <a:xfrm>
            <a:off x="2688735" y="1910500"/>
            <a:ext cx="0" cy="236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23"/>
          <p:cNvCxnSpPr>
            <a:cxnSpLocks/>
            <a:stCxn id="501" idx="2"/>
            <a:endCxn id="470" idx="0"/>
          </p:cNvCxnSpPr>
          <p:nvPr/>
        </p:nvCxnSpPr>
        <p:spPr>
          <a:xfrm flipH="1">
            <a:off x="4569626" y="1910500"/>
            <a:ext cx="2374" cy="27165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23"/>
          <p:cNvCxnSpPr>
            <a:stCxn id="506" idx="2"/>
            <a:endCxn id="472" idx="0"/>
          </p:cNvCxnSpPr>
          <p:nvPr/>
        </p:nvCxnSpPr>
        <p:spPr>
          <a:xfrm flipH="1">
            <a:off x="6486775" y="1910500"/>
            <a:ext cx="725" cy="2367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Graphique 2" descr="Clé contour">
            <a:extLst>
              <a:ext uri="{FF2B5EF4-FFF2-40B4-BE49-F238E27FC236}">
                <a16:creationId xmlns:a16="http://schemas.microsoft.com/office/drawing/2014/main" id="{F9A32684-8551-61D4-B2D9-F8B7519B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7370" y="2202435"/>
            <a:ext cx="722730" cy="72273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EA55CD-2847-E81C-7BED-E27AF3C38BD7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chemeClr val="tx1"/>
                </a:solidFill>
                <a:latin typeface="Maven Pro" panose="020B0604020202020204" charset="0"/>
              </a:rPr>
              <a:t>16</a:t>
            </a:r>
          </a:p>
        </p:txBody>
      </p:sp>
      <p:pic>
        <p:nvPicPr>
          <p:cNvPr id="17" name="Graphique 16" descr="Carte topographique contour">
            <a:extLst>
              <a:ext uri="{FF2B5EF4-FFF2-40B4-BE49-F238E27FC236}">
                <a16:creationId xmlns:a16="http://schemas.microsoft.com/office/drawing/2014/main" id="{3908EBA0-2CBD-FA32-A930-76DD5E6B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806" y="2239237"/>
            <a:ext cx="663640" cy="663640"/>
          </a:xfrm>
          <a:prstGeom prst="rect">
            <a:avLst/>
          </a:prstGeom>
        </p:spPr>
      </p:pic>
      <p:pic>
        <p:nvPicPr>
          <p:cNvPr id="22" name="Graphique 21" descr="Plan contour">
            <a:extLst>
              <a:ext uri="{FF2B5EF4-FFF2-40B4-BE49-F238E27FC236}">
                <a16:creationId xmlns:a16="http://schemas.microsoft.com/office/drawing/2014/main" id="{442C319D-5CA1-DDE6-CABA-6B42ECE2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3200" y="2199254"/>
            <a:ext cx="742201" cy="7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4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MERCI D’AVOIR </a:t>
            </a:r>
            <a:r>
              <a:rPr lang="en">
                <a:solidFill>
                  <a:schemeClr val="accent2"/>
                </a:solidFill>
              </a:rPr>
              <a:t>ÉCOUTER</a:t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171029"/>
            <a:ext cx="3669120" cy="2415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Présentation du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Gestion de projet et organisation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Architecture des services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globale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de l’API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de l’application web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Mise en œuvre techniques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Compétences mises en œuvre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Temps passé sur le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Conclusion</a:t>
            </a:r>
          </a:p>
          <a:p>
            <a:pPr marL="323850" indent="-171450">
              <a:spcAft>
                <a:spcPts val="600"/>
              </a:spcAft>
              <a:buSzPts val="1200"/>
            </a:pPr>
            <a:endParaRPr lang="fr-FR"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;p15">
            <a:extLst>
              <a:ext uri="{FF2B5EF4-FFF2-40B4-BE49-F238E27FC236}">
                <a16:creationId xmlns:a16="http://schemas.microsoft.com/office/drawing/2014/main" id="{7D619DF9-13F5-043A-8CDC-4095078E698C}"/>
              </a:ext>
            </a:extLst>
          </p:cNvPr>
          <p:cNvSpPr txBox="1">
            <a:spLocks/>
          </p:cNvSpPr>
          <p:nvPr/>
        </p:nvSpPr>
        <p:spPr>
          <a:xfrm>
            <a:off x="4572000" y="1215750"/>
            <a:ext cx="3669120" cy="2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23850" indent="-171450">
              <a:spcAft>
                <a:spcPts val="600"/>
              </a:spcAft>
              <a:buSzPts val="1200"/>
            </a:pPr>
            <a:endParaRPr lang="fr-FR" dirty="0"/>
          </a:p>
        </p:txBody>
      </p:sp>
      <p:sp>
        <p:nvSpPr>
          <p:cNvPr id="8" name="Google Shape;176;p14">
            <a:extLst>
              <a:ext uri="{FF2B5EF4-FFF2-40B4-BE49-F238E27FC236}">
                <a16:creationId xmlns:a16="http://schemas.microsoft.com/office/drawing/2014/main" id="{3823A634-C211-2CB4-AF6A-A198E9421977}"/>
              </a:ext>
            </a:extLst>
          </p:cNvPr>
          <p:cNvSpPr/>
          <p:nvPr/>
        </p:nvSpPr>
        <p:spPr>
          <a:xfrm>
            <a:off x="4572000" y="911874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0;p15">
            <a:extLst>
              <a:ext uri="{FF2B5EF4-FFF2-40B4-BE49-F238E27FC236}">
                <a16:creationId xmlns:a16="http://schemas.microsoft.com/office/drawing/2014/main" id="{3C7420DA-6495-7959-F407-33411EFBE128}"/>
              </a:ext>
            </a:extLst>
          </p:cNvPr>
          <p:cNvSpPr/>
          <p:nvPr/>
        </p:nvSpPr>
        <p:spPr>
          <a:xfrm>
            <a:off x="4511283" y="3465330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CDBFB-834D-84FE-A193-961F4F35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06A7C7-AD86-3B10-F63A-424F8216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r>
              <a:rPr lang="fr-FR" dirty="0">
                <a:solidFill>
                  <a:srgbClr val="F8F8F8"/>
                </a:solidFill>
              </a:rPr>
              <a:t>Création d’une </a:t>
            </a:r>
            <a:r>
              <a:rPr lang="en" dirty="0">
                <a:solidFill>
                  <a:srgbClr val="00CFCC"/>
                </a:solidFill>
              </a:rPr>
              <a:t>application </a:t>
            </a:r>
            <a:r>
              <a:rPr lang="en" dirty="0">
                <a:solidFill>
                  <a:srgbClr val="F8F8F8"/>
                </a:solidFill>
              </a:rPr>
              <a:t>de </a:t>
            </a:r>
            <a:r>
              <a:rPr lang="en" dirty="0">
                <a:solidFill>
                  <a:srgbClr val="00CFCC"/>
                </a:solidFill>
              </a:rPr>
              <a:t>gestion </a:t>
            </a:r>
            <a:r>
              <a:rPr lang="en" dirty="0">
                <a:solidFill>
                  <a:srgbClr val="F8F8F8"/>
                </a:solidFill>
              </a:rPr>
              <a:t>de cartographie</a:t>
            </a:r>
          </a:p>
          <a:p>
            <a:endParaRPr lang="en" dirty="0">
              <a:solidFill>
                <a:srgbClr val="F8F8F8"/>
              </a:solidFill>
            </a:endParaRPr>
          </a:p>
          <a:p>
            <a:r>
              <a:rPr lang="en" dirty="0">
                <a:solidFill>
                  <a:srgbClr val="F8F8F8"/>
                </a:solidFill>
              </a:rPr>
              <a:t>Elle doit permettre </a:t>
            </a:r>
            <a:r>
              <a:rPr lang="en" dirty="0">
                <a:solidFill>
                  <a:srgbClr val="00CFCC"/>
                </a:solidFill>
              </a:rPr>
              <a:t>facilement</a:t>
            </a:r>
            <a:r>
              <a:rPr lang="en" dirty="0">
                <a:solidFill>
                  <a:srgbClr val="F8F8F8"/>
                </a:solidFill>
              </a:rPr>
              <a:t> d’éditer une cartographie de </a:t>
            </a:r>
            <a:r>
              <a:rPr lang="en" dirty="0">
                <a:solidFill>
                  <a:srgbClr val="00CFCC"/>
                </a:solidFill>
              </a:rPr>
              <a:t>terminal commercial</a:t>
            </a:r>
            <a:endParaRPr lang="fr-FR" dirty="0">
              <a:solidFill>
                <a:srgbClr val="F8F8F8"/>
              </a:solidFill>
            </a:endParaRPr>
          </a:p>
          <a:p>
            <a:endParaRPr lang="fr-FR" dirty="0">
              <a:solidFill>
                <a:srgbClr val="F8F8F8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1E57E2-16AD-B75F-B59D-898616F6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24" y="1655725"/>
            <a:ext cx="4641004" cy="26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9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title"/>
          </p:nvPr>
        </p:nvSpPr>
        <p:spPr>
          <a:xfrm>
            <a:off x="720000" y="4341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Gestion de projet et organisation</a:t>
            </a:r>
            <a:endParaRPr dirty="0"/>
          </a:p>
        </p:txBody>
      </p:sp>
      <p:sp>
        <p:nvSpPr>
          <p:cNvPr id="442" name="Google Shape;442;p22"/>
          <p:cNvSpPr/>
          <p:nvPr/>
        </p:nvSpPr>
        <p:spPr>
          <a:xfrm>
            <a:off x="4485753" y="1216841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440200" y="178500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4485753" y="236957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3440200" y="2951193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6308696" y="938848"/>
            <a:ext cx="2824177" cy="940357"/>
            <a:chOff x="686291" y="2473962"/>
            <a:chExt cx="2851073" cy="716435"/>
          </a:xfrm>
        </p:grpSpPr>
        <p:sp>
          <p:nvSpPr>
            <p:cNvPr id="447" name="Google Shape;447;p22"/>
            <p:cNvSpPr txBox="1"/>
            <p:nvPr/>
          </p:nvSpPr>
          <p:spPr>
            <a:xfrm>
              <a:off x="686291" y="2473962"/>
              <a:ext cx="2851073" cy="386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Vision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sym typeface="Share Tech"/>
                </a:rPr>
                <a:t> globale du projet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713187" y="2705897"/>
              <a:ext cx="2656001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afin de savoir vers quoi se diriger et par quel moyen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49" name="Google Shape;449;p22"/>
          <p:cNvGrpSpPr/>
          <p:nvPr/>
        </p:nvGrpSpPr>
        <p:grpSpPr>
          <a:xfrm>
            <a:off x="6335338" y="2206647"/>
            <a:ext cx="3079674" cy="899398"/>
            <a:chOff x="713187" y="2460193"/>
            <a:chExt cx="3079674" cy="730205"/>
          </a:xfrm>
        </p:grpSpPr>
        <p:sp>
          <p:nvSpPr>
            <p:cNvPr id="450" name="Google Shape;450;p22"/>
            <p:cNvSpPr txBox="1"/>
            <p:nvPr/>
          </p:nvSpPr>
          <p:spPr>
            <a:xfrm>
              <a:off x="713199" y="2460193"/>
              <a:ext cx="3079662" cy="248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Liste </a:t>
              </a:r>
              <a:r>
                <a:rPr lang="fr-FR" sz="2000" dirty="0">
                  <a:solidFill>
                    <a:srgbClr val="F8F8F8"/>
                  </a:solidFill>
                  <a:latin typeface="Share Tech" panose="020B0604020202020204" charset="0"/>
                </a:rPr>
                <a:t>des tâches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1" name="Google Shape;451;p22"/>
            <p:cNvSpPr txBox="1"/>
            <p:nvPr/>
          </p:nvSpPr>
          <p:spPr>
            <a:xfrm>
              <a:off x="713187" y="2639906"/>
              <a:ext cx="2656001" cy="550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qui permet de situer son avancement</a:t>
              </a:r>
            </a:p>
          </p:txBody>
        </p:sp>
      </p:grpSp>
      <p:grpSp>
        <p:nvGrpSpPr>
          <p:cNvPr id="452" name="Google Shape;452;p22"/>
          <p:cNvGrpSpPr/>
          <p:nvPr/>
        </p:nvGrpSpPr>
        <p:grpSpPr>
          <a:xfrm>
            <a:off x="-55107" y="3131958"/>
            <a:ext cx="2808617" cy="674592"/>
            <a:chOff x="-34017" y="2643102"/>
            <a:chExt cx="2808617" cy="674592"/>
          </a:xfrm>
        </p:grpSpPr>
        <p:sp>
          <p:nvSpPr>
            <p:cNvPr id="453" name="Google Shape;453;p22"/>
            <p:cNvSpPr txBox="1"/>
            <p:nvPr/>
          </p:nvSpPr>
          <p:spPr>
            <a:xfrm>
              <a:off x="-34017" y="2643102"/>
              <a:ext cx="2695409" cy="418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Développement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220858" y="2833194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des fonctionnalités de l’application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85344" y="1885164"/>
            <a:ext cx="2668181" cy="786947"/>
            <a:chOff x="621767" y="2403450"/>
            <a:chExt cx="2131733" cy="786947"/>
          </a:xfrm>
        </p:grpSpPr>
        <p:sp>
          <p:nvSpPr>
            <p:cNvPr id="456" name="Google Shape;456;p22"/>
            <p:cNvSpPr txBox="1"/>
            <p:nvPr/>
          </p:nvSpPr>
          <p:spPr>
            <a:xfrm>
              <a:off x="621767" y="2403450"/>
              <a:ext cx="213173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Analyse </a:t>
              </a:r>
              <a:r>
                <a:rPr lang="fr-FR" sz="2000" dirty="0">
                  <a:solidFill>
                    <a:schemeClr val="dk1"/>
                  </a:solidFill>
                  <a:latin typeface="Share Tech"/>
                  <a:sym typeface="Share Tech"/>
                </a:rPr>
                <a:t>et conception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7" name="Google Shape;457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une architecture et donc une solution durable et efficace</a:t>
              </a:r>
            </a:p>
          </p:txBody>
        </p:sp>
      </p:grpSp>
      <p:cxnSp>
        <p:nvCxnSpPr>
          <p:cNvPr id="458" name="Google Shape;458;p22"/>
          <p:cNvCxnSpPr>
            <a:cxnSpLocks/>
            <a:stCxn id="443" idx="3"/>
            <a:endCxn id="456" idx="3"/>
          </p:cNvCxnSpPr>
          <p:nvPr/>
        </p:nvCxnSpPr>
        <p:spPr>
          <a:xfrm rot="10800000">
            <a:off x="2753526" y="2113764"/>
            <a:ext cx="686675" cy="1984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9" name="Google Shape;459;p22"/>
          <p:cNvCxnSpPr>
            <a:cxnSpLocks/>
            <a:stCxn id="442" idx="0"/>
          </p:cNvCxnSpPr>
          <p:nvPr/>
        </p:nvCxnSpPr>
        <p:spPr>
          <a:xfrm flipV="1">
            <a:off x="5703753" y="1386968"/>
            <a:ext cx="613556" cy="3571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0" name="Google Shape;460;p22"/>
          <p:cNvCxnSpPr>
            <a:cxnSpLocks/>
            <a:stCxn id="445" idx="3"/>
            <a:endCxn id="454" idx="3"/>
          </p:cNvCxnSpPr>
          <p:nvPr/>
        </p:nvCxnSpPr>
        <p:spPr>
          <a:xfrm rot="10800000" flipV="1">
            <a:off x="2753510" y="3478442"/>
            <a:ext cx="686690" cy="8585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1" name="Google Shape;461;p22"/>
          <p:cNvCxnSpPr>
            <a:cxnSpLocks/>
            <a:stCxn id="444" idx="0"/>
          </p:cNvCxnSpPr>
          <p:nvPr/>
        </p:nvCxnSpPr>
        <p:spPr>
          <a:xfrm flipV="1">
            <a:off x="5703753" y="2603632"/>
            <a:ext cx="613568" cy="29319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phique 3" descr="Presse-papiers vérifié avec un remplissage uni">
            <a:extLst>
              <a:ext uri="{FF2B5EF4-FFF2-40B4-BE49-F238E27FC236}">
                <a16:creationId xmlns:a16="http://schemas.microsoft.com/office/drawing/2014/main" id="{23D6FDFE-360A-8B09-B90F-B5067AFE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7553" y="2439806"/>
            <a:ext cx="914400" cy="914400"/>
          </a:xfrm>
          <a:prstGeom prst="rect">
            <a:avLst/>
          </a:prstGeom>
        </p:spPr>
      </p:pic>
      <p:pic>
        <p:nvPicPr>
          <p:cNvPr id="9" name="Graphique 8" descr="Intelligence artificielle avec un remplissage uni">
            <a:extLst>
              <a:ext uri="{FF2B5EF4-FFF2-40B4-BE49-F238E27FC236}">
                <a16:creationId xmlns:a16="http://schemas.microsoft.com/office/drawing/2014/main" id="{264AA7B0-17AD-4894-BE68-A82F408B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7553" y="1314667"/>
            <a:ext cx="914400" cy="914400"/>
          </a:xfrm>
          <a:prstGeom prst="rect">
            <a:avLst/>
          </a:prstGeom>
        </p:spPr>
      </p:pic>
      <p:pic>
        <p:nvPicPr>
          <p:cNvPr id="28" name="Graphique 27" descr="Diagramme de flux avec un remplissage uni">
            <a:extLst>
              <a:ext uri="{FF2B5EF4-FFF2-40B4-BE49-F238E27FC236}">
                <a16:creationId xmlns:a16="http://schemas.microsoft.com/office/drawing/2014/main" id="{B7850F0D-172F-1B92-3D79-03DB7725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677" y="1849166"/>
            <a:ext cx="914400" cy="914400"/>
          </a:xfrm>
          <a:prstGeom prst="rect">
            <a:avLst/>
          </a:prstGeom>
        </p:spPr>
      </p:pic>
      <p:sp>
        <p:nvSpPr>
          <p:cNvPr id="30" name="Google Shape;444;p22">
            <a:extLst>
              <a:ext uri="{FF2B5EF4-FFF2-40B4-BE49-F238E27FC236}">
                <a16:creationId xmlns:a16="http://schemas.microsoft.com/office/drawing/2014/main" id="{96C18970-0F21-8E31-797F-F267836D34C5}"/>
              </a:ext>
            </a:extLst>
          </p:cNvPr>
          <p:cNvSpPr/>
          <p:nvPr/>
        </p:nvSpPr>
        <p:spPr>
          <a:xfrm>
            <a:off x="4496077" y="352681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31" name="Google Shape;452;p22">
            <a:extLst>
              <a:ext uri="{FF2B5EF4-FFF2-40B4-BE49-F238E27FC236}">
                <a16:creationId xmlns:a16="http://schemas.microsoft.com/office/drawing/2014/main" id="{1162D696-A0C6-8EFC-5EE4-97CE49229768}"/>
              </a:ext>
            </a:extLst>
          </p:cNvPr>
          <p:cNvGrpSpPr/>
          <p:nvPr/>
        </p:nvGrpSpPr>
        <p:grpSpPr>
          <a:xfrm>
            <a:off x="6335338" y="3414299"/>
            <a:ext cx="2753525" cy="786947"/>
            <a:chOff x="-25" y="2403450"/>
            <a:chExt cx="2753525" cy="786947"/>
          </a:xfrm>
        </p:grpSpPr>
        <p:sp>
          <p:nvSpPr>
            <p:cNvPr id="32" name="Google Shape;453;p22">
              <a:extLst>
                <a:ext uri="{FF2B5EF4-FFF2-40B4-BE49-F238E27FC236}">
                  <a16:creationId xmlns:a16="http://schemas.microsoft.com/office/drawing/2014/main" id="{5DE0FBC1-1CC7-9102-004D-63226DD22135}"/>
                </a:ext>
              </a:extLst>
            </p:cNvPr>
            <p:cNvSpPr txBox="1"/>
            <p:nvPr/>
          </p:nvSpPr>
          <p:spPr>
            <a:xfrm>
              <a:off x="-25" y="2403450"/>
              <a:ext cx="27535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Notation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 des heures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4" name="Google Shape;454;p22">
              <a:extLst>
                <a:ext uri="{FF2B5EF4-FFF2-40B4-BE49-F238E27FC236}">
                  <a16:creationId xmlns:a16="http://schemas.microsoft.com/office/drawing/2014/main" id="{7E823E52-277F-F155-B59D-501A8FFE78B8}"/>
                </a:ext>
              </a:extLst>
            </p:cNvPr>
            <p:cNvSpPr txBox="1"/>
            <p:nvPr/>
          </p:nvSpPr>
          <p:spPr>
            <a:xfrm>
              <a:off x="199746" y="2705897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le nombre d’heure pour chaque partie ou tache de la réalisation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36" name="Google Shape;460;p22">
            <a:extLst>
              <a:ext uri="{FF2B5EF4-FFF2-40B4-BE49-F238E27FC236}">
                <a16:creationId xmlns:a16="http://schemas.microsoft.com/office/drawing/2014/main" id="{6F5565E2-4A9C-BE9E-D9FF-F9F5BBD2828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714077" y="3908502"/>
            <a:ext cx="594619" cy="1455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9" name="Graphique 48" descr="Horloge avec un remplissage uni">
            <a:extLst>
              <a:ext uri="{FF2B5EF4-FFF2-40B4-BE49-F238E27FC236}">
                <a16:creationId xmlns:a16="http://schemas.microsoft.com/office/drawing/2014/main" id="{992E7972-3C6B-D2DF-9A99-43EBF74985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7553" y="3564629"/>
            <a:ext cx="914400" cy="914400"/>
          </a:xfrm>
          <a:prstGeom prst="rect">
            <a:avLst/>
          </a:prstGeom>
        </p:spPr>
      </p:pic>
      <p:pic>
        <p:nvPicPr>
          <p:cNvPr id="53" name="Graphique 52" descr="Blogue avec un remplissage uni">
            <a:extLst>
              <a:ext uri="{FF2B5EF4-FFF2-40B4-BE49-F238E27FC236}">
                <a16:creationId xmlns:a16="http://schemas.microsoft.com/office/drawing/2014/main" id="{20F52EF1-4B88-6AA2-AEFA-942F9612C5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9971" y="3032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9361-8E88-2FE6-1A07-E9FBC379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6AA16-249D-932E-9340-92A9A1AB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Graphique 3" descr="Blockchain avec un remplissage uni">
            <a:extLst>
              <a:ext uri="{FF2B5EF4-FFF2-40B4-BE49-F238E27FC236}">
                <a16:creationId xmlns:a16="http://schemas.microsoft.com/office/drawing/2014/main" id="{C1AAA56A-8420-72A1-47CF-1C5B69DF4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194" y="1112200"/>
            <a:ext cx="3771611" cy="37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EE5D-CFEE-6CE4-3ED6-F300E96C0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87D8F78E-718C-4656-2886-491F84F79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79361"/>
              </p:ext>
            </p:extLst>
          </p:nvPr>
        </p:nvGraphicFramePr>
        <p:xfrm>
          <a:off x="720000" y="1112200"/>
          <a:ext cx="7710900" cy="3687240"/>
        </p:xfrm>
        <a:graphic>
          <a:graphicData uri="http://schemas.openxmlformats.org/drawingml/2006/table">
            <a:tbl>
              <a:tblPr firstRow="1" bandRow="1">
                <a:tableStyleId>{5D2AEE79-30FD-4780-A3CD-162A75EF1F1C}</a:tableStyleId>
              </a:tblPr>
              <a:tblGrid>
                <a:gridCol w="4311521">
                  <a:extLst>
                    <a:ext uri="{9D8B030D-6E8A-4147-A177-3AD203B41FA5}">
                      <a16:colId xmlns:a16="http://schemas.microsoft.com/office/drawing/2014/main" val="3026463465"/>
                    </a:ext>
                  </a:extLst>
                </a:gridCol>
                <a:gridCol w="3399379">
                  <a:extLst>
                    <a:ext uri="{9D8B030D-6E8A-4147-A177-3AD203B41FA5}">
                      <a16:colId xmlns:a16="http://schemas.microsoft.com/office/drawing/2014/main" val="1852850333"/>
                    </a:ext>
                  </a:extLst>
                </a:gridCol>
              </a:tblGrid>
              <a:tr h="40515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Application web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981149"/>
                  </a:ext>
                </a:extLst>
              </a:tr>
              <a:tr h="328209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99232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04C024D6-EF5D-C0F0-5305-F5940BCD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23085"/>
            <a:ext cx="7710900" cy="572700"/>
          </a:xfrm>
        </p:spPr>
        <p:txBody>
          <a:bodyPr/>
          <a:lstStyle/>
          <a:p>
            <a:r>
              <a:rPr lang="fr-FR" dirty="0"/>
              <a:t>Architecture globale</a:t>
            </a:r>
            <a:br>
              <a:rPr lang="fr-FR" dirty="0"/>
            </a:br>
            <a:endParaRPr lang="fr-FR" dirty="0"/>
          </a:p>
        </p:txBody>
      </p:sp>
      <p:sp>
        <p:nvSpPr>
          <p:cNvPr id="25" name="Google Shape;1159;p39">
            <a:extLst>
              <a:ext uri="{FF2B5EF4-FFF2-40B4-BE49-F238E27FC236}">
                <a16:creationId xmlns:a16="http://schemas.microsoft.com/office/drawing/2014/main" id="{2E0549D3-05D7-14BC-437E-CEB183F359FE}"/>
              </a:ext>
            </a:extLst>
          </p:cNvPr>
          <p:cNvSpPr txBox="1"/>
          <p:nvPr/>
        </p:nvSpPr>
        <p:spPr>
          <a:xfrm>
            <a:off x="932597" y="1719574"/>
            <a:ext cx="1383573" cy="6544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Formulaire de connexion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6" name="Google Shape;1170;p39">
            <a:extLst>
              <a:ext uri="{FF2B5EF4-FFF2-40B4-BE49-F238E27FC236}">
                <a16:creationId xmlns:a16="http://schemas.microsoft.com/office/drawing/2014/main" id="{BEBEB976-6A69-CD44-11AA-FBDAD1D4323B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2316170" y="2044766"/>
            <a:ext cx="3135062" cy="203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tx2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Google Shape;1159;p39">
            <a:extLst>
              <a:ext uri="{FF2B5EF4-FFF2-40B4-BE49-F238E27FC236}">
                <a16:creationId xmlns:a16="http://schemas.microsoft.com/office/drawing/2014/main" id="{F04DD6E3-ED4D-FE6F-DF37-AA0D8338504A}"/>
              </a:ext>
            </a:extLst>
          </p:cNvPr>
          <p:cNvSpPr txBox="1"/>
          <p:nvPr/>
        </p:nvSpPr>
        <p:spPr>
          <a:xfrm>
            <a:off x="5451232" y="1824418"/>
            <a:ext cx="2535274" cy="4406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Vérification de la connexion 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7" name="Google Shape;1159;p39">
            <a:extLst>
              <a:ext uri="{FF2B5EF4-FFF2-40B4-BE49-F238E27FC236}">
                <a16:creationId xmlns:a16="http://schemas.microsoft.com/office/drawing/2014/main" id="{99532E99-4D70-854C-D34D-487F633622CE}"/>
              </a:ext>
            </a:extLst>
          </p:cNvPr>
          <p:cNvSpPr txBox="1"/>
          <p:nvPr/>
        </p:nvSpPr>
        <p:spPr>
          <a:xfrm>
            <a:off x="3296793" y="1606776"/>
            <a:ext cx="1173813" cy="48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HTTP Request + ID/Password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8" name="Google Shape;1170;p39">
            <a:extLst>
              <a:ext uri="{FF2B5EF4-FFF2-40B4-BE49-F238E27FC236}">
                <a16:creationId xmlns:a16="http://schemas.microsoft.com/office/drawing/2014/main" id="{97D144FA-F91C-59F9-0512-27A6ECDC95A6}"/>
              </a:ext>
            </a:extLst>
          </p:cNvPr>
          <p:cNvCxnSpPr>
            <a:cxnSpLocks/>
            <a:stCxn id="33" idx="2"/>
            <a:endCxn id="51" idx="3"/>
          </p:cNvCxnSpPr>
          <p:nvPr/>
        </p:nvCxnSpPr>
        <p:spPr>
          <a:xfrm rot="5400000">
            <a:off x="5176356" y="1467870"/>
            <a:ext cx="745271" cy="2339756"/>
          </a:xfrm>
          <a:prstGeom prst="bentConnector2">
            <a:avLst/>
          </a:prstGeom>
          <a:ln w="19050" cap="flat" cmpd="sng" algn="ctr">
            <a:solidFill>
              <a:schemeClr val="tx2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Google Shape;1159;p39">
            <a:extLst>
              <a:ext uri="{FF2B5EF4-FFF2-40B4-BE49-F238E27FC236}">
                <a16:creationId xmlns:a16="http://schemas.microsoft.com/office/drawing/2014/main" id="{68D71F67-9DB8-6B4C-1B18-6CD585099630}"/>
              </a:ext>
            </a:extLst>
          </p:cNvPr>
          <p:cNvSpPr txBox="1"/>
          <p:nvPr/>
        </p:nvSpPr>
        <p:spPr>
          <a:xfrm>
            <a:off x="3023759" y="2818101"/>
            <a:ext cx="1355354" cy="3845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LocalStorage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" name="Google Shape;1159;p39">
            <a:extLst>
              <a:ext uri="{FF2B5EF4-FFF2-40B4-BE49-F238E27FC236}">
                <a16:creationId xmlns:a16="http://schemas.microsoft.com/office/drawing/2014/main" id="{7E3CF773-6E4C-399B-084B-BACE60B993C4}"/>
              </a:ext>
            </a:extLst>
          </p:cNvPr>
          <p:cNvSpPr txBox="1"/>
          <p:nvPr/>
        </p:nvSpPr>
        <p:spPr>
          <a:xfrm>
            <a:off x="932597" y="3598101"/>
            <a:ext cx="1668397" cy="866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de l’application en étant authentifié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" name="Google Shape;1159;p39">
            <a:extLst>
              <a:ext uri="{FF2B5EF4-FFF2-40B4-BE49-F238E27FC236}">
                <a16:creationId xmlns:a16="http://schemas.microsoft.com/office/drawing/2014/main" id="{1D6F9741-0E3A-2335-76D7-2A911F90AD92}"/>
              </a:ext>
            </a:extLst>
          </p:cNvPr>
          <p:cNvSpPr txBox="1"/>
          <p:nvPr/>
        </p:nvSpPr>
        <p:spPr>
          <a:xfrm>
            <a:off x="5086703" y="2648934"/>
            <a:ext cx="1473720" cy="38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Token/Refresh Token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8" name="Google Shape;1159;p39">
            <a:extLst>
              <a:ext uri="{FF2B5EF4-FFF2-40B4-BE49-F238E27FC236}">
                <a16:creationId xmlns:a16="http://schemas.microsoft.com/office/drawing/2014/main" id="{3D711D8A-D0E1-1ECA-E708-F74D52F19C03}"/>
              </a:ext>
            </a:extLst>
          </p:cNvPr>
          <p:cNvSpPr txBox="1"/>
          <p:nvPr/>
        </p:nvSpPr>
        <p:spPr>
          <a:xfrm>
            <a:off x="6209187" y="3602208"/>
            <a:ext cx="2002216" cy="866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Endpoint permettant de consommé les données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6" name="Google Shape;1159;p39">
            <a:extLst>
              <a:ext uri="{FF2B5EF4-FFF2-40B4-BE49-F238E27FC236}">
                <a16:creationId xmlns:a16="http://schemas.microsoft.com/office/drawing/2014/main" id="{65A85409-080D-A7BC-8F63-604E5E92BBDD}"/>
              </a:ext>
            </a:extLst>
          </p:cNvPr>
          <p:cNvSpPr txBox="1"/>
          <p:nvPr/>
        </p:nvSpPr>
        <p:spPr>
          <a:xfrm>
            <a:off x="3305793" y="4059264"/>
            <a:ext cx="1155811" cy="3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HTTP Request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82" name="Google Shape;1162;p39">
            <a:extLst>
              <a:ext uri="{FF2B5EF4-FFF2-40B4-BE49-F238E27FC236}">
                <a16:creationId xmlns:a16="http://schemas.microsoft.com/office/drawing/2014/main" id="{460E29F4-2663-417D-1208-8769B361786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2924043" y="3253906"/>
            <a:ext cx="828633" cy="72615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7CC7064-A9C4-6B6E-FC32-E11A7E6417B3}"/>
              </a:ext>
            </a:extLst>
          </p:cNvPr>
          <p:cNvCxnSpPr>
            <a:cxnSpLocks/>
            <a:stCxn id="68" idx="1"/>
            <a:endCxn id="56" idx="3"/>
          </p:cNvCxnSpPr>
          <p:nvPr/>
        </p:nvCxnSpPr>
        <p:spPr>
          <a:xfrm flipH="1" flipV="1">
            <a:off x="2600994" y="4031300"/>
            <a:ext cx="3608193" cy="4107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159;p39">
            <a:extLst>
              <a:ext uri="{FF2B5EF4-FFF2-40B4-BE49-F238E27FC236}">
                <a16:creationId xmlns:a16="http://schemas.microsoft.com/office/drawing/2014/main" id="{0E7154A0-28E9-7C14-DD21-D60C0887562A}"/>
              </a:ext>
            </a:extLst>
          </p:cNvPr>
          <p:cNvSpPr txBox="1"/>
          <p:nvPr/>
        </p:nvSpPr>
        <p:spPr>
          <a:xfrm>
            <a:off x="3048592" y="3308975"/>
            <a:ext cx="579533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Token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135831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EFB4-95C8-D417-AD28-149194FB4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9C3D-B557-25AC-BDBF-84E8D0A5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Base de données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85F5386-1375-A2F0-2940-EDA06A1B4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10207"/>
              </p:ext>
            </p:extLst>
          </p:nvPr>
        </p:nvGraphicFramePr>
        <p:xfrm>
          <a:off x="447403" y="1863440"/>
          <a:ext cx="1979023" cy="211509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79023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3167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1276900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X : INTEGER</a:t>
                      </a:r>
                    </a:p>
                    <a:p>
                      <a:r>
                        <a:rPr lang="fr-FR" dirty="0"/>
                        <a:t>Y : INTEGER</a:t>
                      </a:r>
                    </a:p>
                    <a:p>
                      <a:r>
                        <a:rPr lang="fr-FR" dirty="0"/>
                        <a:t>Width : INTEGER</a:t>
                      </a:r>
                    </a:p>
                    <a:p>
                      <a:r>
                        <a:rPr lang="fr-FR" dirty="0"/>
                        <a:t>Height : INTEGER</a:t>
                      </a:r>
                    </a:p>
                    <a:p>
                      <a:r>
                        <a:rPr lang="fr-FR" dirty="0"/>
                        <a:t>Nbline : INTEGER</a:t>
                      </a:r>
                    </a:p>
                    <a:p>
                      <a:r>
                        <a:rPr lang="fr-FR" dirty="0"/>
                        <a:t>Nbcolumn : INTEGER</a:t>
                      </a:r>
                    </a:p>
                    <a:p>
                      <a:r>
                        <a:rPr lang="fr-FR" dirty="0"/>
                        <a:t>Name :TEXT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ACE7418-E236-893C-2831-ED81AD7F0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98606"/>
              </p:ext>
            </p:extLst>
          </p:nvPr>
        </p:nvGraphicFramePr>
        <p:xfrm>
          <a:off x="3734888" y="1009106"/>
          <a:ext cx="1674223" cy="12496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74223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829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938459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Username : TEXT</a:t>
                      </a:r>
                    </a:p>
                    <a:p>
                      <a:r>
                        <a:rPr lang="fr-FR" dirty="0"/>
                        <a:t>Password : TEXT</a:t>
                      </a:r>
                    </a:p>
                    <a:p>
                      <a:r>
                        <a:rPr lang="fr-FR" dirty="0"/>
                        <a:t>Role_id :INTEGER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78182D6-6DFD-6979-82EB-C451BBD54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17450"/>
              </p:ext>
            </p:extLst>
          </p:nvPr>
        </p:nvGraphicFramePr>
        <p:xfrm>
          <a:off x="7112726" y="2489563"/>
          <a:ext cx="1583871" cy="86284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8387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6926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revoked_tokens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58048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Token 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84A6ED7-93C6-3E87-A527-3E0E59443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54048"/>
              </p:ext>
            </p:extLst>
          </p:nvPr>
        </p:nvGraphicFramePr>
        <p:xfrm>
          <a:off x="3933279" y="3639638"/>
          <a:ext cx="1277439" cy="84396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77439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788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39169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Name 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E2E46CB-38EA-4D05-69E7-1057D1D86EF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4571998" y="2258786"/>
            <a:ext cx="1" cy="1380852"/>
          </a:xfrm>
          <a:prstGeom prst="straightConnector1">
            <a:avLst/>
          </a:prstGeom>
          <a:ln w="19050">
            <a:solidFill>
              <a:srgbClr val="F8F8F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59;p39">
            <a:extLst>
              <a:ext uri="{FF2B5EF4-FFF2-40B4-BE49-F238E27FC236}">
                <a16:creationId xmlns:a16="http://schemas.microsoft.com/office/drawing/2014/main" id="{21E83084-11E3-E459-7A8C-0A7C4B3D6DC6}"/>
              </a:ext>
            </a:extLst>
          </p:cNvPr>
          <p:cNvSpPr txBox="1"/>
          <p:nvPr/>
        </p:nvSpPr>
        <p:spPr>
          <a:xfrm>
            <a:off x="4571998" y="2794954"/>
            <a:ext cx="556414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Has 1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419933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34CD5-6002-6EF4-0AE7-7076F64E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429C8-2A7D-CD18-3C25-A13AB0CB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Base de données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C7EC376-F4B1-B10D-9B2F-0627ABAC1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586166"/>
              </p:ext>
            </p:extLst>
          </p:nvPr>
        </p:nvGraphicFramePr>
        <p:xfrm>
          <a:off x="2242328" y="2000625"/>
          <a:ext cx="1102597" cy="91477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02597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199971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63317">
                <a:tc>
                  <a:txBody>
                    <a:bodyPr/>
                    <a:lstStyle/>
                    <a:p>
                      <a:r>
                        <a:rPr lang="fr-FR" sz="1050" dirty="0"/>
                        <a:t>RoleController</a:t>
                      </a:r>
                    </a:p>
                    <a:p>
                      <a:r>
                        <a:rPr lang="fr-FR" sz="1050" dirty="0"/>
                        <a:t>UserController</a:t>
                      </a:r>
                    </a:p>
                    <a:p>
                      <a:r>
                        <a:rPr lang="fr-FR" sz="1050" dirty="0"/>
                        <a:t>ZoneController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78F5DDC-91E7-847A-C4B9-BBEB1A29FF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51739"/>
              </p:ext>
            </p:extLst>
          </p:nvPr>
        </p:nvGraphicFramePr>
        <p:xfrm>
          <a:off x="236222" y="1946911"/>
          <a:ext cx="1192111" cy="1022206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9211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HTTP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/>
                        <a:t>GET</a:t>
                      </a:r>
                    </a:p>
                    <a:p>
                      <a:r>
                        <a:rPr lang="fr-FR" sz="1100" dirty="0"/>
                        <a:t>POST</a:t>
                      </a:r>
                    </a:p>
                    <a:p>
                      <a:r>
                        <a:rPr lang="fr-FR" sz="1100" dirty="0"/>
                        <a:t>PATCH</a:t>
                      </a:r>
                    </a:p>
                    <a:p>
                      <a:r>
                        <a:rPr lang="fr-FR" sz="11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AFF399B-2F8D-3233-E033-D3D1C32D6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935035"/>
              </p:ext>
            </p:extLst>
          </p:nvPr>
        </p:nvGraphicFramePr>
        <p:xfrm>
          <a:off x="4042274" y="774398"/>
          <a:ext cx="1059452" cy="85693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059452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25029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05470">
                <a:tc>
                  <a:txBody>
                    <a:bodyPr/>
                    <a:lstStyle/>
                    <a:p>
                      <a:r>
                        <a:rPr lang="fr-FR" sz="1050" dirty="0"/>
                        <a:t>RoleServices</a:t>
                      </a:r>
                    </a:p>
                    <a:p>
                      <a:r>
                        <a:rPr lang="fr-FR" sz="1050" dirty="0"/>
                        <a:t>UserServices</a:t>
                      </a:r>
                    </a:p>
                    <a:p>
                      <a:r>
                        <a:rPr lang="fr-FR" sz="1050" dirty="0"/>
                        <a:t>ZoneServices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361044B-82E3-B5B1-A52A-609E4FA8B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824276"/>
              </p:ext>
            </p:extLst>
          </p:nvPr>
        </p:nvGraphicFramePr>
        <p:xfrm>
          <a:off x="3928197" y="3512173"/>
          <a:ext cx="1287605" cy="82033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87605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17150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Factory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68877">
                <a:tc>
                  <a:txBody>
                    <a:bodyPr/>
                    <a:lstStyle/>
                    <a:p>
                      <a:r>
                        <a:rPr lang="fr-FR" sz="1050" dirty="0" err="1"/>
                        <a:t>DAOFactory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DAOSqliteFactory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2C1DF15-471A-90E1-8A5A-AAB76FEBD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487804"/>
              </p:ext>
            </p:extLst>
          </p:nvPr>
        </p:nvGraphicFramePr>
        <p:xfrm>
          <a:off x="6034771" y="1904511"/>
          <a:ext cx="1192111" cy="133447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9211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8291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DAO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938459">
                <a:tc>
                  <a:txBody>
                    <a:bodyPr/>
                    <a:lstStyle/>
                    <a:p>
                      <a:r>
                        <a:rPr lang="fr-FR" sz="1050" dirty="0" err="1"/>
                        <a:t>RolesDAO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RolesSqliteDAO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UserSqliteDAO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ZoneSqliteDAO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DB4C9E6-6851-05A3-08DB-CB30FAD83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678906"/>
              </p:ext>
            </p:extLst>
          </p:nvPr>
        </p:nvGraphicFramePr>
        <p:xfrm>
          <a:off x="8040877" y="2112978"/>
          <a:ext cx="866901" cy="91087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86690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198793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59410">
                <a:tc>
                  <a:txBody>
                    <a:bodyPr/>
                    <a:lstStyle/>
                    <a:p>
                      <a:r>
                        <a:rPr lang="fr-FR" sz="1050" dirty="0" err="1"/>
                        <a:t>roleModel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userModel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zoneModel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13" name="Google Shape;1170;p39">
            <a:extLst>
              <a:ext uri="{FF2B5EF4-FFF2-40B4-BE49-F238E27FC236}">
                <a16:creationId xmlns:a16="http://schemas.microsoft.com/office/drawing/2014/main" id="{1CF6EF05-2364-FD95-9969-CBF88D4E058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428333" y="2458013"/>
            <a:ext cx="81399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oogle Shape;1170;p39">
            <a:extLst>
              <a:ext uri="{FF2B5EF4-FFF2-40B4-BE49-F238E27FC236}">
                <a16:creationId xmlns:a16="http://schemas.microsoft.com/office/drawing/2014/main" id="{3AE7B3C3-BF88-F51D-FCE1-AD426EEE2A97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3019069" y="977420"/>
            <a:ext cx="797762" cy="1248648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Google Shape;1170;p39">
            <a:extLst>
              <a:ext uri="{FF2B5EF4-FFF2-40B4-BE49-F238E27FC236}">
                <a16:creationId xmlns:a16="http://schemas.microsoft.com/office/drawing/2014/main" id="{B0A97BF1-3198-3022-9D90-66FD9453A40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4925" y="2458013"/>
            <a:ext cx="2689846" cy="11373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oogle Shape;1170;p39">
            <a:extLst>
              <a:ext uri="{FF2B5EF4-FFF2-40B4-BE49-F238E27FC236}">
                <a16:creationId xmlns:a16="http://schemas.microsoft.com/office/drawing/2014/main" id="{2737275F-ACFB-935D-D10C-DD1CBC2AF2E9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5215802" y="3238989"/>
            <a:ext cx="1415024" cy="683352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oogle Shape;1170;p39">
            <a:extLst>
              <a:ext uri="{FF2B5EF4-FFF2-40B4-BE49-F238E27FC236}">
                <a16:creationId xmlns:a16="http://schemas.microsoft.com/office/drawing/2014/main" id="{5575A0FF-AFD8-4C45-2A12-09FC2F69A0F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226882" y="2568413"/>
            <a:ext cx="813995" cy="333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1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CA727-3DF7-C232-7F2E-D44EDEEAE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B33C8-8368-11FF-8DD4-72DEC092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API (Application Programming Interface)</a:t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4343DA-D5CB-5E96-B105-2F667742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60" y="724767"/>
            <a:ext cx="1100066" cy="422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909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A7F8095A03344ABB714D5F8C794CE" ma:contentTypeVersion="8" ma:contentTypeDescription="Crée un document." ma:contentTypeScope="" ma:versionID="19ad794433a5a6f8f776704d78925295">
  <xsd:schema xmlns:xsd="http://www.w3.org/2001/XMLSchema" xmlns:xs="http://www.w3.org/2001/XMLSchema" xmlns:p="http://schemas.microsoft.com/office/2006/metadata/properties" xmlns:ns3="bb86211b-6858-4a67-bee9-3cc0c565fc01" xmlns:ns4="a4505148-1984-4b71-82bf-8ee338bb755e" targetNamespace="http://schemas.microsoft.com/office/2006/metadata/properties" ma:root="true" ma:fieldsID="0f739ac12f40b9d02b74301e2a60e0ec" ns3:_="" ns4:_="">
    <xsd:import namespace="bb86211b-6858-4a67-bee9-3cc0c565fc01"/>
    <xsd:import namespace="a4505148-1984-4b71-82bf-8ee338bb75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6211b-6858-4a67-bee9-3cc0c565fc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05148-1984-4b71-82bf-8ee338bb7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F05A6-EFD4-4AFB-BAA9-65A8EB6C8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B0A5C4-F87A-4071-AE7B-E80DA40CE374}">
  <ds:schemaRefs>
    <ds:schemaRef ds:uri="a4505148-1984-4b71-82bf-8ee338bb755e"/>
    <ds:schemaRef ds:uri="bb86211b-6858-4a67-bee9-3cc0c565fc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46F691-00C8-47A5-8C80-2E9093E8930C}">
  <ds:schemaRefs>
    <ds:schemaRef ds:uri="a4505148-1984-4b71-82bf-8ee338bb755e"/>
    <ds:schemaRef ds:uri="bb86211b-6858-4a67-bee9-3cc0c565fc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328</Words>
  <Application>Microsoft Office PowerPoint</Application>
  <PresentationFormat>Affichage à l'écran (16:9)</PresentationFormat>
  <Paragraphs>109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Roboto Condensed Light</vt:lpstr>
      <vt:lpstr>Anaheim</vt:lpstr>
      <vt:lpstr>Nunito Light</vt:lpstr>
      <vt:lpstr>Maven Pro</vt:lpstr>
      <vt:lpstr>Share Tech</vt:lpstr>
      <vt:lpstr>Arial</vt:lpstr>
      <vt:lpstr>Data Science Consulting Infographics by Slidesgo</vt:lpstr>
      <vt:lpstr>Revue intérmédiaire Développement avancé S5.A.01</vt:lpstr>
      <vt:lpstr>Sommaire</vt:lpstr>
      <vt:lpstr>Présentation du projet</vt:lpstr>
      <vt:lpstr>Gestion de projet et organisation</vt:lpstr>
      <vt:lpstr>Architecture des services </vt:lpstr>
      <vt:lpstr>Architecture globale </vt:lpstr>
      <vt:lpstr>Base de données </vt:lpstr>
      <vt:lpstr>Base de données </vt:lpstr>
      <vt:lpstr>API (Application Programming Interface) </vt:lpstr>
      <vt:lpstr>Application web </vt:lpstr>
      <vt:lpstr>Mise en œuvre technique</vt:lpstr>
      <vt:lpstr>Compétences mises en œuvre </vt:lpstr>
      <vt:lpstr>Temps passé sur le projet</vt:lpstr>
      <vt:lpstr>Conclusion</vt:lpstr>
      <vt:lpstr>Démonstration technique</vt:lpstr>
      <vt:lpstr>MERCI D’AVOIR ÉCOUTER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FINALE SAE S3.A.01</dc:title>
  <cp:lastModifiedBy>SERRE Loic</cp:lastModifiedBy>
  <cp:revision>35</cp:revision>
  <dcterms:modified xsi:type="dcterms:W3CDTF">2024-02-12T08:49:36Z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0x0101008CEA7F8095A03344ABB714D5F8C794CE</vt:lpwstr>
  </property>
</Properties>
</file>