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92" r:id="rId7"/>
    <p:sldId id="294" r:id="rId8"/>
    <p:sldId id="315" r:id="rId9"/>
    <p:sldId id="323" r:id="rId10"/>
    <p:sldId id="322" r:id="rId11"/>
    <p:sldId id="324" r:id="rId12"/>
    <p:sldId id="321" r:id="rId13"/>
    <p:sldId id="316" r:id="rId14"/>
    <p:sldId id="317" r:id="rId15"/>
    <p:sldId id="318" r:id="rId16"/>
    <p:sldId id="319" r:id="rId17"/>
    <p:sldId id="308" r:id="rId18"/>
    <p:sldId id="313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28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8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11/02/2024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B35D-1030-F9D7-26AD-8DEB5648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9FD4-F91E-3665-5ABC-56824FA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927B6-2690-E113-A3B2-43D12745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3F8F7E-52A8-FB37-1917-23C80159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BD26-2972-3D9A-5CFD-AE14352B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B5437-1166-71A8-2358-F0FCA006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B1DC2-9F74-4675-D488-84F4DC9C6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9553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272191" y="21472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35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3076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54150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070225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3"/>
          <p:cNvGrpSpPr/>
          <p:nvPr/>
        </p:nvGrpSpPr>
        <p:grpSpPr>
          <a:xfrm>
            <a:off x="1955360" y="14533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Se connecter</a:t>
                </a:r>
                <a:endParaRPr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avec son identifiant et son mot de passe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46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dans son ensemble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754148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Éditer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en ajoutant, modifiant ou supprimant des zones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3073035" y="1681900"/>
            <a:ext cx="111466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00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6887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4569626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 flipH="1">
            <a:off x="6486775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que 2" descr="Clé contour">
            <a:extLst>
              <a:ext uri="{FF2B5EF4-FFF2-40B4-BE49-F238E27FC236}">
                <a16:creationId xmlns:a16="http://schemas.microsoft.com/office/drawing/2014/main" id="{F9A32684-8551-61D4-B2D9-F8B7519B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370" y="2202435"/>
            <a:ext cx="722730" cy="7227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806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3200" y="2199254"/>
            <a:ext cx="742201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MERCI D’AVOIR </a:t>
            </a:r>
            <a:r>
              <a:rPr lang="en">
                <a:solidFill>
                  <a:schemeClr val="accent2"/>
                </a:solidFill>
              </a:rPr>
              <a:t>ÉCOUTER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Architecture des services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globale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l’API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l’application web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Compétences mises en œuvre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  <a:p>
            <a:pPr marL="323850" indent="-171450">
              <a:spcAft>
                <a:spcPts val="600"/>
              </a:spcAft>
              <a:buSzPts val="1200"/>
            </a:pPr>
            <a:endParaRPr lang="fr-FR"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endParaRPr lang="fr-FR" dirty="0"/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Vision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globale du projet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fonctionnalités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une architecture et donc une solution durable et efficace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9361-8E88-2FE6-1A07-E9FBC379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AA16-249D-932E-9340-92A9A1A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que 3" descr="Blockchain avec un remplissage uni">
            <a:extLst>
              <a:ext uri="{FF2B5EF4-FFF2-40B4-BE49-F238E27FC236}">
                <a16:creationId xmlns:a16="http://schemas.microsoft.com/office/drawing/2014/main" id="{C1AAA56A-8420-72A1-47CF-1C5B69DF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194" y="1112200"/>
            <a:ext cx="3771611" cy="3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E5D-CFEE-6CE4-3ED6-F300E96C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87D8F78E-718C-4656-2886-491F84F7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9361"/>
              </p:ext>
            </p:extLst>
          </p:nvPr>
        </p:nvGraphicFramePr>
        <p:xfrm>
          <a:off x="720000" y="1112200"/>
          <a:ext cx="7710900" cy="3687240"/>
        </p:xfrm>
        <a:graphic>
          <a:graphicData uri="http://schemas.openxmlformats.org/drawingml/2006/table">
            <a:tbl>
              <a:tblPr firstRow="1" bandRow="1">
                <a:tableStyleId>{5D2AEE79-30FD-4780-A3CD-162A75EF1F1C}</a:tableStyleId>
              </a:tblPr>
              <a:tblGrid>
                <a:gridCol w="4311521">
                  <a:extLst>
                    <a:ext uri="{9D8B030D-6E8A-4147-A177-3AD203B41FA5}">
                      <a16:colId xmlns:a16="http://schemas.microsoft.com/office/drawing/2014/main" val="3026463465"/>
                    </a:ext>
                  </a:extLst>
                </a:gridCol>
                <a:gridCol w="3399379">
                  <a:extLst>
                    <a:ext uri="{9D8B030D-6E8A-4147-A177-3AD203B41FA5}">
                      <a16:colId xmlns:a16="http://schemas.microsoft.com/office/drawing/2014/main" val="1852850333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Application web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81149"/>
                  </a:ext>
                </a:extLst>
              </a:tr>
              <a:tr h="32820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23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04C024D6-EF5D-C0F0-5305-F5940BC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3085"/>
            <a:ext cx="7710900" cy="572700"/>
          </a:xfrm>
        </p:spPr>
        <p:txBody>
          <a:bodyPr/>
          <a:lstStyle/>
          <a:p>
            <a:r>
              <a:rPr lang="fr-FR" dirty="0"/>
              <a:t>Architecture globale</a:t>
            </a:r>
            <a:br>
              <a:rPr lang="fr-FR" dirty="0"/>
            </a:br>
            <a:endParaRPr lang="fr-FR" dirty="0"/>
          </a:p>
        </p:txBody>
      </p:sp>
      <p:sp>
        <p:nvSpPr>
          <p:cNvPr id="25" name="Google Shape;1159;p39">
            <a:extLst>
              <a:ext uri="{FF2B5EF4-FFF2-40B4-BE49-F238E27FC236}">
                <a16:creationId xmlns:a16="http://schemas.microsoft.com/office/drawing/2014/main" id="{2E0549D3-05D7-14BC-437E-CEB183F359FE}"/>
              </a:ext>
            </a:extLst>
          </p:cNvPr>
          <p:cNvSpPr txBox="1"/>
          <p:nvPr/>
        </p:nvSpPr>
        <p:spPr>
          <a:xfrm>
            <a:off x="932597" y="1719574"/>
            <a:ext cx="1383573" cy="6544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Formulaire de connexion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BEBEB976-6A69-CD44-11AA-FBDAD1D4323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316170" y="2044766"/>
            <a:ext cx="3135062" cy="203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Google Shape;1159;p39">
            <a:extLst>
              <a:ext uri="{FF2B5EF4-FFF2-40B4-BE49-F238E27FC236}">
                <a16:creationId xmlns:a16="http://schemas.microsoft.com/office/drawing/2014/main" id="{F04DD6E3-ED4D-FE6F-DF37-AA0D8338504A}"/>
              </a:ext>
            </a:extLst>
          </p:cNvPr>
          <p:cNvSpPr txBox="1"/>
          <p:nvPr/>
        </p:nvSpPr>
        <p:spPr>
          <a:xfrm>
            <a:off x="5451232" y="1824418"/>
            <a:ext cx="2535274" cy="440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Vérification de la connexion 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99532E99-4D70-854C-D34D-487F633622CE}"/>
              </a:ext>
            </a:extLst>
          </p:cNvPr>
          <p:cNvSpPr txBox="1"/>
          <p:nvPr/>
        </p:nvSpPr>
        <p:spPr>
          <a:xfrm>
            <a:off x="3296793" y="1606776"/>
            <a:ext cx="1173813" cy="48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</a:t>
            </a:r>
            <a:r>
              <a:rPr lang="fr-FR" sz="12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Request</a:t>
            </a: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+ ID/Password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8" name="Google Shape;1170;p39">
            <a:extLst>
              <a:ext uri="{FF2B5EF4-FFF2-40B4-BE49-F238E27FC236}">
                <a16:creationId xmlns:a16="http://schemas.microsoft.com/office/drawing/2014/main" id="{97D144FA-F91C-59F9-0512-27A6ECDC95A6}"/>
              </a:ext>
            </a:extLst>
          </p:cNvPr>
          <p:cNvCxnSpPr>
            <a:cxnSpLocks/>
            <a:stCxn id="33" idx="2"/>
            <a:endCxn id="51" idx="3"/>
          </p:cNvCxnSpPr>
          <p:nvPr/>
        </p:nvCxnSpPr>
        <p:spPr>
          <a:xfrm rot="5400000">
            <a:off x="5176356" y="1467870"/>
            <a:ext cx="745271" cy="2339756"/>
          </a:xfrm>
          <a:prstGeom prst="bentConnector2">
            <a:avLst/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59;p39">
            <a:extLst>
              <a:ext uri="{FF2B5EF4-FFF2-40B4-BE49-F238E27FC236}">
                <a16:creationId xmlns:a16="http://schemas.microsoft.com/office/drawing/2014/main" id="{68D71F67-9DB8-6B4C-1B18-6CD585099630}"/>
              </a:ext>
            </a:extLst>
          </p:cNvPr>
          <p:cNvSpPr txBox="1"/>
          <p:nvPr/>
        </p:nvSpPr>
        <p:spPr>
          <a:xfrm>
            <a:off x="3023759" y="2818101"/>
            <a:ext cx="1355354" cy="3845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LocalStorage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7E3CF773-6E4C-399B-084B-BACE60B993C4}"/>
              </a:ext>
            </a:extLst>
          </p:cNvPr>
          <p:cNvSpPr txBox="1"/>
          <p:nvPr/>
        </p:nvSpPr>
        <p:spPr>
          <a:xfrm>
            <a:off x="932597" y="3598101"/>
            <a:ext cx="1668397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de l’application en étant authentifié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159;p39">
            <a:extLst>
              <a:ext uri="{FF2B5EF4-FFF2-40B4-BE49-F238E27FC236}">
                <a16:creationId xmlns:a16="http://schemas.microsoft.com/office/drawing/2014/main" id="{1D6F9741-0E3A-2335-76D7-2A911F90AD92}"/>
              </a:ext>
            </a:extLst>
          </p:cNvPr>
          <p:cNvSpPr txBox="1"/>
          <p:nvPr/>
        </p:nvSpPr>
        <p:spPr>
          <a:xfrm>
            <a:off x="5086703" y="2648934"/>
            <a:ext cx="1473720" cy="3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Token/</a:t>
            </a:r>
            <a:r>
              <a:rPr lang="fr-FR" sz="12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Refresh</a:t>
            </a: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" name="Google Shape;1159;p39">
            <a:extLst>
              <a:ext uri="{FF2B5EF4-FFF2-40B4-BE49-F238E27FC236}">
                <a16:creationId xmlns:a16="http://schemas.microsoft.com/office/drawing/2014/main" id="{3D711D8A-D0E1-1ECA-E708-F74D52F19C03}"/>
              </a:ext>
            </a:extLst>
          </p:cNvPr>
          <p:cNvSpPr txBox="1"/>
          <p:nvPr/>
        </p:nvSpPr>
        <p:spPr>
          <a:xfrm>
            <a:off x="6209187" y="3602208"/>
            <a:ext cx="2002216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Endpoint permettant de consommé les données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" name="Google Shape;1159;p39">
            <a:extLst>
              <a:ext uri="{FF2B5EF4-FFF2-40B4-BE49-F238E27FC236}">
                <a16:creationId xmlns:a16="http://schemas.microsoft.com/office/drawing/2014/main" id="{65A85409-080D-A7BC-8F63-604E5E92BBDD}"/>
              </a:ext>
            </a:extLst>
          </p:cNvPr>
          <p:cNvSpPr txBox="1"/>
          <p:nvPr/>
        </p:nvSpPr>
        <p:spPr>
          <a:xfrm>
            <a:off x="3305793" y="4059264"/>
            <a:ext cx="1155811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</a:t>
            </a:r>
            <a:r>
              <a:rPr lang="fr-FR" sz="12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Request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2" name="Google Shape;1162;p39">
            <a:extLst>
              <a:ext uri="{FF2B5EF4-FFF2-40B4-BE49-F238E27FC236}">
                <a16:creationId xmlns:a16="http://schemas.microsoft.com/office/drawing/2014/main" id="{460E29F4-2663-417D-1208-8769B36178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924043" y="3253906"/>
            <a:ext cx="828633" cy="7261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7CC7064-A9C4-6B6E-FC32-E11A7E6417B3}"/>
              </a:ext>
            </a:extLst>
          </p:cNvPr>
          <p:cNvCxnSpPr>
            <a:cxnSpLocks/>
            <a:stCxn id="68" idx="1"/>
            <a:endCxn id="56" idx="3"/>
          </p:cNvCxnSpPr>
          <p:nvPr/>
        </p:nvCxnSpPr>
        <p:spPr>
          <a:xfrm flipH="1" flipV="1">
            <a:off x="2600994" y="4031300"/>
            <a:ext cx="3608193" cy="410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59;p39">
            <a:extLst>
              <a:ext uri="{FF2B5EF4-FFF2-40B4-BE49-F238E27FC236}">
                <a16:creationId xmlns:a16="http://schemas.microsoft.com/office/drawing/2014/main" id="{0E7154A0-28E9-7C14-DD21-D60C0887562A}"/>
              </a:ext>
            </a:extLst>
          </p:cNvPr>
          <p:cNvSpPr txBox="1"/>
          <p:nvPr/>
        </p:nvSpPr>
        <p:spPr>
          <a:xfrm>
            <a:off x="3048592" y="3308975"/>
            <a:ext cx="579533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3583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FB4-95C8-D417-AD28-149194F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9C3D-B557-25AC-BDBF-84E8D0A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(Application </a:t>
            </a:r>
            <a:r>
              <a:rPr lang="fr-FR" dirty="0" err="1"/>
              <a:t>Programming</a:t>
            </a:r>
            <a:r>
              <a:rPr lang="fr-FR" dirty="0"/>
              <a:t> Interface)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59C919-823F-D1BC-50FD-5DB6B722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4" y="2019306"/>
            <a:ext cx="2978855" cy="1768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A29171-C4E3-8275-DCF0-BC4288EE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63" y="790082"/>
            <a:ext cx="1100066" cy="42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CA727-3DF7-C232-7F2E-D44EDEEA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B33C8-8368-11FF-8DD4-72DEC092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(Application </a:t>
            </a:r>
            <a:r>
              <a:rPr lang="fr-FR" dirty="0" err="1"/>
              <a:t>Programming</a:t>
            </a:r>
            <a:r>
              <a:rPr lang="fr-FR" dirty="0"/>
              <a:t> Interface)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A7A6AD-3D20-9C7E-7ADA-D6F22DF9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4" y="2019306"/>
            <a:ext cx="2978855" cy="1768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343DA-D5CB-5E96-B105-2F667742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63" y="790082"/>
            <a:ext cx="1100066" cy="42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9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F22B-A3A1-19BB-5E8F-5C7C801D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9F34C-F1AF-D5E2-90D5-74955419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1A9DAF-95C3-011B-C877-D72D4C1B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98" y="1214324"/>
            <a:ext cx="2503404" cy="33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67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B0A5C4-F87A-4071-AE7B-E80DA40CE374}">
  <ds:schemaRefs>
    <ds:schemaRef ds:uri="a4505148-1984-4b71-82bf-8ee338bb755e"/>
    <ds:schemaRef ds:uri="bb86211b-6858-4a67-bee9-3cc0c565fc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241</Words>
  <Application>Microsoft Office PowerPoint</Application>
  <PresentationFormat>Affichage à l'écran (16:9)</PresentationFormat>
  <Paragraphs>60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Roboto Condensed Light</vt:lpstr>
      <vt:lpstr>Anaheim</vt:lpstr>
      <vt:lpstr>Maven Pro</vt:lpstr>
      <vt:lpstr>Share Tech</vt:lpstr>
      <vt:lpstr>Nunito Light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Architecture des services </vt:lpstr>
      <vt:lpstr>Architecture globale </vt:lpstr>
      <vt:lpstr>API (Application Programming Interface) </vt:lpstr>
      <vt:lpstr>API (Application Programming Interface) </vt:lpstr>
      <vt:lpstr>Application web </vt:lpstr>
      <vt:lpstr>Mise en œuvre technique</vt:lpstr>
      <vt:lpstr>Compétences mises en œuvre 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27</cp:revision>
  <dcterms:modified xsi:type="dcterms:W3CDTF">2024-02-12T00:27:26Z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