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2" r:id="rId7"/>
    <p:sldId id="294" r:id="rId8"/>
    <p:sldId id="316" r:id="rId9"/>
    <p:sldId id="318" r:id="rId10"/>
    <p:sldId id="332" r:id="rId11"/>
    <p:sldId id="310" r:id="rId12"/>
    <p:sldId id="308" r:id="rId13"/>
    <p:sldId id="313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 Light" pitchFamily="2" charset="0"/>
      <p:regular r:id="rId19"/>
      <p:italic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Share Tech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BB6-076D-482E-81CB-9E4CE2A9CC29}" v="6306" vWet="6311" dt="2023-03-23T22:51:05.414"/>
    <p1510:client id="{26102213-0297-469C-B8C3-E3F2D0B8F02E}" v="129" vWet="131" dt="2023-03-23T21:07:40.962"/>
    <p1510:client id="{4877C9AD-C84A-70CC-3979-9BD93816288F}" v="4" dt="2023-03-23T09:48:40.242"/>
    <p1510:client id="{94DA95BF-5D3C-4EE2-AD5A-2CF85998321D}" v="201" dt="2023-03-23T22:48:51.728"/>
    <p1510:client id="{9B4BE834-B78A-41B6-9241-8A732D559F61}" v="179" dt="2023-03-23T22:54:32.365"/>
    <p1510:client id="{E179B1B3-6BD9-457C-B024-86EDBF593F0A}" v="13" vWet="15" dt="2023-03-23T09:48:51.354"/>
  </p1510:revLst>
</p1510:revInfo>
</file>

<file path=ppt/tableStyles.xml><?xml version="1.0" encoding="utf-8"?>
<a:tblStyleLst xmlns:a="http://schemas.openxmlformats.org/drawingml/2006/main" def="{5D2AEE79-30FD-4780-A3CD-162A75EF1F1C}">
  <a:tblStyle styleId="{5D2AEE79-30FD-4780-A3CD-162A75EF1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9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81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219816272965948E-3"/>
          <c:y val="3.1250000000000002E-3"/>
          <c:w val="0.67083333333333328"/>
          <c:h val="0.9968749999999999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Commul des heures en fonction de chaque tâches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DA-4ED3-B2A4-A216ADE9A3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DA-4ED3-B2A4-A216ADE9A3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BC0-4A2A-B420-A87C4526A3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DA-4ED3-B2A4-A216ADE9A3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C0-4A2A-B420-A87C4526A35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DA-4ED3-B2A4-A216ADE9A35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3DA-4ED3-B2A4-A216ADE9A357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C0-4A2A-B420-A87C4526A3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Feuil1!$A$2:$A$9</c15:sqref>
                  </c15:fullRef>
                </c:ext>
              </c:extLst>
              <c:f>Feuil1!$A$2:$A$8</c:f>
              <c:strCache>
                <c:ptCount val="7"/>
                <c:pt idx="0">
                  <c:v>Test unitaires</c:v>
                </c:pt>
                <c:pt idx="1">
                  <c:v>Test d'intégration</c:v>
                </c:pt>
                <c:pt idx="2">
                  <c:v>CI/CD</c:v>
                </c:pt>
                <c:pt idx="3">
                  <c:v>Paramètre de compte</c:v>
                </c:pt>
                <c:pt idx="4">
                  <c:v>Suivis de projet</c:v>
                </c:pt>
                <c:pt idx="5">
                  <c:v>Rapport de modifications</c:v>
                </c:pt>
                <c:pt idx="6">
                  <c:v>Veille numérique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Feuil1!$B$2:$B$9</c15:sqref>
                  </c15:fullRef>
                </c:ext>
              </c:extLst>
              <c:f>Feuil1!$B$2:$B$8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18</c:v>
                </c:pt>
                <c:pt idx="3">
                  <c:v>7</c:v>
                </c:pt>
                <c:pt idx="4">
                  <c:v>1.5</c:v>
                </c:pt>
                <c:pt idx="5">
                  <c:v>4.25</c:v>
                </c:pt>
                <c:pt idx="6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Feuil1!$B$9</c15:sqref>
                  <c15:spPr xmlns:c15="http://schemas.microsoft.com/office/drawing/2012/chart"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0-9BC0-4A2A-B420-A87C4526A3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054859575897145"/>
          <c:y val="6.5905511811023623E-3"/>
          <c:w val="0.27512253937007874"/>
          <c:h val="0.98681889763779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B173E2-8F84-4E30-6C0F-67BB51B1F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C0873-E7AF-2BD8-A181-9A7CD84EF5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7AD86-A677-4E33-B4C2-8C9F15FBF2CD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D4D31-D7BF-DA7B-5AC8-6474C4079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52B22-792D-07B9-0E92-C2F7B81A9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D76E-9907-457F-B662-66632251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07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6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16c18d1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16c18d1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4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471463" y="313509"/>
            <a:ext cx="4825229" cy="3197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Revue intérmédiaire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Développement avancé</a:t>
            </a:r>
            <a:r>
              <a:rPr lang="en" dirty="0"/>
              <a:t> </a:t>
            </a:r>
            <a:r>
              <a:rPr lang="en" dirty="0">
                <a:solidFill>
                  <a:srgbClr val="00CFCC"/>
                </a:solidFill>
              </a:rPr>
              <a:t>S5.A.01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4368676"/>
            <a:ext cx="2975006" cy="40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Loïc SERRE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MERCI D’AVOIR </a:t>
            </a:r>
            <a:r>
              <a:rPr lang="en" dirty="0">
                <a:solidFill>
                  <a:schemeClr val="accent2"/>
                </a:solidFill>
              </a:rPr>
              <a:t>ÉCOUTER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171029"/>
            <a:ext cx="3669120" cy="241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Présentation du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Gestion de projet et organisation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Modifications réalisées sur l’application </a:t>
            </a: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7D619DF9-13F5-043A-8CDC-4095078E698C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669120" cy="2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Mise en œuvre techniques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Temps passé sur le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Conclusion</a:t>
            </a:r>
          </a:p>
        </p:txBody>
      </p:sp>
      <p:sp>
        <p:nvSpPr>
          <p:cNvPr id="8" name="Google Shape;176;p14">
            <a:extLst>
              <a:ext uri="{FF2B5EF4-FFF2-40B4-BE49-F238E27FC236}">
                <a16:creationId xmlns:a16="http://schemas.microsoft.com/office/drawing/2014/main" id="{3823A634-C211-2CB4-AF6A-A198E9421977}"/>
              </a:ext>
            </a:extLst>
          </p:cNvPr>
          <p:cNvSpPr/>
          <p:nvPr/>
        </p:nvSpPr>
        <p:spPr>
          <a:xfrm>
            <a:off x="4572000" y="911874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3C7420DA-6495-7959-F407-33411EFBE128}"/>
              </a:ext>
            </a:extLst>
          </p:cNvPr>
          <p:cNvSpPr/>
          <p:nvPr/>
        </p:nvSpPr>
        <p:spPr>
          <a:xfrm>
            <a:off x="4511283" y="34653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1E1B3C-13A0-C593-71EF-D16856A49D6E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CDBFB-834D-84FE-A193-961F4F3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6A7C7-AD86-3B10-F63A-424F8216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Création d’une </a:t>
            </a:r>
            <a:r>
              <a:rPr lang="en" dirty="0">
                <a:solidFill>
                  <a:srgbClr val="00CFCC"/>
                </a:solidFill>
              </a:rPr>
              <a:t>application </a:t>
            </a:r>
            <a:r>
              <a:rPr lang="en" dirty="0">
                <a:solidFill>
                  <a:srgbClr val="F8F8F8"/>
                </a:solidFill>
              </a:rPr>
              <a:t>de </a:t>
            </a:r>
            <a:r>
              <a:rPr lang="en" dirty="0">
                <a:solidFill>
                  <a:srgbClr val="00CFCC"/>
                </a:solidFill>
              </a:rPr>
              <a:t>gestion </a:t>
            </a:r>
            <a:r>
              <a:rPr lang="en" dirty="0">
                <a:solidFill>
                  <a:srgbClr val="F8F8F8"/>
                </a:solidFill>
              </a:rPr>
              <a:t>de cartographie</a:t>
            </a:r>
          </a:p>
          <a:p>
            <a:endParaRPr lang="en" dirty="0">
              <a:solidFill>
                <a:srgbClr val="F8F8F8"/>
              </a:solidFill>
            </a:endParaRPr>
          </a:p>
          <a:p>
            <a:r>
              <a:rPr lang="en" dirty="0">
                <a:solidFill>
                  <a:srgbClr val="F8F8F8"/>
                </a:solidFill>
              </a:rPr>
              <a:t>Elle doit permettre </a:t>
            </a:r>
            <a:r>
              <a:rPr lang="en" dirty="0">
                <a:solidFill>
                  <a:srgbClr val="00CFCC"/>
                </a:solidFill>
              </a:rPr>
              <a:t>facilement</a:t>
            </a:r>
            <a:r>
              <a:rPr lang="en" dirty="0">
                <a:solidFill>
                  <a:srgbClr val="F8F8F8"/>
                </a:solidFill>
              </a:rPr>
              <a:t> d’éditer une cartographie de </a:t>
            </a:r>
            <a:r>
              <a:rPr lang="en" dirty="0">
                <a:solidFill>
                  <a:srgbClr val="00CFCC"/>
                </a:solidFill>
              </a:rPr>
              <a:t>terminal commercial</a:t>
            </a:r>
            <a:endParaRPr lang="fr-FR" dirty="0">
              <a:solidFill>
                <a:srgbClr val="F8F8F8"/>
              </a:solidFill>
            </a:endParaRPr>
          </a:p>
          <a:p>
            <a:endParaRPr lang="fr-FR" dirty="0">
              <a:solidFill>
                <a:srgbClr val="F8F8F8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1E57E2-16AD-B75F-B59D-898616F6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24" y="1655725"/>
            <a:ext cx="4641004" cy="26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F0A046-4F67-9138-4C7E-7BD3BB0C7BBE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68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720000" y="43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Gestion de projet et organisation</a:t>
            </a:r>
            <a:endParaRPr dirty="0"/>
          </a:p>
        </p:txBody>
      </p:sp>
      <p:sp>
        <p:nvSpPr>
          <p:cNvPr id="442" name="Google Shape;442;p22"/>
          <p:cNvSpPr/>
          <p:nvPr/>
        </p:nvSpPr>
        <p:spPr>
          <a:xfrm>
            <a:off x="4485753" y="1216841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178500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36957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2951193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08696" y="938848"/>
            <a:ext cx="2824177" cy="940357"/>
            <a:chOff x="686291" y="2473962"/>
            <a:chExt cx="2851073" cy="716435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686291" y="2473962"/>
              <a:ext cx="2851073" cy="38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Analyse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sym typeface="Share Tech"/>
                </a:rPr>
                <a:t> des évolutions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7" y="2705897"/>
              <a:ext cx="26560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afin de savoir vers quoi se diriger et par quel moyen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35338" y="2206647"/>
            <a:ext cx="3079674" cy="899398"/>
            <a:chOff x="713187" y="2460193"/>
            <a:chExt cx="3079674" cy="730205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199" y="2460193"/>
              <a:ext cx="3079662" cy="248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Liste </a:t>
              </a:r>
              <a:r>
                <a:rPr lang="fr-FR" sz="2000" dirty="0">
                  <a:solidFill>
                    <a:srgbClr val="F8F8F8"/>
                  </a:solidFill>
                  <a:latin typeface="Share Tech" panose="020B0604020202020204" charset="0"/>
                </a:rPr>
                <a:t>des tâches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7" y="2639906"/>
              <a:ext cx="2656001" cy="550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qui permet de situer son avancement</a:t>
              </a: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-55107" y="3131958"/>
            <a:ext cx="2808617" cy="674592"/>
            <a:chOff x="-34017" y="2643102"/>
            <a:chExt cx="2808617" cy="674592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-34017" y="2643102"/>
              <a:ext cx="2695409" cy="418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Développement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220858" y="2833194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 évolutions de l’application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5344" y="1885164"/>
            <a:ext cx="2668181" cy="786947"/>
            <a:chOff x="621767" y="2403450"/>
            <a:chExt cx="2131733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621767" y="2403450"/>
              <a:ext cx="213173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Analyse </a:t>
              </a:r>
              <a:r>
                <a:rPr lang="fr-FR" sz="2000" dirty="0">
                  <a:solidFill>
                    <a:schemeClr val="dk1"/>
                  </a:solidFill>
                  <a:latin typeface="Share Tech"/>
                  <a:sym typeface="Share Tech"/>
                </a:rPr>
                <a:t>et conception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un bon comportement et une bonne qualité de code</a:t>
              </a:r>
            </a:p>
          </p:txBody>
        </p:sp>
      </p:grpSp>
      <p:cxnSp>
        <p:nvCxnSpPr>
          <p:cNvPr id="458" name="Google Shape;458;p22"/>
          <p:cNvCxnSpPr>
            <a:cxnSpLocks/>
            <a:stCxn id="443" idx="3"/>
            <a:endCxn id="456" idx="3"/>
          </p:cNvCxnSpPr>
          <p:nvPr/>
        </p:nvCxnSpPr>
        <p:spPr>
          <a:xfrm rot="10800000">
            <a:off x="2753526" y="2113764"/>
            <a:ext cx="686675" cy="198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cxnSpLocks/>
            <a:stCxn id="442" idx="0"/>
          </p:cNvCxnSpPr>
          <p:nvPr/>
        </p:nvCxnSpPr>
        <p:spPr>
          <a:xfrm flipV="1">
            <a:off x="5703753" y="1386968"/>
            <a:ext cx="613556" cy="3571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cxnSpLocks/>
            <a:stCxn id="445" idx="3"/>
            <a:endCxn id="454" idx="3"/>
          </p:cNvCxnSpPr>
          <p:nvPr/>
        </p:nvCxnSpPr>
        <p:spPr>
          <a:xfrm rot="10800000" flipV="1">
            <a:off x="2753510" y="3478442"/>
            <a:ext cx="686690" cy="858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cxnSpLocks/>
            <a:stCxn id="444" idx="0"/>
          </p:cNvCxnSpPr>
          <p:nvPr/>
        </p:nvCxnSpPr>
        <p:spPr>
          <a:xfrm flipV="1">
            <a:off x="5703753" y="2603632"/>
            <a:ext cx="613568" cy="2931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phique 3" descr="Presse-papiers vérifié avec un remplissage uni">
            <a:extLst>
              <a:ext uri="{FF2B5EF4-FFF2-40B4-BE49-F238E27FC236}">
                <a16:creationId xmlns:a16="http://schemas.microsoft.com/office/drawing/2014/main" id="{23D6FDFE-360A-8B09-B90F-B5067AFE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7553" y="2439806"/>
            <a:ext cx="914400" cy="914400"/>
          </a:xfrm>
          <a:prstGeom prst="rect">
            <a:avLst/>
          </a:prstGeom>
        </p:spPr>
      </p:pic>
      <p:pic>
        <p:nvPicPr>
          <p:cNvPr id="9" name="Graphique 8" descr="Intelligence artificielle avec un remplissage uni">
            <a:extLst>
              <a:ext uri="{FF2B5EF4-FFF2-40B4-BE49-F238E27FC236}">
                <a16:creationId xmlns:a16="http://schemas.microsoft.com/office/drawing/2014/main" id="{264AA7B0-17AD-4894-BE68-A82F408B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53" y="1314667"/>
            <a:ext cx="914400" cy="914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B7850F0D-172F-1B92-3D79-03DB7725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677" y="1849166"/>
            <a:ext cx="914400" cy="914400"/>
          </a:xfrm>
          <a:prstGeom prst="rect">
            <a:avLst/>
          </a:prstGeom>
        </p:spPr>
      </p:pic>
      <p:sp>
        <p:nvSpPr>
          <p:cNvPr id="30" name="Google Shape;444;p22">
            <a:extLst>
              <a:ext uri="{FF2B5EF4-FFF2-40B4-BE49-F238E27FC236}">
                <a16:creationId xmlns:a16="http://schemas.microsoft.com/office/drawing/2014/main" id="{96C18970-0F21-8E31-797F-F267836D34C5}"/>
              </a:ext>
            </a:extLst>
          </p:cNvPr>
          <p:cNvSpPr/>
          <p:nvPr/>
        </p:nvSpPr>
        <p:spPr>
          <a:xfrm>
            <a:off x="4496077" y="352681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1" name="Google Shape;452;p22">
            <a:extLst>
              <a:ext uri="{FF2B5EF4-FFF2-40B4-BE49-F238E27FC236}">
                <a16:creationId xmlns:a16="http://schemas.microsoft.com/office/drawing/2014/main" id="{1162D696-A0C6-8EFC-5EE4-97CE49229768}"/>
              </a:ext>
            </a:extLst>
          </p:cNvPr>
          <p:cNvGrpSpPr/>
          <p:nvPr/>
        </p:nvGrpSpPr>
        <p:grpSpPr>
          <a:xfrm>
            <a:off x="6335338" y="3414299"/>
            <a:ext cx="2753525" cy="786947"/>
            <a:chOff x="-25" y="2403450"/>
            <a:chExt cx="2753525" cy="786947"/>
          </a:xfrm>
        </p:grpSpPr>
        <p:sp>
          <p:nvSpPr>
            <p:cNvPr id="32" name="Google Shape;453;p22">
              <a:extLst>
                <a:ext uri="{FF2B5EF4-FFF2-40B4-BE49-F238E27FC236}">
                  <a16:creationId xmlns:a16="http://schemas.microsoft.com/office/drawing/2014/main" id="{5DE0FBC1-1CC7-9102-004D-63226DD22135}"/>
                </a:ext>
              </a:extLst>
            </p:cNvPr>
            <p:cNvSpPr txBox="1"/>
            <p:nvPr/>
          </p:nvSpPr>
          <p:spPr>
            <a:xfrm>
              <a:off x="-25" y="2403450"/>
              <a:ext cx="2753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Notation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des heures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454;p22">
              <a:extLst>
                <a:ext uri="{FF2B5EF4-FFF2-40B4-BE49-F238E27FC236}">
                  <a16:creationId xmlns:a16="http://schemas.microsoft.com/office/drawing/2014/main" id="{7E823E52-277F-F155-B59D-501A8FFE78B8}"/>
                </a:ext>
              </a:extLst>
            </p:cNvPr>
            <p:cNvSpPr txBox="1"/>
            <p:nvPr/>
          </p:nvSpPr>
          <p:spPr>
            <a:xfrm>
              <a:off x="199746" y="2705897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le nombre d’heures pour chaque partie ou tache de la réalisation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36" name="Google Shape;460;p22">
            <a:extLst>
              <a:ext uri="{FF2B5EF4-FFF2-40B4-BE49-F238E27FC236}">
                <a16:creationId xmlns:a16="http://schemas.microsoft.com/office/drawing/2014/main" id="{6F5565E2-4A9C-BE9E-D9FF-F9F5BBD2828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714077" y="3908502"/>
            <a:ext cx="594619" cy="145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9" name="Graphique 48" descr="Horloge avec un remplissage uni">
            <a:extLst>
              <a:ext uri="{FF2B5EF4-FFF2-40B4-BE49-F238E27FC236}">
                <a16:creationId xmlns:a16="http://schemas.microsoft.com/office/drawing/2014/main" id="{992E7972-3C6B-D2DF-9A99-43EBF7498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7553" y="3564629"/>
            <a:ext cx="914400" cy="914400"/>
          </a:xfrm>
          <a:prstGeom prst="rect">
            <a:avLst/>
          </a:prstGeom>
        </p:spPr>
      </p:pic>
      <p:pic>
        <p:nvPicPr>
          <p:cNvPr id="53" name="Graphique 52" descr="Blogue avec un remplissage uni">
            <a:extLst>
              <a:ext uri="{FF2B5EF4-FFF2-40B4-BE49-F238E27FC236}">
                <a16:creationId xmlns:a16="http://schemas.microsoft.com/office/drawing/2014/main" id="{20F52EF1-4B88-6AA2-AEFA-942F9612C5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9971" y="3032416"/>
            <a:ext cx="914400" cy="9144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1FC4A2B-1A94-6DF0-B9D7-6F781996479F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1A45-E070-1E29-0921-DF82A8DB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06488-DDE5-27A5-D245-8056379F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45C1F-EEF0-B030-FE5A-54E2C301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4237255" cy="2298300"/>
          </a:xfrm>
        </p:spPr>
        <p:txBody>
          <a:bodyPr/>
          <a:lstStyle/>
          <a:p>
            <a:pPr marL="139700" indent="0">
              <a:buNone/>
            </a:pPr>
            <a:endParaRPr lang="fr-FR" dirty="0">
              <a:solidFill>
                <a:srgbClr val="F8F8F8"/>
              </a:solidFill>
            </a:endParaRPr>
          </a:p>
          <a:p>
            <a:r>
              <a:rPr lang="fr-FR" dirty="0">
                <a:solidFill>
                  <a:srgbClr val="F8F8F8"/>
                </a:solidFill>
              </a:rPr>
              <a:t>Test unitaire</a:t>
            </a:r>
          </a:p>
          <a:p>
            <a:r>
              <a:rPr lang="fr-FR" dirty="0">
                <a:solidFill>
                  <a:srgbClr val="F8F8F8"/>
                </a:solidFill>
              </a:rPr>
              <a:t>Test d’intégration</a:t>
            </a:r>
          </a:p>
          <a:p>
            <a:r>
              <a:rPr lang="fr-FR" dirty="0" err="1">
                <a:solidFill>
                  <a:srgbClr val="F8F8F8"/>
                </a:solidFill>
              </a:rPr>
              <a:t>Dockerfile</a:t>
            </a:r>
            <a:endParaRPr lang="fr-FR" dirty="0">
              <a:solidFill>
                <a:srgbClr val="F8F8F8"/>
              </a:solidFill>
            </a:endParaRPr>
          </a:p>
          <a:p>
            <a:r>
              <a:rPr lang="fr-FR" dirty="0">
                <a:solidFill>
                  <a:srgbClr val="F8F8F8"/>
                </a:solidFill>
              </a:rPr>
              <a:t>Docker Compose</a:t>
            </a:r>
          </a:p>
          <a:p>
            <a:r>
              <a:rPr lang="fr-FR" dirty="0">
                <a:solidFill>
                  <a:srgbClr val="F8F8F8"/>
                </a:solidFill>
              </a:rPr>
              <a:t>CI/CD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E464AB-8AEC-94F7-9C46-FE53FBCD27E6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3966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33B2-8CB5-0968-ABE5-DED5D0C8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6F7A-25B2-AB4E-843A-83FE95F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9FB70E-9C52-7226-B3EA-D710D69365E4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DC1DBA-9A35-E90F-B548-59D5E919B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" t="470"/>
          <a:stretch/>
        </p:blipFill>
        <p:spPr>
          <a:xfrm>
            <a:off x="1842725" y="1271804"/>
            <a:ext cx="5483096" cy="34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1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85B8-17F2-E167-94D2-221EFD88D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FA617-3EDC-4FD3-7CA9-6ADCBC96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53117"/>
            <a:ext cx="7710900" cy="572700"/>
          </a:xfrm>
        </p:spPr>
        <p:txBody>
          <a:bodyPr/>
          <a:lstStyle/>
          <a:p>
            <a:r>
              <a:rPr lang="fr-FR" dirty="0"/>
              <a:t>Temps passé sur le projet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89031376-62D4-3831-9763-8CF74443B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811044"/>
              </p:ext>
            </p:extLst>
          </p:nvPr>
        </p:nvGraphicFramePr>
        <p:xfrm>
          <a:off x="1378084" y="859281"/>
          <a:ext cx="694392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8E05B74-EA28-ECF4-5CA8-0C339A9C51A1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189AB9-2CC2-2AAF-A567-0A4E451A0964}"/>
              </a:ext>
            </a:extLst>
          </p:cNvPr>
          <p:cNvSpPr txBox="1"/>
          <p:nvPr/>
        </p:nvSpPr>
        <p:spPr>
          <a:xfrm>
            <a:off x="2912571" y="27066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45,25 heures</a:t>
            </a:r>
          </a:p>
        </p:txBody>
      </p:sp>
    </p:spTree>
    <p:extLst>
      <p:ext uri="{BB962C8B-B14F-4D97-AF65-F5344CB8AC3E}">
        <p14:creationId xmlns:p14="http://schemas.microsoft.com/office/powerpoint/2010/main" val="21660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 rot="16200000">
            <a:off x="4062744" y="1702715"/>
            <a:ext cx="9657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3213" y="3694636"/>
            <a:ext cx="2040312" cy="786947"/>
            <a:chOff x="713213" y="3770836"/>
            <a:chExt cx="2040312" cy="786947"/>
          </a:xfrm>
        </p:grpSpPr>
        <p:sp>
          <p:nvSpPr>
            <p:cNvPr id="210" name="Google Shape;210;p16"/>
            <p:cNvSpPr txBox="1"/>
            <p:nvPr/>
          </p:nvSpPr>
          <p:spPr>
            <a:xfrm>
              <a:off x="71322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L’ORGANISATION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71321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 permis d’atteindre les objectifs attendus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2" name="Google Shape;212;p16"/>
          <p:cNvSpPr/>
          <p:nvPr/>
        </p:nvSpPr>
        <p:spPr>
          <a:xfrm rot="10800000">
            <a:off x="3426573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6390463" y="3618436"/>
            <a:ext cx="2040312" cy="786947"/>
            <a:chOff x="6381263" y="3770836"/>
            <a:chExt cx="2040312" cy="78694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638127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Qualité</a:t>
              </a: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638126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 travail est fortement amélioré</a:t>
              </a:r>
            </a:p>
            <a:p>
              <a:pPr algn="ctr"/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6357635" y="1845103"/>
            <a:ext cx="2105955" cy="786947"/>
            <a:chOff x="6385862" y="2479650"/>
            <a:chExt cx="2105955" cy="786947"/>
          </a:xfrm>
        </p:grpSpPr>
        <p:sp>
          <p:nvSpPr>
            <p:cNvPr id="225" name="Google Shape;225;p16"/>
            <p:cNvSpPr txBox="1"/>
            <p:nvPr/>
          </p:nvSpPr>
          <p:spPr>
            <a:xfrm>
              <a:off x="6385875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ALLER PLUS LOIN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6385862" y="2782097"/>
              <a:ext cx="2105955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dans les fonctionnalités, la sécurité, la gestion du projet et la qualité générale 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713188" y="2403450"/>
            <a:ext cx="2040312" cy="786947"/>
            <a:chOff x="713188" y="2479650"/>
            <a:chExt cx="2040312" cy="786947"/>
          </a:xfrm>
        </p:grpSpPr>
        <p:sp>
          <p:nvSpPr>
            <p:cNvPr id="228" name="Google Shape;228;p16"/>
            <p:cNvSpPr txBox="1"/>
            <p:nvPr/>
          </p:nvSpPr>
          <p:spPr>
            <a:xfrm>
              <a:off x="713200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SUJET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713188" y="27820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complexe à trouver et d’évaluer sa faisabilité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240" name="Google Shape;240;p16"/>
          <p:cNvCxnSpPr>
            <a:cxnSpLocks/>
            <a:stCxn id="228" idx="3"/>
            <a:endCxn id="217" idx="6"/>
          </p:cNvCxnSpPr>
          <p:nvPr/>
        </p:nvCxnSpPr>
        <p:spPr>
          <a:xfrm>
            <a:off x="2753500" y="2555850"/>
            <a:ext cx="836081" cy="3912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  <a:endCxn id="210" idx="3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cxnSpLocks/>
            <a:stCxn id="216" idx="2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cxnSpLocks/>
            <a:stCxn id="213" idx="2"/>
          </p:cNvCxnSpPr>
          <p:nvPr/>
        </p:nvCxnSpPr>
        <p:spPr>
          <a:xfrm>
            <a:off x="5188750" y="3278310"/>
            <a:ext cx="11970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6D361-C019-E74A-C12D-D95CF210837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17</a:t>
            </a:r>
          </a:p>
        </p:txBody>
      </p:sp>
      <p:pic>
        <p:nvPicPr>
          <p:cNvPr id="4" name="Graphique 3" descr="Engrenages contour">
            <a:extLst>
              <a:ext uri="{FF2B5EF4-FFF2-40B4-BE49-F238E27FC236}">
                <a16:creationId xmlns:a16="http://schemas.microsoft.com/office/drawing/2014/main" id="{6722751C-54A4-625B-7610-71A4CADD0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394" y="1728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technique</a:t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1183633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1498074" y="2182159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3099148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3415223" y="21472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3"/>
          <p:cNvGrpSpPr/>
          <p:nvPr/>
        </p:nvGrpSpPr>
        <p:grpSpPr>
          <a:xfrm>
            <a:off x="1183644" y="1453300"/>
            <a:ext cx="1466707" cy="2689409"/>
            <a:chOff x="3838663" y="1458000"/>
            <a:chExt cx="1466707" cy="2689409"/>
          </a:xfrm>
        </p:grpSpPr>
        <p:grpSp>
          <p:nvGrpSpPr>
            <p:cNvPr id="498" name="Google Shape;498;p23"/>
            <p:cNvGrpSpPr/>
            <p:nvPr/>
          </p:nvGrpSpPr>
          <p:grpSpPr>
            <a:xfrm>
              <a:off x="3838663" y="3163974"/>
              <a:ext cx="1466707" cy="983435"/>
              <a:chOff x="3012024" y="3299387"/>
              <a:chExt cx="1466707" cy="983435"/>
            </a:xfrm>
          </p:grpSpPr>
          <p:sp>
            <p:nvSpPr>
              <p:cNvPr id="499" name="Google Shape;499;p23"/>
              <p:cNvSpPr txBox="1"/>
              <p:nvPr/>
            </p:nvSpPr>
            <p:spPr>
              <a:xfrm>
                <a:off x="3012031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Visualiser</a:t>
                </a:r>
                <a:endParaRPr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3012024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l’application et ses fonctionnalités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1" name="Google Shape;501;p23"/>
            <p:cNvSpPr txBox="1"/>
            <p:nvPr/>
          </p:nvSpPr>
          <p:spPr>
            <a:xfrm>
              <a:off x="4187717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5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 dirty="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3099146" y="1453300"/>
            <a:ext cx="1466704" cy="2691920"/>
            <a:chOff x="6107722" y="1458000"/>
            <a:chExt cx="1466704" cy="2691920"/>
          </a:xfrm>
        </p:grpSpPr>
        <p:grpSp>
          <p:nvGrpSpPr>
            <p:cNvPr id="503" name="Google Shape;503;p23"/>
            <p:cNvGrpSpPr/>
            <p:nvPr/>
          </p:nvGrpSpPr>
          <p:grpSpPr>
            <a:xfrm>
              <a:off x="6107722" y="3166485"/>
              <a:ext cx="1466704" cy="983435"/>
              <a:chOff x="6318523" y="3299387"/>
              <a:chExt cx="1466704" cy="983435"/>
            </a:xfrm>
          </p:grpSpPr>
          <p:sp>
            <p:nvSpPr>
              <p:cNvPr id="504" name="Google Shape;504;p23"/>
              <p:cNvSpPr txBox="1"/>
              <p:nvPr/>
            </p:nvSpPr>
            <p:spPr>
              <a:xfrm>
                <a:off x="6318526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Amélioration</a:t>
                </a:r>
                <a:endParaRPr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5" name="Google Shape;505;p23"/>
              <p:cNvSpPr txBox="1"/>
              <p:nvPr/>
            </p:nvSpPr>
            <p:spPr>
              <a:xfrm>
                <a:off x="6318523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apporter à l’application durant le semestre 6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6" name="Google Shape;506;p23"/>
            <p:cNvSpPr txBox="1"/>
            <p:nvPr/>
          </p:nvSpPr>
          <p:spPr>
            <a:xfrm>
              <a:off x="6456774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08" name="Google Shape;508;p23"/>
          <p:cNvCxnSpPr>
            <a:cxnSpLocks/>
            <a:stCxn id="501" idx="3"/>
            <a:endCxn id="506" idx="1"/>
          </p:cNvCxnSpPr>
          <p:nvPr/>
        </p:nvCxnSpPr>
        <p:spPr>
          <a:xfrm>
            <a:off x="2301298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3"/>
          <p:cNvCxnSpPr>
            <a:cxnSpLocks/>
            <a:stCxn id="501" idx="2"/>
            <a:endCxn id="470" idx="0"/>
          </p:cNvCxnSpPr>
          <p:nvPr/>
        </p:nvCxnSpPr>
        <p:spPr>
          <a:xfrm flipH="1">
            <a:off x="1914624" y="1910500"/>
            <a:ext cx="2374" cy="27165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3"/>
          <p:cNvCxnSpPr>
            <a:cxnSpLocks/>
            <a:stCxn id="506" idx="2"/>
            <a:endCxn id="472" idx="0"/>
          </p:cNvCxnSpPr>
          <p:nvPr/>
        </p:nvCxnSpPr>
        <p:spPr>
          <a:xfrm flipH="1">
            <a:off x="3831773" y="1910500"/>
            <a:ext cx="725" cy="236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8EA55CD-2847-E81C-7BED-E27AF3C38BD7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18</a:t>
            </a:r>
          </a:p>
        </p:txBody>
      </p:sp>
      <p:pic>
        <p:nvPicPr>
          <p:cNvPr id="17" name="Graphique 16" descr="Carte topographique contour">
            <a:extLst>
              <a:ext uri="{FF2B5EF4-FFF2-40B4-BE49-F238E27FC236}">
                <a16:creationId xmlns:a16="http://schemas.microsoft.com/office/drawing/2014/main" id="{3908EBA0-2CBD-FA32-A930-76DD5E6BB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2804" y="2239237"/>
            <a:ext cx="663640" cy="663640"/>
          </a:xfrm>
          <a:prstGeom prst="rect">
            <a:avLst/>
          </a:prstGeom>
        </p:spPr>
      </p:pic>
      <p:pic>
        <p:nvPicPr>
          <p:cNvPr id="22" name="Graphique 21" descr="Plan contour">
            <a:extLst>
              <a:ext uri="{FF2B5EF4-FFF2-40B4-BE49-F238E27FC236}">
                <a16:creationId xmlns:a16="http://schemas.microsoft.com/office/drawing/2014/main" id="{442C319D-5CA1-DDE6-CABA-6B42ECE25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8198" y="2199254"/>
            <a:ext cx="742201" cy="742201"/>
          </a:xfrm>
          <a:prstGeom prst="rect">
            <a:avLst/>
          </a:prstGeom>
        </p:spPr>
      </p:pic>
      <p:cxnSp>
        <p:nvCxnSpPr>
          <p:cNvPr id="34" name="Google Shape;508;p23">
            <a:extLst>
              <a:ext uri="{FF2B5EF4-FFF2-40B4-BE49-F238E27FC236}">
                <a16:creationId xmlns:a16="http://schemas.microsoft.com/office/drawing/2014/main" id="{643EB9E5-5338-78AA-8B7C-28A676EE496D}"/>
              </a:ext>
            </a:extLst>
          </p:cNvPr>
          <p:cNvCxnSpPr>
            <a:cxnSpLocks/>
          </p:cNvCxnSpPr>
          <p:nvPr/>
        </p:nvCxnSpPr>
        <p:spPr>
          <a:xfrm>
            <a:off x="4248323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" name="Google Shape;467;p23">
            <a:extLst>
              <a:ext uri="{FF2B5EF4-FFF2-40B4-BE49-F238E27FC236}">
                <a16:creationId xmlns:a16="http://schemas.microsoft.com/office/drawing/2014/main" id="{D9AA9F85-76FA-E234-9959-EA8727233E3A}"/>
              </a:ext>
            </a:extLst>
          </p:cNvPr>
          <p:cNvSpPr/>
          <p:nvPr/>
        </p:nvSpPr>
        <p:spPr>
          <a:xfrm>
            <a:off x="5013891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8;p23">
            <a:extLst>
              <a:ext uri="{FF2B5EF4-FFF2-40B4-BE49-F238E27FC236}">
                <a16:creationId xmlns:a16="http://schemas.microsoft.com/office/drawing/2014/main" id="{9462B72C-BBBF-F21A-8AB4-27D9D2F2264B}"/>
              </a:ext>
            </a:extLst>
          </p:cNvPr>
          <p:cNvSpPr/>
          <p:nvPr/>
        </p:nvSpPr>
        <p:spPr>
          <a:xfrm>
            <a:off x="5330691" y="2147250"/>
            <a:ext cx="833100" cy="833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492;p23">
            <a:extLst>
              <a:ext uri="{FF2B5EF4-FFF2-40B4-BE49-F238E27FC236}">
                <a16:creationId xmlns:a16="http://schemas.microsoft.com/office/drawing/2014/main" id="{8514ACD5-D14E-2F2B-43C1-EEC95CE934EE}"/>
              </a:ext>
            </a:extLst>
          </p:cNvPr>
          <p:cNvGrpSpPr/>
          <p:nvPr/>
        </p:nvGrpSpPr>
        <p:grpSpPr>
          <a:xfrm>
            <a:off x="5013861" y="1453300"/>
            <a:ext cx="1466760" cy="2696497"/>
            <a:chOff x="1569551" y="1458000"/>
            <a:chExt cx="1466760" cy="2696497"/>
          </a:xfrm>
        </p:grpSpPr>
        <p:grpSp>
          <p:nvGrpSpPr>
            <p:cNvPr id="38" name="Google Shape;493;p23">
              <a:extLst>
                <a:ext uri="{FF2B5EF4-FFF2-40B4-BE49-F238E27FC236}">
                  <a16:creationId xmlns:a16="http://schemas.microsoft.com/office/drawing/2014/main" id="{6F62C98A-ABB9-CB4A-BD0B-DB0A8C78A1C7}"/>
                </a:ext>
              </a:extLst>
            </p:cNvPr>
            <p:cNvGrpSpPr/>
            <p:nvPr/>
          </p:nvGrpSpPr>
          <p:grpSpPr>
            <a:xfrm>
              <a:off x="1569551" y="3166425"/>
              <a:ext cx="1466760" cy="988072"/>
              <a:chOff x="1228602" y="3299388"/>
              <a:chExt cx="1596908" cy="988072"/>
            </a:xfrm>
          </p:grpSpPr>
          <p:sp>
            <p:nvSpPr>
              <p:cNvPr id="40" name="Google Shape;494;p23">
                <a:extLst>
                  <a:ext uri="{FF2B5EF4-FFF2-40B4-BE49-F238E27FC236}">
                    <a16:creationId xmlns:a16="http://schemas.microsoft.com/office/drawing/2014/main" id="{01E539C4-08C0-20CA-A338-270560150CEB}"/>
                  </a:ext>
                </a:extLst>
              </p:cNvPr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 dirty="0">
                    <a:solidFill>
                      <a:srgbClr val="00B050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Test</a:t>
                </a:r>
                <a:endParaRPr sz="2000" dirty="0">
                  <a:solidFill>
                    <a:srgbClr val="00B050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41" name="Google Shape;495;p23">
                <a:extLst>
                  <a:ext uri="{FF2B5EF4-FFF2-40B4-BE49-F238E27FC236}">
                    <a16:creationId xmlns:a16="http://schemas.microsoft.com/office/drawing/2014/main" id="{01425C41-5AD6-8936-F970-AD2007C69A2E}"/>
                  </a:ext>
                </a:extLst>
              </p:cNvPr>
              <p:cNvSpPr txBox="1"/>
              <p:nvPr/>
            </p:nvSpPr>
            <p:spPr>
              <a:xfrm>
                <a:off x="1228602" y="3606460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des différentes parties de l’application</a:t>
                </a:r>
              </a:p>
            </p:txBody>
          </p:sp>
        </p:grpSp>
        <p:sp>
          <p:nvSpPr>
            <p:cNvPr id="39" name="Google Shape;496;p23">
              <a:extLst>
                <a:ext uri="{FF2B5EF4-FFF2-40B4-BE49-F238E27FC236}">
                  <a16:creationId xmlns:a16="http://schemas.microsoft.com/office/drawing/2014/main" id="{43BAC7E7-EED4-83D1-4592-633EA7898170}"/>
                </a:ext>
              </a:extLst>
            </p:cNvPr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B050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 dirty="0">
                <a:solidFill>
                  <a:srgbClr val="00B050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42" name="Google Shape;509;p23">
            <a:extLst>
              <a:ext uri="{FF2B5EF4-FFF2-40B4-BE49-F238E27FC236}">
                <a16:creationId xmlns:a16="http://schemas.microsoft.com/office/drawing/2014/main" id="{6865BA76-60EC-C0BB-B413-0B40BC1EED3A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>
            <a:off x="5747235" y="19105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" name="Google Shape;508;p23">
            <a:extLst>
              <a:ext uri="{FF2B5EF4-FFF2-40B4-BE49-F238E27FC236}">
                <a16:creationId xmlns:a16="http://schemas.microsoft.com/office/drawing/2014/main" id="{B63FF989-B6C4-94AB-675B-55B99C6EC90C}"/>
              </a:ext>
            </a:extLst>
          </p:cNvPr>
          <p:cNvCxnSpPr>
            <a:cxnSpLocks/>
          </p:cNvCxnSpPr>
          <p:nvPr/>
        </p:nvCxnSpPr>
        <p:spPr>
          <a:xfrm>
            <a:off x="6140157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" name="Google Shape;467;p23"/>
          <p:cNvSpPr/>
          <p:nvPr/>
        </p:nvSpPr>
        <p:spPr>
          <a:xfrm>
            <a:off x="6928622" y="2800954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492;p23"/>
          <p:cNvGrpSpPr/>
          <p:nvPr/>
        </p:nvGrpSpPr>
        <p:grpSpPr>
          <a:xfrm>
            <a:off x="6928591" y="1450854"/>
            <a:ext cx="1466760" cy="2691855"/>
            <a:chOff x="1569550" y="1458000"/>
            <a:chExt cx="1466760" cy="2691855"/>
          </a:xfrm>
        </p:grpSpPr>
        <p:grpSp>
          <p:nvGrpSpPr>
            <p:cNvPr id="53" name="Google Shape;493;p23"/>
            <p:cNvGrpSpPr/>
            <p:nvPr/>
          </p:nvGrpSpPr>
          <p:grpSpPr>
            <a:xfrm>
              <a:off x="1569550" y="3166425"/>
              <a:ext cx="1466760" cy="983430"/>
              <a:chOff x="1228601" y="3299388"/>
              <a:chExt cx="1596908" cy="983430"/>
            </a:xfrm>
          </p:grpSpPr>
          <p:sp>
            <p:nvSpPr>
              <p:cNvPr id="55" name="Google Shape;494;p23"/>
              <p:cNvSpPr txBox="1"/>
              <p:nvPr/>
            </p:nvSpPr>
            <p:spPr>
              <a:xfrm>
                <a:off x="1228610" y="3299388"/>
                <a:ext cx="1596899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CI/CD</a:t>
                </a:r>
                <a:endParaRPr sz="20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6" name="Google Shape;495;p23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mis en place, ainsi que son fonctionnement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4" name="Google Shape;496;p23"/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rPr>
                <a:t>04</a:t>
              </a:r>
              <a:endParaRPr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7" name="Google Shape;509;p23"/>
          <p:cNvCxnSpPr>
            <a:cxnSpLocks/>
            <a:stCxn id="54" idx="2"/>
          </p:cNvCxnSpPr>
          <p:nvPr/>
        </p:nvCxnSpPr>
        <p:spPr>
          <a:xfrm>
            <a:off x="7661966" y="1908054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Google Shape;468;p23"/>
          <p:cNvSpPr/>
          <p:nvPr/>
        </p:nvSpPr>
        <p:spPr>
          <a:xfrm>
            <a:off x="7245422" y="2144804"/>
            <a:ext cx="833100" cy="8331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2" name="Graphique 61" descr="Fiole contour">
            <a:extLst>
              <a:ext uri="{FF2B5EF4-FFF2-40B4-BE49-F238E27FC236}">
                <a16:creationId xmlns:a16="http://schemas.microsoft.com/office/drawing/2014/main" id="{2093F441-C465-D61A-2BC3-49DCC8EF9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4725" y="2226087"/>
            <a:ext cx="726981" cy="726981"/>
          </a:xfrm>
          <a:prstGeom prst="rect">
            <a:avLst/>
          </a:prstGeom>
        </p:spPr>
      </p:pic>
      <p:pic>
        <p:nvPicPr>
          <p:cNvPr id="1030" name="Picture 6" descr="GitLab logo in transparent PNG and vectorized SVG formats">
            <a:extLst>
              <a:ext uri="{FF2B5EF4-FFF2-40B4-BE49-F238E27FC236}">
                <a16:creationId xmlns:a16="http://schemas.microsoft.com/office/drawing/2014/main" id="{00E91AF6-E7E2-F421-FEBA-C8D9AC55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67" y="2320130"/>
            <a:ext cx="570917" cy="5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4092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7F8095A03344ABB714D5F8C794CE" ma:contentTypeVersion="8" ma:contentTypeDescription="Crée un document." ma:contentTypeScope="" ma:versionID="19ad794433a5a6f8f776704d78925295">
  <xsd:schema xmlns:xsd="http://www.w3.org/2001/XMLSchema" xmlns:xs="http://www.w3.org/2001/XMLSchema" xmlns:p="http://schemas.microsoft.com/office/2006/metadata/properties" xmlns:ns3="bb86211b-6858-4a67-bee9-3cc0c565fc01" xmlns:ns4="a4505148-1984-4b71-82bf-8ee338bb755e" targetNamespace="http://schemas.microsoft.com/office/2006/metadata/properties" ma:root="true" ma:fieldsID="0f739ac12f40b9d02b74301e2a60e0ec" ns3:_="" ns4:_="">
    <xsd:import namespace="bb86211b-6858-4a67-bee9-3cc0c565fc01"/>
    <xsd:import namespace="a4505148-1984-4b71-82bf-8ee338bb7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6211b-6858-4a67-bee9-3cc0c565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5148-1984-4b71-82bf-8ee338bb7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46F691-00C8-47A5-8C80-2E9093E8930C}">
  <ds:schemaRefs>
    <ds:schemaRef ds:uri="a4505148-1984-4b71-82bf-8ee338bb755e"/>
    <ds:schemaRef ds:uri="bb86211b-6858-4a67-bee9-3cc0c565fc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B0A5C4-F87A-4071-AE7B-E80DA40CE374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bb86211b-6858-4a67-bee9-3cc0c565fc01"/>
    <ds:schemaRef ds:uri="http://purl.org/dc/dcmitype/"/>
    <ds:schemaRef ds:uri="http://schemas.microsoft.com/office/2006/metadata/properties"/>
    <ds:schemaRef ds:uri="http://purl.org/dc/terms/"/>
    <ds:schemaRef ds:uri="a4505148-1984-4b71-82bf-8ee338bb755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BF05A6-EFD4-4AFB-BAA9-65A8EB6C8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232</Words>
  <Application>Microsoft Office PowerPoint</Application>
  <PresentationFormat>Affichage à l'écran (16:9)</PresentationFormat>
  <Paragraphs>66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Share Tech</vt:lpstr>
      <vt:lpstr>Anaheim</vt:lpstr>
      <vt:lpstr>Nunito Light</vt:lpstr>
      <vt:lpstr>Roboto Condensed Light</vt:lpstr>
      <vt:lpstr>Maven Pro</vt:lpstr>
      <vt:lpstr>Arial</vt:lpstr>
      <vt:lpstr>Data Science Consulting Infographics by Slidesgo</vt:lpstr>
      <vt:lpstr>Revue intérmédiaire Développement avancé S5.A.01</vt:lpstr>
      <vt:lpstr>Sommaire</vt:lpstr>
      <vt:lpstr>Présentation du projet</vt:lpstr>
      <vt:lpstr>Gestion de projet et organisation</vt:lpstr>
      <vt:lpstr>Mise en œuvre technique</vt:lpstr>
      <vt:lpstr>Temps passé sur le projet</vt:lpstr>
      <vt:lpstr>Temps passé sur le projet</vt:lpstr>
      <vt:lpstr>Conclusion</vt:lpstr>
      <vt:lpstr>Démonstration technique</vt:lpstr>
      <vt:lpstr>MERCI D’AVOIR ÉCOUTER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FINALE SAE S3.A.01</dc:title>
  <cp:lastModifiedBy>SERRE Loic</cp:lastModifiedBy>
  <cp:revision>78</cp:revision>
  <cp:lastPrinted>2024-02-13T21:24:46Z</cp:lastPrinted>
  <dcterms:modified xsi:type="dcterms:W3CDTF">2024-04-08T00:43:13Z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0x0101008CEA7F8095A03344ABB714D5F8C794CE</vt:lpwstr>
  </property>
</Properties>
</file>