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92" r:id="rId7"/>
    <p:sldId id="294" r:id="rId8"/>
    <p:sldId id="315" r:id="rId9"/>
    <p:sldId id="323" r:id="rId10"/>
    <p:sldId id="322" r:id="rId11"/>
    <p:sldId id="326" r:id="rId12"/>
    <p:sldId id="328" r:id="rId13"/>
    <p:sldId id="316" r:id="rId14"/>
    <p:sldId id="317" r:id="rId15"/>
    <p:sldId id="330" r:id="rId16"/>
    <p:sldId id="329" r:id="rId17"/>
    <p:sldId id="333" r:id="rId18"/>
    <p:sldId id="318" r:id="rId19"/>
    <p:sldId id="332" r:id="rId20"/>
    <p:sldId id="310" r:id="rId21"/>
    <p:sldId id="308" r:id="rId22"/>
    <p:sldId id="313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19816272965948E-3"/>
          <c:y val="3.1250000000000002E-3"/>
          <c:w val="0.67083333333333328"/>
          <c:h val="0.9968749999999999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Commul des heures en fonction de chaque tâches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A-4ED3-B2A4-A216ADE9A3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A-4ED3-B2A4-A216ADE9A3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BC0-4A2A-B420-A87C4526A3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DA-4ED3-B2A4-A216ADE9A3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0-4A2A-B420-A87C4526A3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DA-4ED3-B2A4-A216ADE9A3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3DA-4ED3-B2A4-A216ADE9A35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3DA-4ED3-B2A4-A216ADE9A357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C0-4A2A-B420-A87C4526A3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8"/>
                <c:pt idx="0">
                  <c:v>Initialisation du projet</c:v>
                </c:pt>
                <c:pt idx="1">
                  <c:v>Documents de suivis de projet</c:v>
                </c:pt>
                <c:pt idx="2">
                  <c:v>Base de données</c:v>
                </c:pt>
                <c:pt idx="3">
                  <c:v>Développement de l'API</c:v>
                </c:pt>
                <c:pt idx="4">
                  <c:v>Développement de l'application web</c:v>
                </c:pt>
                <c:pt idx="5">
                  <c:v>CI/CD</c:v>
                </c:pt>
                <c:pt idx="6">
                  <c:v>Veille numérique</c:v>
                </c:pt>
                <c:pt idx="7">
                  <c:v>Revue de projet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2.5</c:v>
                </c:pt>
                <c:pt idx="1">
                  <c:v>6</c:v>
                </c:pt>
                <c:pt idx="2">
                  <c:v>1.5</c:v>
                </c:pt>
                <c:pt idx="3">
                  <c:v>25.25</c:v>
                </c:pt>
                <c:pt idx="4">
                  <c:v>71</c:v>
                </c:pt>
                <c:pt idx="5">
                  <c:v>21</c:v>
                </c:pt>
                <c:pt idx="6">
                  <c:v>7</c:v>
                </c:pt>
                <c:pt idx="7">
                  <c:v>23.75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0-4A2A-B420-A87C4526A3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37746062992124"/>
          <c:y val="6.5905511811023667E-3"/>
          <c:w val="0.27512253937007874"/>
          <c:h val="0.98681889763779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B173E2-8F84-4E30-6C0F-67BB51B1F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C0873-E7AF-2BD8-A181-9A7CD84EF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AD86-A677-4E33-B4C2-8C9F15FBF2CD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D4D31-D7BF-DA7B-5AC8-6474C4079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52B22-792D-07B9-0E92-C2F7B81A9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D76E-9907-457F-B662-66632251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07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6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471463" y="313509"/>
            <a:ext cx="4825229" cy="3197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Revue intérmédiaire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Développement avancé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S5.A.01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1A45-E070-1E29-0921-DF82A8DB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488-DDE5-27A5-D245-8056379F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45C1F-EEF0-B030-FE5A-54E2C301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4237255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API first</a:t>
            </a:r>
          </a:p>
          <a:p>
            <a:r>
              <a:rPr lang="fr-FR" dirty="0">
                <a:solidFill>
                  <a:srgbClr val="F8F8F8"/>
                </a:solidFill>
              </a:rPr>
              <a:t>API RESTful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l’API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l’interface de l’application web</a:t>
            </a:r>
          </a:p>
          <a:p>
            <a:r>
              <a:rPr lang="fr-FR" dirty="0">
                <a:solidFill>
                  <a:srgbClr val="F8F8F8"/>
                </a:solidFill>
              </a:rPr>
              <a:t>JWT</a:t>
            </a:r>
          </a:p>
          <a:p>
            <a:r>
              <a:rPr lang="fr-FR" dirty="0">
                <a:solidFill>
                  <a:srgbClr val="F8F8F8"/>
                </a:solidFill>
              </a:rPr>
              <a:t>Token/</a:t>
            </a:r>
            <a:r>
              <a:rPr lang="fr-FR" dirty="0" err="1">
                <a:solidFill>
                  <a:srgbClr val="F8F8F8"/>
                </a:solidFill>
              </a:rPr>
              <a:t>Refresh</a:t>
            </a:r>
            <a:r>
              <a:rPr lang="fr-FR" dirty="0">
                <a:solidFill>
                  <a:srgbClr val="F8F8F8"/>
                </a:solidFill>
              </a:rPr>
              <a:t> Token</a:t>
            </a:r>
          </a:p>
          <a:p>
            <a:r>
              <a:rPr lang="fr-FR" dirty="0">
                <a:solidFill>
                  <a:srgbClr val="F8F8F8"/>
                </a:solidFill>
              </a:rPr>
              <a:t>CI/CD</a:t>
            </a:r>
          </a:p>
          <a:p>
            <a:endParaRPr lang="fr-FR" dirty="0">
              <a:solidFill>
                <a:srgbClr val="F8F8F8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E464AB-8AEC-94F7-9C46-FE53FBCD27E6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396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B35D-1030-F9D7-26AD-8DEB5648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C9FD4-F91E-3665-5ABC-56824FA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927B6-2690-E113-A3B2-43D12745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algn="l"/>
            <a:endParaRPr lang="fr-FR" sz="2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C1 - Adapter des applications sur un ensemble de supports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Choisir et implémenter les architectures adaptées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Intégrer des solutions dans un environnement de production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69DFA3-2484-9170-6F8B-0089BA61BA5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298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AFCE7-BDCF-C032-55B1-DB103D2D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29CA-5C76-56E4-A497-CE9048C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A6B896-E226-27E9-2738-B04FF9E4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C2 - Analyser et optimiser des applications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Anticiper les résultats de diverses métriques (temps d’exécution, occupation mémoire…)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Choisir et utiliser des bibliothèques et méthodes dédiées au domaine d’application (imagerie, immersion, intelligence artificielle, jeux vidéos, parallélisme, calcul formel…)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45B119-B845-C8C7-E6E0-8657CB589F6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5406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BB25-491A-A4A2-42A5-1AC2FC3C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DFF06-EA44-8007-C002-57C1737D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AEE4F-67A3-B596-96F1-BDFABE37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marL="596900" lvl="1" indent="0" algn="l">
              <a:buNone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C6 - Manager une équipe informatique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Organiser et partager une veille numérique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5F793D-49D6-9DFC-3F48-9ADE30776EB5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9790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F42A7-5E33-E838-6E64-F175DF8E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1FAC6-3EA4-C1BF-31D1-7B24E379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687CA0-0057-8EA3-1854-F888B38E8201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44664E-20F0-619A-7F46-EE1EED6F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45" y="1336789"/>
            <a:ext cx="6951109" cy="3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33B2-8CB5-0968-ABE5-DED5D0C8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6F7A-25B2-AB4E-843A-83FE95F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9FB70E-9C52-7226-B3EA-D710D69365E4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6C5673-E05E-D5B4-E199-BC0788AC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95" y="1408756"/>
            <a:ext cx="5477010" cy="34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85B8-17F2-E167-94D2-221EFD88D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FA617-3EDC-4FD3-7CA9-6ADCBC9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53117"/>
            <a:ext cx="7710900" cy="572700"/>
          </a:xfrm>
        </p:spPr>
        <p:txBody>
          <a:bodyPr/>
          <a:lstStyle/>
          <a:p>
            <a:r>
              <a:rPr lang="fr-FR" dirty="0"/>
              <a:t>Temps passé sur le projet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9031376-62D4-3831-9763-8CF74443B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394153"/>
              </p:ext>
            </p:extLst>
          </p:nvPr>
        </p:nvGraphicFramePr>
        <p:xfrm>
          <a:off x="1378084" y="859281"/>
          <a:ext cx="694392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8E05B74-EA28-ECF4-5CA8-0C339A9C51A1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189AB9-2CC2-2AAF-A567-0A4E451A0964}"/>
              </a:ext>
            </a:extLst>
          </p:cNvPr>
          <p:cNvSpPr txBox="1"/>
          <p:nvPr/>
        </p:nvSpPr>
        <p:spPr>
          <a:xfrm>
            <a:off x="2912571" y="27066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158,25 heures</a:t>
            </a:r>
          </a:p>
        </p:txBody>
      </p:sp>
    </p:spTree>
    <p:extLst>
      <p:ext uri="{BB962C8B-B14F-4D97-AF65-F5344CB8AC3E}">
        <p14:creationId xmlns:p14="http://schemas.microsoft.com/office/powerpoint/2010/main" val="216602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 rot="16200000">
            <a:off x="4062744" y="1702715"/>
            <a:ext cx="9657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3213" y="3694636"/>
            <a:ext cx="2040312" cy="786947"/>
            <a:chOff x="713213" y="3770836"/>
            <a:chExt cx="2040312" cy="786947"/>
          </a:xfrm>
        </p:grpSpPr>
        <p:sp>
          <p:nvSpPr>
            <p:cNvPr id="210" name="Google Shape;210;p16"/>
            <p:cNvSpPr txBox="1"/>
            <p:nvPr/>
          </p:nvSpPr>
          <p:spPr>
            <a:xfrm>
              <a:off x="71322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L’ORGANISATION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1321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 permis d’atteindre les objectifs attendus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2" name="Google Shape;212;p16"/>
          <p:cNvSpPr/>
          <p:nvPr/>
        </p:nvSpPr>
        <p:spPr>
          <a:xfrm rot="10800000">
            <a:off x="3426573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6390463" y="3618436"/>
            <a:ext cx="2040312" cy="786947"/>
            <a:chOff x="6381263" y="3770836"/>
            <a:chExt cx="2040312" cy="78694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638127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Qualité</a:t>
              </a: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638126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 travail est fortement amélioré</a:t>
              </a:r>
            </a:p>
            <a:p>
              <a:pPr algn="ctr"/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6357635" y="1845103"/>
            <a:ext cx="2105955" cy="786947"/>
            <a:chOff x="6385862" y="2479650"/>
            <a:chExt cx="2105955" cy="786947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6385875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ALLER PLUS LOIN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6385862" y="2782097"/>
              <a:ext cx="210595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dans les fonctionnalités, la sécurité, la gestion du projet et la qualité générale 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713188" y="2403450"/>
            <a:ext cx="2040312" cy="786947"/>
            <a:chOff x="713188" y="2479650"/>
            <a:chExt cx="2040312" cy="786947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713200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SUJET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713188" y="27820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complexe à trouver et d’évaluer sa faisabilité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240" name="Google Shape;240;p16"/>
          <p:cNvCxnSpPr>
            <a:cxnSpLocks/>
            <a:stCxn id="228" idx="3"/>
            <a:endCxn id="217" idx="6"/>
          </p:cNvCxnSpPr>
          <p:nvPr/>
        </p:nvCxnSpPr>
        <p:spPr>
          <a:xfrm>
            <a:off x="2753500" y="2555850"/>
            <a:ext cx="836081" cy="3912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cxnSpLocks/>
            <a:stCxn id="216" idx="2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cxnSpLocks/>
            <a:stCxn id="213" idx="2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6D361-C019-E74A-C12D-D95CF210837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17</a:t>
            </a:r>
          </a:p>
        </p:txBody>
      </p:sp>
      <p:pic>
        <p:nvPicPr>
          <p:cNvPr id="4" name="Graphique 3" descr="Engrenages contour">
            <a:extLst>
              <a:ext uri="{FF2B5EF4-FFF2-40B4-BE49-F238E27FC236}">
                <a16:creationId xmlns:a16="http://schemas.microsoft.com/office/drawing/2014/main" id="{6722751C-54A4-625B-7610-71A4CADD0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394" y="1728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technique</a:t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955391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272191" y="21472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3838635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4153076" y="2182159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54150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6070225" y="21472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3"/>
          <p:cNvGrpSpPr/>
          <p:nvPr/>
        </p:nvGrpSpPr>
        <p:grpSpPr>
          <a:xfrm>
            <a:off x="1955360" y="1453300"/>
            <a:ext cx="1466761" cy="2691855"/>
            <a:chOff x="1569550" y="1458000"/>
            <a:chExt cx="1466761" cy="2691855"/>
          </a:xfrm>
        </p:grpSpPr>
        <p:grpSp>
          <p:nvGrpSpPr>
            <p:cNvPr id="493" name="Google Shape;493;p23"/>
            <p:cNvGrpSpPr/>
            <p:nvPr/>
          </p:nvGrpSpPr>
          <p:grpSpPr>
            <a:xfrm>
              <a:off x="1569550" y="3166425"/>
              <a:ext cx="1466761" cy="983430"/>
              <a:chOff x="1228601" y="3299388"/>
              <a:chExt cx="1596909" cy="983430"/>
            </a:xfrm>
          </p:grpSpPr>
          <p:sp>
            <p:nvSpPr>
              <p:cNvPr id="494" name="Google Shape;494;p23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Se connecter</a:t>
                </a:r>
                <a:endParaRPr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avec son identifiant et son mot de passe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496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838646" y="14533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Visualiser</a:t>
                </a:r>
                <a:endParaRPr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dans son ensemble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754148" y="14533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Éditer</a:t>
                </a:r>
                <a:endParaRPr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en ajoutant, modifiant ou supprimant des zones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7" name="Google Shape;507;p23"/>
          <p:cNvCxnSpPr>
            <a:stCxn id="496" idx="3"/>
            <a:endCxn id="501" idx="1"/>
          </p:cNvCxnSpPr>
          <p:nvPr/>
        </p:nvCxnSpPr>
        <p:spPr>
          <a:xfrm>
            <a:off x="3073035" y="1681900"/>
            <a:ext cx="111466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3"/>
          <p:cNvCxnSpPr>
            <a:stCxn id="501" idx="3"/>
            <a:endCxn id="506" idx="1"/>
          </p:cNvCxnSpPr>
          <p:nvPr/>
        </p:nvCxnSpPr>
        <p:spPr>
          <a:xfrm>
            <a:off x="4956300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3"/>
          <p:cNvCxnSpPr>
            <a:stCxn id="496" idx="2"/>
            <a:endCxn id="468" idx="0"/>
          </p:cNvCxnSpPr>
          <p:nvPr/>
        </p:nvCxnSpPr>
        <p:spPr>
          <a:xfrm>
            <a:off x="2688735" y="19105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3"/>
          <p:cNvCxnSpPr>
            <a:cxnSpLocks/>
            <a:stCxn id="501" idx="2"/>
            <a:endCxn id="470" idx="0"/>
          </p:cNvCxnSpPr>
          <p:nvPr/>
        </p:nvCxnSpPr>
        <p:spPr>
          <a:xfrm flipH="1">
            <a:off x="4569626" y="1910500"/>
            <a:ext cx="2374" cy="27165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stCxn id="506" idx="2"/>
            <a:endCxn id="472" idx="0"/>
          </p:cNvCxnSpPr>
          <p:nvPr/>
        </p:nvCxnSpPr>
        <p:spPr>
          <a:xfrm flipH="1">
            <a:off x="6486775" y="1910500"/>
            <a:ext cx="725" cy="236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Graphique 2" descr="Clé contour">
            <a:extLst>
              <a:ext uri="{FF2B5EF4-FFF2-40B4-BE49-F238E27FC236}">
                <a16:creationId xmlns:a16="http://schemas.microsoft.com/office/drawing/2014/main" id="{F9A32684-8551-61D4-B2D9-F8B7519B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7370" y="2202435"/>
            <a:ext cx="722730" cy="7227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EA55CD-2847-E81C-7BED-E27AF3C38BD7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18</a:t>
            </a:r>
          </a:p>
        </p:txBody>
      </p:sp>
      <p:pic>
        <p:nvPicPr>
          <p:cNvPr id="17" name="Graphique 16" descr="Carte topographique contour">
            <a:extLst>
              <a:ext uri="{FF2B5EF4-FFF2-40B4-BE49-F238E27FC236}">
                <a16:creationId xmlns:a16="http://schemas.microsoft.com/office/drawing/2014/main" id="{3908EBA0-2CBD-FA32-A930-76DD5E6B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806" y="2239237"/>
            <a:ext cx="663640" cy="663640"/>
          </a:xfrm>
          <a:prstGeom prst="rect">
            <a:avLst/>
          </a:prstGeom>
        </p:spPr>
      </p:pic>
      <p:pic>
        <p:nvPicPr>
          <p:cNvPr id="22" name="Graphique 21" descr="Plan contour">
            <a:extLst>
              <a:ext uri="{FF2B5EF4-FFF2-40B4-BE49-F238E27FC236}">
                <a16:creationId xmlns:a16="http://schemas.microsoft.com/office/drawing/2014/main" id="{442C319D-5CA1-DDE6-CABA-6B42ECE2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3200" y="2199254"/>
            <a:ext cx="742201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MERCI D’AVOIR </a:t>
            </a:r>
            <a:r>
              <a:rPr lang="en" dirty="0">
                <a:solidFill>
                  <a:schemeClr val="accent2"/>
                </a:solidFill>
              </a:rPr>
              <a:t>ÉCOUTER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171029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Présentation du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Gestion de projet et organisation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Architecture des services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globale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l’API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l’application web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Mise en œuvre techniques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Compétences mises en œuvre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Temps passé sur le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Conclusion</a:t>
            </a:r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3823A634-C211-2CB4-AF6A-A198E9421977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3C7420DA-6495-7959-F407-33411EFBE128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1E1B3C-13A0-C593-71EF-D16856A49D6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Création d’une </a:t>
            </a:r>
            <a:r>
              <a:rPr lang="en" dirty="0">
                <a:solidFill>
                  <a:srgbClr val="00CFCC"/>
                </a:solidFill>
              </a:rPr>
              <a:t>application </a:t>
            </a:r>
            <a:r>
              <a:rPr lang="en" dirty="0">
                <a:solidFill>
                  <a:srgbClr val="F8F8F8"/>
                </a:solidFill>
              </a:rPr>
              <a:t>de </a:t>
            </a:r>
            <a:r>
              <a:rPr lang="en" dirty="0">
                <a:solidFill>
                  <a:srgbClr val="00CFCC"/>
                </a:solidFill>
              </a:rPr>
              <a:t>gestion </a:t>
            </a:r>
            <a:r>
              <a:rPr lang="en" dirty="0">
                <a:solidFill>
                  <a:srgbClr val="F8F8F8"/>
                </a:solidFill>
              </a:rPr>
              <a:t>de cartographie</a:t>
            </a:r>
          </a:p>
          <a:p>
            <a:endParaRPr lang="en" dirty="0">
              <a:solidFill>
                <a:srgbClr val="F8F8F8"/>
              </a:solidFill>
            </a:endParaRPr>
          </a:p>
          <a:p>
            <a:r>
              <a:rPr lang="en" dirty="0">
                <a:solidFill>
                  <a:srgbClr val="F8F8F8"/>
                </a:solidFill>
              </a:rPr>
              <a:t>Elle doit permettre </a:t>
            </a:r>
            <a:r>
              <a:rPr lang="en" dirty="0">
                <a:solidFill>
                  <a:srgbClr val="00CFCC"/>
                </a:solidFill>
              </a:rPr>
              <a:t>facilement</a:t>
            </a:r>
            <a:r>
              <a:rPr lang="en" dirty="0">
                <a:solidFill>
                  <a:srgbClr val="F8F8F8"/>
                </a:solidFill>
              </a:rPr>
              <a:t> d’éditer une cartographie de </a:t>
            </a:r>
            <a:r>
              <a:rPr lang="en" dirty="0">
                <a:solidFill>
                  <a:srgbClr val="00CFCC"/>
                </a:solidFill>
              </a:rPr>
              <a:t>terminal commercial</a:t>
            </a:r>
            <a:endParaRPr lang="fr-FR" dirty="0">
              <a:solidFill>
                <a:srgbClr val="F8F8F8"/>
              </a:solidFill>
            </a:endParaRPr>
          </a:p>
          <a:p>
            <a:endParaRPr lang="fr-FR" dirty="0">
              <a:solidFill>
                <a:srgbClr val="F8F8F8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1E57E2-16AD-B75F-B59D-898616F6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4" y="1655725"/>
            <a:ext cx="4641004" cy="2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F0A046-4F67-9138-4C7E-7BD3BB0C7BB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43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projet et organisation</a:t>
            </a: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216841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178500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36957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2951193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08696" y="938848"/>
            <a:ext cx="2824177" cy="940357"/>
            <a:chOff x="686291" y="2473962"/>
            <a:chExt cx="2851073" cy="716435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686291" y="2473962"/>
              <a:ext cx="2851073" cy="38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Vision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sym typeface="Share Tech"/>
                </a:rPr>
                <a:t> globale du projet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7" y="2705897"/>
              <a:ext cx="26560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afin de savoir vers quoi se diriger et par quel moyen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35338" y="2206647"/>
            <a:ext cx="3079674" cy="899398"/>
            <a:chOff x="713187" y="2460193"/>
            <a:chExt cx="3079674" cy="730205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199" y="2460193"/>
              <a:ext cx="3079662" cy="248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Liste </a:t>
              </a:r>
              <a:r>
                <a:rPr lang="fr-FR" sz="2000" dirty="0">
                  <a:solidFill>
                    <a:srgbClr val="F8F8F8"/>
                  </a:solidFill>
                  <a:latin typeface="Share Tech" panose="020B0604020202020204" charset="0"/>
                </a:rPr>
                <a:t>des tâches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7" y="2639906"/>
              <a:ext cx="2656001" cy="550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qui permet de situer son avancement</a:t>
              </a: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-55107" y="3131958"/>
            <a:ext cx="2808617" cy="674592"/>
            <a:chOff x="-34017" y="2643102"/>
            <a:chExt cx="2808617" cy="674592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-34017" y="2643102"/>
              <a:ext cx="2695409" cy="418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Développement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220858" y="2833194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 fonctionnalités de l’application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5344" y="1885164"/>
            <a:ext cx="2668181" cy="786947"/>
            <a:chOff x="621767" y="2403450"/>
            <a:chExt cx="2131733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21767" y="2403450"/>
              <a:ext cx="21317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 </a:t>
              </a:r>
              <a:r>
                <a:rPr lang="fr-FR" sz="2000" dirty="0">
                  <a:solidFill>
                    <a:schemeClr val="dk1"/>
                  </a:solidFill>
                  <a:latin typeface="Share Tech"/>
                  <a:sym typeface="Share Tech"/>
                </a:rPr>
                <a:t>et conception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une architecture et donc une solution durable et efficace</a:t>
              </a:r>
            </a:p>
          </p:txBody>
        </p:sp>
      </p:grpSp>
      <p:cxnSp>
        <p:nvCxnSpPr>
          <p:cNvPr id="458" name="Google Shape;458;p22"/>
          <p:cNvCxnSpPr>
            <a:cxnSpLocks/>
            <a:stCxn id="443" idx="3"/>
            <a:endCxn id="456" idx="3"/>
          </p:cNvCxnSpPr>
          <p:nvPr/>
        </p:nvCxnSpPr>
        <p:spPr>
          <a:xfrm rot="10800000">
            <a:off x="2753526" y="2113764"/>
            <a:ext cx="686675" cy="198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cxnSpLocks/>
            <a:stCxn id="442" idx="0"/>
          </p:cNvCxnSpPr>
          <p:nvPr/>
        </p:nvCxnSpPr>
        <p:spPr>
          <a:xfrm flipV="1">
            <a:off x="5703753" y="1386968"/>
            <a:ext cx="613556" cy="357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cxnSpLocks/>
            <a:stCxn id="445" idx="3"/>
            <a:endCxn id="454" idx="3"/>
          </p:cNvCxnSpPr>
          <p:nvPr/>
        </p:nvCxnSpPr>
        <p:spPr>
          <a:xfrm rot="10800000" flipV="1">
            <a:off x="2753510" y="3478442"/>
            <a:ext cx="686690" cy="858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cxnSpLocks/>
            <a:stCxn id="444" idx="0"/>
          </p:cNvCxnSpPr>
          <p:nvPr/>
        </p:nvCxnSpPr>
        <p:spPr>
          <a:xfrm flipV="1">
            <a:off x="5703753" y="2603632"/>
            <a:ext cx="613568" cy="2931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phique 3" descr="Presse-papiers vérifié avec un remplissage uni">
            <a:extLst>
              <a:ext uri="{FF2B5EF4-FFF2-40B4-BE49-F238E27FC236}">
                <a16:creationId xmlns:a16="http://schemas.microsoft.com/office/drawing/2014/main" id="{23D6FDFE-360A-8B09-B90F-B5067AFE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553" y="2439806"/>
            <a:ext cx="914400" cy="914400"/>
          </a:xfrm>
          <a:prstGeom prst="rect">
            <a:avLst/>
          </a:prstGeom>
        </p:spPr>
      </p:pic>
      <p:pic>
        <p:nvPicPr>
          <p:cNvPr id="9" name="Graphique 8" descr="Intelligence artificielle avec un remplissage uni">
            <a:extLst>
              <a:ext uri="{FF2B5EF4-FFF2-40B4-BE49-F238E27FC236}">
                <a16:creationId xmlns:a16="http://schemas.microsoft.com/office/drawing/2014/main" id="{264AA7B0-17AD-4894-BE68-A82F408B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3" y="1314667"/>
            <a:ext cx="914400" cy="914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B7850F0D-172F-1B92-3D79-03DB7725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677" y="1849166"/>
            <a:ext cx="914400" cy="914400"/>
          </a:xfrm>
          <a:prstGeom prst="rect">
            <a:avLst/>
          </a:prstGeom>
        </p:spPr>
      </p:pic>
      <p:sp>
        <p:nvSpPr>
          <p:cNvPr id="30" name="Google Shape;444;p22">
            <a:extLst>
              <a:ext uri="{FF2B5EF4-FFF2-40B4-BE49-F238E27FC236}">
                <a16:creationId xmlns:a16="http://schemas.microsoft.com/office/drawing/2014/main" id="{96C18970-0F21-8E31-797F-F267836D34C5}"/>
              </a:ext>
            </a:extLst>
          </p:cNvPr>
          <p:cNvSpPr/>
          <p:nvPr/>
        </p:nvSpPr>
        <p:spPr>
          <a:xfrm>
            <a:off x="4496077" y="352681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1" name="Google Shape;452;p22">
            <a:extLst>
              <a:ext uri="{FF2B5EF4-FFF2-40B4-BE49-F238E27FC236}">
                <a16:creationId xmlns:a16="http://schemas.microsoft.com/office/drawing/2014/main" id="{1162D696-A0C6-8EFC-5EE4-97CE49229768}"/>
              </a:ext>
            </a:extLst>
          </p:cNvPr>
          <p:cNvGrpSpPr/>
          <p:nvPr/>
        </p:nvGrpSpPr>
        <p:grpSpPr>
          <a:xfrm>
            <a:off x="6335338" y="3414299"/>
            <a:ext cx="2753525" cy="786947"/>
            <a:chOff x="-25" y="2403450"/>
            <a:chExt cx="2753525" cy="786947"/>
          </a:xfrm>
        </p:grpSpPr>
        <p:sp>
          <p:nvSpPr>
            <p:cNvPr id="32" name="Google Shape;453;p22">
              <a:extLst>
                <a:ext uri="{FF2B5EF4-FFF2-40B4-BE49-F238E27FC236}">
                  <a16:creationId xmlns:a16="http://schemas.microsoft.com/office/drawing/2014/main" id="{5DE0FBC1-1CC7-9102-004D-63226DD22135}"/>
                </a:ext>
              </a:extLst>
            </p:cNvPr>
            <p:cNvSpPr txBox="1"/>
            <p:nvPr/>
          </p:nvSpPr>
          <p:spPr>
            <a:xfrm>
              <a:off x="-25" y="2403450"/>
              <a:ext cx="2753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Notation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des heures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454;p22">
              <a:extLst>
                <a:ext uri="{FF2B5EF4-FFF2-40B4-BE49-F238E27FC236}">
                  <a16:creationId xmlns:a16="http://schemas.microsoft.com/office/drawing/2014/main" id="{7E823E52-277F-F155-B59D-501A8FFE78B8}"/>
                </a:ext>
              </a:extLst>
            </p:cNvPr>
            <p:cNvSpPr txBox="1"/>
            <p:nvPr/>
          </p:nvSpPr>
          <p:spPr>
            <a:xfrm>
              <a:off x="199746" y="2705897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le nombre d’heures pour chaque partie ou tache de la réalisation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6" name="Google Shape;460;p22">
            <a:extLst>
              <a:ext uri="{FF2B5EF4-FFF2-40B4-BE49-F238E27FC236}">
                <a16:creationId xmlns:a16="http://schemas.microsoft.com/office/drawing/2014/main" id="{6F5565E2-4A9C-BE9E-D9FF-F9F5BBD2828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4077" y="3908502"/>
            <a:ext cx="594619" cy="14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9" name="Graphique 48" descr="Horloge avec un remplissage uni">
            <a:extLst>
              <a:ext uri="{FF2B5EF4-FFF2-40B4-BE49-F238E27FC236}">
                <a16:creationId xmlns:a16="http://schemas.microsoft.com/office/drawing/2014/main" id="{992E7972-3C6B-D2DF-9A99-43EBF7498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7553" y="3564629"/>
            <a:ext cx="914400" cy="914400"/>
          </a:xfrm>
          <a:prstGeom prst="rect">
            <a:avLst/>
          </a:prstGeom>
        </p:spPr>
      </p:pic>
      <p:pic>
        <p:nvPicPr>
          <p:cNvPr id="53" name="Graphique 52" descr="Blogue avec un remplissage uni">
            <a:extLst>
              <a:ext uri="{FF2B5EF4-FFF2-40B4-BE49-F238E27FC236}">
                <a16:creationId xmlns:a16="http://schemas.microsoft.com/office/drawing/2014/main" id="{20F52EF1-4B88-6AA2-AEFA-942F9612C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971" y="3032416"/>
            <a:ext cx="914400" cy="914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1FC4A2B-1A94-6DF0-B9D7-6F781996479F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9361-8E88-2FE6-1A07-E9FBC379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AA16-249D-932E-9340-92A9A1A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que 3" descr="Blockchain avec un remplissage uni">
            <a:extLst>
              <a:ext uri="{FF2B5EF4-FFF2-40B4-BE49-F238E27FC236}">
                <a16:creationId xmlns:a16="http://schemas.microsoft.com/office/drawing/2014/main" id="{C1AAA56A-8420-72A1-47CF-1C5B69DF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194" y="1112200"/>
            <a:ext cx="3771611" cy="377161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DBF799A-BB47-23A4-F6B3-76884A701A50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8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E5D-CFEE-6CE4-3ED6-F300E96C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87D8F78E-718C-4656-2886-491F84F7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9361"/>
              </p:ext>
            </p:extLst>
          </p:nvPr>
        </p:nvGraphicFramePr>
        <p:xfrm>
          <a:off x="720000" y="1112200"/>
          <a:ext cx="7710900" cy="3687240"/>
        </p:xfrm>
        <a:graphic>
          <a:graphicData uri="http://schemas.openxmlformats.org/drawingml/2006/table">
            <a:tbl>
              <a:tblPr firstRow="1" bandRow="1">
                <a:tableStyleId>{5D2AEE79-30FD-4780-A3CD-162A75EF1F1C}</a:tableStyleId>
              </a:tblPr>
              <a:tblGrid>
                <a:gridCol w="4311521">
                  <a:extLst>
                    <a:ext uri="{9D8B030D-6E8A-4147-A177-3AD203B41FA5}">
                      <a16:colId xmlns:a16="http://schemas.microsoft.com/office/drawing/2014/main" val="3026463465"/>
                    </a:ext>
                  </a:extLst>
                </a:gridCol>
                <a:gridCol w="3399379">
                  <a:extLst>
                    <a:ext uri="{9D8B030D-6E8A-4147-A177-3AD203B41FA5}">
                      <a16:colId xmlns:a16="http://schemas.microsoft.com/office/drawing/2014/main" val="1852850333"/>
                    </a:ext>
                  </a:extLst>
                </a:gridCol>
              </a:tblGrid>
              <a:tr h="4051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Application web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81149"/>
                  </a:ext>
                </a:extLst>
              </a:tr>
              <a:tr h="32820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923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04C024D6-EF5D-C0F0-5305-F5940BC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3085"/>
            <a:ext cx="7710900" cy="572700"/>
          </a:xfrm>
        </p:spPr>
        <p:txBody>
          <a:bodyPr/>
          <a:lstStyle/>
          <a:p>
            <a:r>
              <a:rPr lang="fr-FR" dirty="0"/>
              <a:t>Architecture globale</a:t>
            </a:r>
            <a:br>
              <a:rPr lang="fr-FR" dirty="0"/>
            </a:br>
            <a:endParaRPr lang="fr-FR" dirty="0"/>
          </a:p>
        </p:txBody>
      </p:sp>
      <p:sp>
        <p:nvSpPr>
          <p:cNvPr id="25" name="Google Shape;1159;p39">
            <a:extLst>
              <a:ext uri="{FF2B5EF4-FFF2-40B4-BE49-F238E27FC236}">
                <a16:creationId xmlns:a16="http://schemas.microsoft.com/office/drawing/2014/main" id="{2E0549D3-05D7-14BC-437E-CEB183F359FE}"/>
              </a:ext>
            </a:extLst>
          </p:cNvPr>
          <p:cNvSpPr txBox="1"/>
          <p:nvPr/>
        </p:nvSpPr>
        <p:spPr>
          <a:xfrm>
            <a:off x="932597" y="1719574"/>
            <a:ext cx="1383573" cy="6544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Formulaire de connexion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BEBEB976-6A69-CD44-11AA-FBDAD1D4323B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2316170" y="2044766"/>
            <a:ext cx="3135062" cy="203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Google Shape;1159;p39">
            <a:extLst>
              <a:ext uri="{FF2B5EF4-FFF2-40B4-BE49-F238E27FC236}">
                <a16:creationId xmlns:a16="http://schemas.microsoft.com/office/drawing/2014/main" id="{F04DD6E3-ED4D-FE6F-DF37-AA0D8338504A}"/>
              </a:ext>
            </a:extLst>
          </p:cNvPr>
          <p:cNvSpPr txBox="1"/>
          <p:nvPr/>
        </p:nvSpPr>
        <p:spPr>
          <a:xfrm>
            <a:off x="5451232" y="1824418"/>
            <a:ext cx="2535274" cy="440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Vérification de la connexion 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99532E99-4D70-854C-D34D-487F633622CE}"/>
              </a:ext>
            </a:extLst>
          </p:cNvPr>
          <p:cNvSpPr txBox="1"/>
          <p:nvPr/>
        </p:nvSpPr>
        <p:spPr>
          <a:xfrm>
            <a:off x="3296793" y="1606776"/>
            <a:ext cx="1173813" cy="48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 + ID/Password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8" name="Google Shape;1170;p39">
            <a:extLst>
              <a:ext uri="{FF2B5EF4-FFF2-40B4-BE49-F238E27FC236}">
                <a16:creationId xmlns:a16="http://schemas.microsoft.com/office/drawing/2014/main" id="{97D144FA-F91C-59F9-0512-27A6ECDC95A6}"/>
              </a:ext>
            </a:extLst>
          </p:cNvPr>
          <p:cNvCxnSpPr>
            <a:cxnSpLocks/>
            <a:stCxn id="33" idx="2"/>
            <a:endCxn id="51" idx="3"/>
          </p:cNvCxnSpPr>
          <p:nvPr/>
        </p:nvCxnSpPr>
        <p:spPr>
          <a:xfrm rot="5400000">
            <a:off x="5176356" y="1467870"/>
            <a:ext cx="745271" cy="2339756"/>
          </a:xfrm>
          <a:prstGeom prst="bentConnector2">
            <a:avLst/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59;p39">
            <a:extLst>
              <a:ext uri="{FF2B5EF4-FFF2-40B4-BE49-F238E27FC236}">
                <a16:creationId xmlns:a16="http://schemas.microsoft.com/office/drawing/2014/main" id="{68D71F67-9DB8-6B4C-1B18-6CD585099630}"/>
              </a:ext>
            </a:extLst>
          </p:cNvPr>
          <p:cNvSpPr txBox="1"/>
          <p:nvPr/>
        </p:nvSpPr>
        <p:spPr>
          <a:xfrm>
            <a:off x="3023759" y="2818101"/>
            <a:ext cx="1355354" cy="3845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LocalStorage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7E3CF773-6E4C-399B-084B-BACE60B993C4}"/>
              </a:ext>
            </a:extLst>
          </p:cNvPr>
          <p:cNvSpPr txBox="1"/>
          <p:nvPr/>
        </p:nvSpPr>
        <p:spPr>
          <a:xfrm>
            <a:off x="932597" y="3598101"/>
            <a:ext cx="1668397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de l’application en étant authentifié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1159;p39">
            <a:extLst>
              <a:ext uri="{FF2B5EF4-FFF2-40B4-BE49-F238E27FC236}">
                <a16:creationId xmlns:a16="http://schemas.microsoft.com/office/drawing/2014/main" id="{1D6F9741-0E3A-2335-76D7-2A911F90AD92}"/>
              </a:ext>
            </a:extLst>
          </p:cNvPr>
          <p:cNvSpPr txBox="1"/>
          <p:nvPr/>
        </p:nvSpPr>
        <p:spPr>
          <a:xfrm>
            <a:off x="5086703" y="2648934"/>
            <a:ext cx="1473720" cy="3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Token/Refresh 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" name="Google Shape;1159;p39">
            <a:extLst>
              <a:ext uri="{FF2B5EF4-FFF2-40B4-BE49-F238E27FC236}">
                <a16:creationId xmlns:a16="http://schemas.microsoft.com/office/drawing/2014/main" id="{3D711D8A-D0E1-1ECA-E708-F74D52F19C03}"/>
              </a:ext>
            </a:extLst>
          </p:cNvPr>
          <p:cNvSpPr txBox="1"/>
          <p:nvPr/>
        </p:nvSpPr>
        <p:spPr>
          <a:xfrm>
            <a:off x="6209187" y="3602208"/>
            <a:ext cx="2002216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Endpoint permettant de consommé les données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6" name="Google Shape;1159;p39">
            <a:extLst>
              <a:ext uri="{FF2B5EF4-FFF2-40B4-BE49-F238E27FC236}">
                <a16:creationId xmlns:a16="http://schemas.microsoft.com/office/drawing/2014/main" id="{65A85409-080D-A7BC-8F63-604E5E92BBDD}"/>
              </a:ext>
            </a:extLst>
          </p:cNvPr>
          <p:cNvSpPr txBox="1"/>
          <p:nvPr/>
        </p:nvSpPr>
        <p:spPr>
          <a:xfrm>
            <a:off x="3305793" y="4059264"/>
            <a:ext cx="1155811" cy="3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2" name="Google Shape;1162;p39">
            <a:extLst>
              <a:ext uri="{FF2B5EF4-FFF2-40B4-BE49-F238E27FC236}">
                <a16:creationId xmlns:a16="http://schemas.microsoft.com/office/drawing/2014/main" id="{460E29F4-2663-417D-1208-8769B361786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924043" y="3253906"/>
            <a:ext cx="828633" cy="7261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7CC7064-A9C4-6B6E-FC32-E11A7E6417B3}"/>
              </a:ext>
            </a:extLst>
          </p:cNvPr>
          <p:cNvCxnSpPr>
            <a:cxnSpLocks/>
            <a:stCxn id="68" idx="1"/>
            <a:endCxn id="56" idx="3"/>
          </p:cNvCxnSpPr>
          <p:nvPr/>
        </p:nvCxnSpPr>
        <p:spPr>
          <a:xfrm flipH="1" flipV="1">
            <a:off x="2600994" y="4031300"/>
            <a:ext cx="3608193" cy="410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159;p39">
            <a:extLst>
              <a:ext uri="{FF2B5EF4-FFF2-40B4-BE49-F238E27FC236}">
                <a16:creationId xmlns:a16="http://schemas.microsoft.com/office/drawing/2014/main" id="{0E7154A0-28E9-7C14-DD21-D60C0887562A}"/>
              </a:ext>
            </a:extLst>
          </p:cNvPr>
          <p:cNvSpPr txBox="1"/>
          <p:nvPr/>
        </p:nvSpPr>
        <p:spPr>
          <a:xfrm>
            <a:off x="3048592" y="3308975"/>
            <a:ext cx="579533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63AE4B-084E-C022-C9B0-AF03494EE3B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83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EFB4-95C8-D417-AD28-149194FB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9C3D-B557-25AC-BDBF-84E8D0A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Base de données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5F5386-1375-A2F0-2940-EDA06A1B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11778"/>
              </p:ext>
            </p:extLst>
          </p:nvPr>
        </p:nvGraphicFramePr>
        <p:xfrm>
          <a:off x="447403" y="1863440"/>
          <a:ext cx="1979023" cy="211509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90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3167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1276900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X : INTEGER</a:t>
                      </a:r>
                    </a:p>
                    <a:p>
                      <a:r>
                        <a:rPr lang="fr-FR" dirty="0"/>
                        <a:t>Y : INTEGER</a:t>
                      </a:r>
                    </a:p>
                    <a:p>
                      <a:r>
                        <a:rPr lang="fr-FR" dirty="0"/>
                        <a:t>Width : INTEGER</a:t>
                      </a:r>
                    </a:p>
                    <a:p>
                      <a:r>
                        <a:rPr lang="fr-FR" dirty="0"/>
                        <a:t>Height : INTEGER</a:t>
                      </a:r>
                    </a:p>
                    <a:p>
                      <a:r>
                        <a:rPr lang="fr-FR" dirty="0"/>
                        <a:t>Nbline : INTEGER</a:t>
                      </a:r>
                    </a:p>
                    <a:p>
                      <a:r>
                        <a:rPr lang="fr-FR" dirty="0"/>
                        <a:t>Nbcolumn : INTEGER</a:t>
                      </a:r>
                    </a:p>
                    <a:p>
                      <a:r>
                        <a:rPr lang="fr-FR" dirty="0"/>
                        <a:t>Name :TEXT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ACE7418-E236-893C-2831-ED81AD7F0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8954"/>
              </p:ext>
            </p:extLst>
          </p:nvPr>
        </p:nvGraphicFramePr>
        <p:xfrm>
          <a:off x="3734888" y="1009106"/>
          <a:ext cx="1674223" cy="12496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742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Users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Username : TEXT</a:t>
                      </a:r>
                    </a:p>
                    <a:p>
                      <a:r>
                        <a:rPr lang="fr-FR" dirty="0"/>
                        <a:t>Password : TEXT</a:t>
                      </a:r>
                    </a:p>
                    <a:p>
                      <a:r>
                        <a:rPr lang="fr-FR" dirty="0"/>
                        <a:t>Role_id :INTEGER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8182D6-6DFD-6979-82EB-C451BBD54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4048"/>
              </p:ext>
            </p:extLst>
          </p:nvPr>
        </p:nvGraphicFramePr>
        <p:xfrm>
          <a:off x="7112726" y="2489563"/>
          <a:ext cx="1606729" cy="86284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672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6926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Revoked_tokens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58048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Token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84A6ED7-93C6-3E87-A527-3E0E5944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60509"/>
              </p:ext>
            </p:extLst>
          </p:nvPr>
        </p:nvGraphicFramePr>
        <p:xfrm>
          <a:off x="3933279" y="3639638"/>
          <a:ext cx="1277439" cy="84396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7743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78893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Roles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3916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Name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E2E46CB-38EA-4D05-69E7-1057D1D86EF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4571998" y="2258786"/>
            <a:ext cx="1" cy="1380852"/>
          </a:xfrm>
          <a:prstGeom prst="straightConnector1">
            <a:avLst/>
          </a:prstGeom>
          <a:ln w="19050">
            <a:solidFill>
              <a:srgbClr val="F8F8F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59;p39">
            <a:extLst>
              <a:ext uri="{FF2B5EF4-FFF2-40B4-BE49-F238E27FC236}">
                <a16:creationId xmlns:a16="http://schemas.microsoft.com/office/drawing/2014/main" id="{21E83084-11E3-E459-7A8C-0A7C4B3D6DC6}"/>
              </a:ext>
            </a:extLst>
          </p:cNvPr>
          <p:cNvSpPr txBox="1"/>
          <p:nvPr/>
        </p:nvSpPr>
        <p:spPr>
          <a:xfrm>
            <a:off x="4571998" y="2794954"/>
            <a:ext cx="556414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Has 1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4E5B68-6B31-C4EE-44EB-E43755F684D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93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34CD5-6002-6EF4-0AE7-7076F64E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29C8-2A7D-CD18-3C25-A13AB0CB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API REST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C7EC376-F4B1-B10D-9B2F-0627ABAC1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476869"/>
              </p:ext>
            </p:extLst>
          </p:nvPr>
        </p:nvGraphicFramePr>
        <p:xfrm>
          <a:off x="2242328" y="2039811"/>
          <a:ext cx="1102597" cy="83727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02597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2207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85811">
                <a:tc>
                  <a:txBody>
                    <a:bodyPr/>
                    <a:lstStyle/>
                    <a:p>
                      <a:r>
                        <a:rPr lang="fr-FR" sz="1050" dirty="0"/>
                        <a:t>RoleController</a:t>
                      </a:r>
                    </a:p>
                    <a:p>
                      <a:r>
                        <a:rPr lang="fr-FR" sz="1050" dirty="0"/>
                        <a:t>UserController</a:t>
                      </a:r>
                    </a:p>
                    <a:p>
                      <a:r>
                        <a:rPr lang="fr-FR" sz="1050" dirty="0"/>
                        <a:t>ZoneController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8F5DDC-91E7-847A-C4B9-BBEB1A29F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56034"/>
              </p:ext>
            </p:extLst>
          </p:nvPr>
        </p:nvGraphicFramePr>
        <p:xfrm>
          <a:off x="156386" y="1865424"/>
          <a:ext cx="765408" cy="118984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765408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GET</a:t>
                      </a:r>
                    </a:p>
                    <a:p>
                      <a:r>
                        <a:rPr lang="fr-FR" sz="1100" dirty="0"/>
                        <a:t>POST</a:t>
                      </a:r>
                    </a:p>
                    <a:p>
                      <a:r>
                        <a:rPr lang="fr-FR" sz="1100" dirty="0"/>
                        <a:t>PATCH</a:t>
                      </a:r>
                    </a:p>
                    <a:p>
                      <a:r>
                        <a:rPr lang="fr-FR" sz="11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FF399B-2F8D-3233-E033-D3D1C32D6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935035"/>
              </p:ext>
            </p:extLst>
          </p:nvPr>
        </p:nvGraphicFramePr>
        <p:xfrm>
          <a:off x="4042274" y="774398"/>
          <a:ext cx="1059452" cy="85693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59452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25029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05470">
                <a:tc>
                  <a:txBody>
                    <a:bodyPr/>
                    <a:lstStyle/>
                    <a:p>
                      <a:r>
                        <a:rPr lang="fr-FR" sz="1050" dirty="0"/>
                        <a:t>RoleServices</a:t>
                      </a:r>
                    </a:p>
                    <a:p>
                      <a:r>
                        <a:rPr lang="fr-FR" sz="1050" dirty="0"/>
                        <a:t>UserServices</a:t>
                      </a:r>
                    </a:p>
                    <a:p>
                      <a:r>
                        <a:rPr lang="fr-FR" sz="1050" dirty="0"/>
                        <a:t>ZoneServices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361044B-82E3-B5B1-A52A-609E4FA8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345985"/>
              </p:ext>
            </p:extLst>
          </p:nvPr>
        </p:nvGraphicFramePr>
        <p:xfrm>
          <a:off x="3928197" y="2809202"/>
          <a:ext cx="1287605" cy="73277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760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1275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fr-FR" sz="1050" dirty="0" err="1"/>
                        <a:t>DAOFactory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DAOSqliteFactory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C1DF15-471A-90E1-8A5A-AAB76FEBD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247891"/>
              </p:ext>
            </p:extLst>
          </p:nvPr>
        </p:nvGraphicFramePr>
        <p:xfrm>
          <a:off x="5892535" y="1419745"/>
          <a:ext cx="1192111" cy="133447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DAO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RolesDAO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RolesSqliteDAO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ZoneSqliteDAO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DB4C9E6-6851-05A3-08DB-CB30FAD83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433610"/>
              </p:ext>
            </p:extLst>
          </p:nvPr>
        </p:nvGraphicFramePr>
        <p:xfrm>
          <a:off x="7733900" y="3414656"/>
          <a:ext cx="866901" cy="91087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6690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879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59410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zoneModel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3" name="Google Shape;1170;p39">
            <a:extLst>
              <a:ext uri="{FF2B5EF4-FFF2-40B4-BE49-F238E27FC236}">
                <a16:creationId xmlns:a16="http://schemas.microsoft.com/office/drawing/2014/main" id="{1CF6EF05-2364-FD95-9969-CBF88D4E05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21794" y="2458446"/>
            <a:ext cx="1320534" cy="190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oogle Shape;1170;p39">
            <a:extLst>
              <a:ext uri="{FF2B5EF4-FFF2-40B4-BE49-F238E27FC236}">
                <a16:creationId xmlns:a16="http://schemas.microsoft.com/office/drawing/2014/main" id="{3AE7B3C3-BF88-F51D-FCE1-AD426EEE2A9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2999476" y="997013"/>
            <a:ext cx="836948" cy="1248648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5575A0FF-AFD8-4C45-2A12-09FC2F69A0FD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6787764" y="2923955"/>
            <a:ext cx="1116166" cy="776105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oogle Shape;1170;p39">
            <a:extLst>
              <a:ext uri="{FF2B5EF4-FFF2-40B4-BE49-F238E27FC236}">
                <a16:creationId xmlns:a16="http://schemas.microsoft.com/office/drawing/2014/main" id="{1675A813-C6A9-127D-0AC7-5A907C36D0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983063" y="2220265"/>
            <a:ext cx="1177874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que 26" descr="Base de données contour">
            <a:extLst>
              <a:ext uri="{FF2B5EF4-FFF2-40B4-BE49-F238E27FC236}">
                <a16:creationId xmlns:a16="http://schemas.microsoft.com/office/drawing/2014/main" id="{54381722-CD81-E9A6-E207-DAF4E044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750" y="1741908"/>
            <a:ext cx="689555" cy="689555"/>
          </a:xfrm>
          <a:prstGeom prst="rect">
            <a:avLst/>
          </a:prstGeom>
        </p:spPr>
      </p:pic>
      <p:cxnSp>
        <p:nvCxnSpPr>
          <p:cNvPr id="31" name="Google Shape;1170;p39">
            <a:extLst>
              <a:ext uri="{FF2B5EF4-FFF2-40B4-BE49-F238E27FC236}">
                <a16:creationId xmlns:a16="http://schemas.microsoft.com/office/drawing/2014/main" id="{BFC611CC-8E67-5220-A272-8C059BD8EBFF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7084646" y="2086686"/>
            <a:ext cx="1282104" cy="29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Google Shape;1159;p39">
            <a:extLst>
              <a:ext uri="{FF2B5EF4-FFF2-40B4-BE49-F238E27FC236}">
                <a16:creationId xmlns:a16="http://schemas.microsoft.com/office/drawing/2014/main" id="{D64FF2F0-D247-5D4B-37AD-26CCBB153082}"/>
              </a:ext>
            </a:extLst>
          </p:cNvPr>
          <p:cNvSpPr txBox="1"/>
          <p:nvPr/>
        </p:nvSpPr>
        <p:spPr>
          <a:xfrm>
            <a:off x="1301296" y="2149930"/>
            <a:ext cx="556414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Arrive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2" name="Google Shape;1159;p39">
            <a:extLst>
              <a:ext uri="{FF2B5EF4-FFF2-40B4-BE49-F238E27FC236}">
                <a16:creationId xmlns:a16="http://schemas.microsoft.com/office/drawing/2014/main" id="{0B1EDCB9-837A-E120-2397-5BEF30DBB001}"/>
              </a:ext>
            </a:extLst>
          </p:cNvPr>
          <p:cNvSpPr txBox="1"/>
          <p:nvPr/>
        </p:nvSpPr>
        <p:spPr>
          <a:xfrm>
            <a:off x="3014672" y="905162"/>
            <a:ext cx="660506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Utilise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46" name="Google Shape;1170;p39">
            <a:extLst>
              <a:ext uri="{FF2B5EF4-FFF2-40B4-BE49-F238E27FC236}">
                <a16:creationId xmlns:a16="http://schemas.microsoft.com/office/drawing/2014/main" id="{CA84763A-50BC-0F17-C139-E5BCE1FA9A7B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5686717" y="617872"/>
            <a:ext cx="216882" cy="1386864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Google Shape;1159;p39">
            <a:extLst>
              <a:ext uri="{FF2B5EF4-FFF2-40B4-BE49-F238E27FC236}">
                <a16:creationId xmlns:a16="http://schemas.microsoft.com/office/drawing/2014/main" id="{B5875D28-DFDA-C05E-9E0F-598934B85AF9}"/>
              </a:ext>
            </a:extLst>
          </p:cNvPr>
          <p:cNvSpPr txBox="1"/>
          <p:nvPr/>
        </p:nvSpPr>
        <p:spPr>
          <a:xfrm>
            <a:off x="6866999" y="3064427"/>
            <a:ext cx="739191" cy="49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Sont utilisés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3A936DF2-5843-07F2-5C62-D5788DCE9F9C}"/>
              </a:ext>
            </a:extLst>
          </p:cNvPr>
          <p:cNvSpPr txBox="1"/>
          <p:nvPr/>
        </p:nvSpPr>
        <p:spPr>
          <a:xfrm>
            <a:off x="4593572" y="1957268"/>
            <a:ext cx="781130" cy="6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Crée l’instance de DAO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" name="Google Shape;1159;p39">
            <a:extLst>
              <a:ext uri="{FF2B5EF4-FFF2-40B4-BE49-F238E27FC236}">
                <a16:creationId xmlns:a16="http://schemas.microsoft.com/office/drawing/2014/main" id="{19242F7B-6589-9F09-59A3-E7B7C5F0119F}"/>
              </a:ext>
            </a:extLst>
          </p:cNvPr>
          <p:cNvSpPr txBox="1"/>
          <p:nvPr/>
        </p:nvSpPr>
        <p:spPr>
          <a:xfrm>
            <a:off x="7084646" y="1760039"/>
            <a:ext cx="1408956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Récupération/Insertion</a:t>
            </a:r>
            <a:endParaRPr sz="1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58" name="Google Shape;1170;p39">
            <a:extLst>
              <a:ext uri="{FF2B5EF4-FFF2-40B4-BE49-F238E27FC236}">
                <a16:creationId xmlns:a16="http://schemas.microsoft.com/office/drawing/2014/main" id="{538BA55A-B71C-9680-DA38-2128C2C694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44401" y="3037111"/>
            <a:ext cx="1504608" cy="1193840"/>
          </a:xfrm>
          <a:prstGeom prst="bentConnector3">
            <a:avLst>
              <a:gd name="adj1" fmla="val -285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Google Shape;1159;p39">
            <a:extLst>
              <a:ext uri="{FF2B5EF4-FFF2-40B4-BE49-F238E27FC236}">
                <a16:creationId xmlns:a16="http://schemas.microsoft.com/office/drawing/2014/main" id="{AE438002-6417-9F96-95CA-F6F88B4D8A70}"/>
              </a:ext>
            </a:extLst>
          </p:cNvPr>
          <p:cNvSpPr txBox="1"/>
          <p:nvPr/>
        </p:nvSpPr>
        <p:spPr>
          <a:xfrm>
            <a:off x="1579503" y="3258094"/>
            <a:ext cx="1293574" cy="7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Retourne les informations à l’utilisateur après le traitement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7" name="Graphique 66" descr="Profil mâle avec un remplissage uni">
            <a:extLst>
              <a:ext uri="{FF2B5EF4-FFF2-40B4-BE49-F238E27FC236}">
                <a16:creationId xmlns:a16="http://schemas.microsoft.com/office/drawing/2014/main" id="{1C1FB4E2-CC74-3700-607B-DBBC82CE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83" y="3909279"/>
            <a:ext cx="904059" cy="904059"/>
          </a:xfrm>
          <a:prstGeom prst="rect">
            <a:avLst/>
          </a:prstGeom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7DA80AE3-0D80-8B31-4CD7-488C96F1705D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702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2E94-F292-FF00-6B77-0E332ADAE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EAB41-4C48-7217-4933-7596400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Application web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50F4604-7E6F-6581-C30B-FEEE19A83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82853"/>
              </p:ext>
            </p:extLst>
          </p:nvPr>
        </p:nvGraphicFramePr>
        <p:xfrm>
          <a:off x="456619" y="2133171"/>
          <a:ext cx="1286231" cy="8771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623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855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18078">
                <a:tc>
                  <a:txBody>
                    <a:bodyPr/>
                    <a:lstStyle/>
                    <a:p>
                      <a:r>
                        <a:rPr lang="fr-FR" sz="1100" dirty="0" err="1"/>
                        <a:t>GetRefreshToken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Login</a:t>
                      </a:r>
                    </a:p>
                    <a:p>
                      <a:r>
                        <a:rPr lang="fr-FR" sz="1100" dirty="0" err="1"/>
                        <a:t>useLogin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B93FA26-7E8D-8BD1-AA5F-6BF55B0C0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01488"/>
              </p:ext>
            </p:extLst>
          </p:nvPr>
        </p:nvGraphicFramePr>
        <p:xfrm>
          <a:off x="3795074" y="1725930"/>
          <a:ext cx="1375195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7519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Carto</a:t>
                      </a:r>
                    </a:p>
                    <a:p>
                      <a:r>
                        <a:rPr lang="fr-FR" sz="1100" dirty="0" err="1"/>
                        <a:t>CustomEditControl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Help</a:t>
                      </a:r>
                    </a:p>
                    <a:p>
                      <a:r>
                        <a:rPr lang="fr-FR" sz="1100" dirty="0"/>
                        <a:t>Information</a:t>
                      </a:r>
                    </a:p>
                    <a:p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MyAccount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9F66372-FBBE-DC8D-C325-89DC2B945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36542"/>
              </p:ext>
            </p:extLst>
          </p:nvPr>
        </p:nvGraphicFramePr>
        <p:xfrm>
          <a:off x="7150505" y="896393"/>
          <a:ext cx="1328004" cy="8991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28004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1730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Modal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r>
                        <a:rPr lang="fr-FR" sz="1100" dirty="0" err="1"/>
                        <a:t>CreateZoneModal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DeleteZoneModal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EditZoneModal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910EF51-3692-6B5E-E77F-2FDC73ED3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138369"/>
              </p:ext>
            </p:extLst>
          </p:nvPr>
        </p:nvGraphicFramePr>
        <p:xfrm>
          <a:off x="7099446" y="3125884"/>
          <a:ext cx="1430120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30120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 err="1"/>
                        <a:t>Account.module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Carto.module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Help.module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Information.module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Login.module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ZoneModal.module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4" name="Google Shape;1170;p39">
            <a:extLst>
              <a:ext uri="{FF2B5EF4-FFF2-40B4-BE49-F238E27FC236}">
                <a16:creationId xmlns:a16="http://schemas.microsoft.com/office/drawing/2014/main" id="{5AD5D788-EB5F-1249-80D6-2C254A5DED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742850" y="2571750"/>
            <a:ext cx="2052224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Google Shape;1159;p39">
            <a:extLst>
              <a:ext uri="{FF2B5EF4-FFF2-40B4-BE49-F238E27FC236}">
                <a16:creationId xmlns:a16="http://schemas.microsoft.com/office/drawing/2014/main" id="{3E44C611-C036-3377-C629-063D5C57C52B}"/>
              </a:ext>
            </a:extLst>
          </p:cNvPr>
          <p:cNvSpPr txBox="1"/>
          <p:nvPr/>
        </p:nvSpPr>
        <p:spPr>
          <a:xfrm>
            <a:off x="2047188" y="2263234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Connexion/Déconnexion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4" name="Google Shape;1170;p39">
            <a:extLst>
              <a:ext uri="{FF2B5EF4-FFF2-40B4-BE49-F238E27FC236}">
                <a16:creationId xmlns:a16="http://schemas.microsoft.com/office/drawing/2014/main" id="{CC8D5033-B309-6342-B9A6-66EBAF692902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1099734" y="3010330"/>
            <a:ext cx="5999712" cy="961375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Google Shape;1170;p39">
            <a:extLst>
              <a:ext uri="{FF2B5EF4-FFF2-40B4-BE49-F238E27FC236}">
                <a16:creationId xmlns:a16="http://schemas.microsoft.com/office/drawing/2014/main" id="{F58F9789-CFDE-C2FA-026F-040CA4B6631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7149342" y="2460720"/>
            <a:ext cx="1330329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oogle Shape;1170;p39">
            <a:extLst>
              <a:ext uri="{FF2B5EF4-FFF2-40B4-BE49-F238E27FC236}">
                <a16:creationId xmlns:a16="http://schemas.microsoft.com/office/drawing/2014/main" id="{378E1602-98AF-D8CA-F6BE-1EE8A78036C6}"/>
              </a:ext>
            </a:extLst>
          </p:cNvPr>
          <p:cNvCxnSpPr>
            <a:cxnSpLocks/>
            <a:stCxn id="8" idx="0"/>
            <a:endCxn id="3" idx="3"/>
          </p:cNvCxnSpPr>
          <p:nvPr/>
        </p:nvCxnSpPr>
        <p:spPr>
          <a:xfrm rot="16200000" flipV="1">
            <a:off x="6215321" y="1526698"/>
            <a:ext cx="554134" cy="2644237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1CE60F15-F7A5-7B96-70AE-4D3073CA6785}"/>
              </a:ext>
            </a:extLst>
          </p:cNvPr>
          <p:cNvSpPr txBox="1"/>
          <p:nvPr/>
        </p:nvSpPr>
        <p:spPr>
          <a:xfrm>
            <a:off x="3377815" y="3981630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8" name="Google Shape;1159;p39">
            <a:extLst>
              <a:ext uri="{FF2B5EF4-FFF2-40B4-BE49-F238E27FC236}">
                <a16:creationId xmlns:a16="http://schemas.microsoft.com/office/drawing/2014/main" id="{6900FBE4-98C1-3BB9-7CA3-BA05A9F506B4}"/>
              </a:ext>
            </a:extLst>
          </p:cNvPr>
          <p:cNvSpPr txBox="1"/>
          <p:nvPr/>
        </p:nvSpPr>
        <p:spPr>
          <a:xfrm>
            <a:off x="6500719" y="2306462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9" name="Google Shape;1170;p39">
            <a:extLst>
              <a:ext uri="{FF2B5EF4-FFF2-40B4-BE49-F238E27FC236}">
                <a16:creationId xmlns:a16="http://schemas.microsoft.com/office/drawing/2014/main" id="{B62247BE-CCD2-0CD2-5AEB-D6719C598B0F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626610" y="202035"/>
            <a:ext cx="379956" cy="2667834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Google Shape;1159;p39">
            <a:extLst>
              <a:ext uri="{FF2B5EF4-FFF2-40B4-BE49-F238E27FC236}">
                <a16:creationId xmlns:a16="http://schemas.microsoft.com/office/drawing/2014/main" id="{04B9BAC2-694C-6A5A-FD35-E1AFB1B0AEEA}"/>
              </a:ext>
            </a:extLst>
          </p:cNvPr>
          <p:cNvSpPr txBox="1"/>
          <p:nvPr/>
        </p:nvSpPr>
        <p:spPr>
          <a:xfrm>
            <a:off x="5094814" y="1050216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Affichage des modales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44D973-53F9-1354-8C4E-2F8A2FDBF161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4551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B0A5C4-F87A-4071-AE7B-E80DA40CE374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bb86211b-6858-4a67-bee9-3cc0c565fc01"/>
    <ds:schemaRef ds:uri="http://purl.org/dc/dcmitype/"/>
    <ds:schemaRef ds:uri="http://schemas.microsoft.com/office/2006/metadata/properties"/>
    <ds:schemaRef ds:uri="http://purl.org/dc/terms/"/>
    <ds:schemaRef ds:uri="a4505148-1984-4b71-82bf-8ee338bb755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583</Words>
  <Application>Microsoft Office PowerPoint</Application>
  <PresentationFormat>Affichage à l'écran (16:9)</PresentationFormat>
  <Paragraphs>192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Nunito Light</vt:lpstr>
      <vt:lpstr>Maven Pro</vt:lpstr>
      <vt:lpstr>Arial</vt:lpstr>
      <vt:lpstr>Roboto Condensed Light</vt:lpstr>
      <vt:lpstr>Anaheim</vt:lpstr>
      <vt:lpstr>-apple-system</vt:lpstr>
      <vt:lpstr>Share Tech</vt:lpstr>
      <vt:lpstr>Data Science Consulting Infographics by Slidesgo</vt:lpstr>
      <vt:lpstr>Revue intérmédiaire Développement avancé S5.A.01</vt:lpstr>
      <vt:lpstr>Sommaire</vt:lpstr>
      <vt:lpstr>Présentation du projet</vt:lpstr>
      <vt:lpstr>Gestion de projet et organisation</vt:lpstr>
      <vt:lpstr>Architecture des services </vt:lpstr>
      <vt:lpstr>Architecture globale </vt:lpstr>
      <vt:lpstr>Base de données </vt:lpstr>
      <vt:lpstr>API REST </vt:lpstr>
      <vt:lpstr>Application web </vt:lpstr>
      <vt:lpstr>Mise en œuvre technique</vt:lpstr>
      <vt:lpstr>Compétences mises en œuvre </vt:lpstr>
      <vt:lpstr>Compétences mises en œuvre </vt:lpstr>
      <vt:lpstr>Compétences mises en œuvre </vt:lpstr>
      <vt:lpstr>Temps passé sur le projet</vt:lpstr>
      <vt:lpstr>Temps passé sur le projet</vt:lpstr>
      <vt:lpstr>Temps passé sur le projet</vt:lpstr>
      <vt:lpstr>Conclusion</vt:lpstr>
      <vt:lpstr>Démonstration technique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69</cp:revision>
  <cp:lastPrinted>2024-02-13T21:24:46Z</cp:lastPrinted>
  <dcterms:modified xsi:type="dcterms:W3CDTF">2024-02-13T21:25:11Z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