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67" r:id="rId6"/>
    <p:sldId id="273" r:id="rId7"/>
    <p:sldId id="269" r:id="rId8"/>
    <p:sldId id="270" r:id="rId9"/>
    <p:sldId id="271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1" r:id="rId18"/>
    <p:sldId id="2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G  Mathieu" initials="LM" lastIdx="1" clrIdx="0">
    <p:extLst>
      <p:ext uri="{19B8F6BF-5375-455C-9EA6-DF929625EA0E}">
        <p15:presenceInfo xmlns:p15="http://schemas.microsoft.com/office/powerpoint/2012/main" userId="S::mathieu.leng@ulb.be::0fa4fe20-0f54-466e-aaef-2f998807d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650"/>
  </p:normalViewPr>
  <p:slideViewPr>
    <p:cSldViewPr snapToGrid="0" snapToObjects="1">
      <p:cViewPr varScale="1">
        <p:scale>
          <a:sx n="80" d="100"/>
          <a:sy n="80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1:17:52.4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13A0C-888D-4530-BD10-4A480B9B72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407F5E-A2D1-45E4-B2B7-9736ACA5F492}">
      <dgm:prSet/>
      <dgm:spPr/>
      <dgm:t>
        <a:bodyPr/>
        <a:lstStyle/>
        <a:p>
          <a:r>
            <a:rPr lang="fr-BE"/>
            <a:t>L’épidémiologiste peut tout modifier</a:t>
          </a:r>
          <a:endParaRPr lang="en-US"/>
        </a:p>
      </dgm:t>
    </dgm:pt>
    <dgm:pt modelId="{04863968-B09B-46C7-AE6F-BE8F672AAF9E}" type="parTrans" cxnId="{AA969FE4-E6C5-47E0-8B50-F0C2F1C4093F}">
      <dgm:prSet/>
      <dgm:spPr/>
      <dgm:t>
        <a:bodyPr/>
        <a:lstStyle/>
        <a:p>
          <a:endParaRPr lang="en-US"/>
        </a:p>
      </dgm:t>
    </dgm:pt>
    <dgm:pt modelId="{893A89E2-4198-4655-AC6E-34BC709C119B}" type="sibTrans" cxnId="{AA969FE4-E6C5-47E0-8B50-F0C2F1C4093F}">
      <dgm:prSet/>
      <dgm:spPr/>
      <dgm:t>
        <a:bodyPr/>
        <a:lstStyle/>
        <a:p>
          <a:endParaRPr lang="en-US"/>
        </a:p>
      </dgm:t>
    </dgm:pt>
    <dgm:pt modelId="{B4D87EDE-4725-46B4-8352-1AD626B48305}">
      <dgm:prSet/>
      <dgm:spPr/>
      <dgm:t>
        <a:bodyPr/>
        <a:lstStyle/>
        <a:p>
          <a:r>
            <a:rPr lang="fr-BE"/>
            <a:t>L’utilisateur lambda peut juste voir toutes les données</a:t>
          </a:r>
          <a:endParaRPr lang="en-US"/>
        </a:p>
      </dgm:t>
    </dgm:pt>
    <dgm:pt modelId="{15C285EE-3E76-4849-8795-DEB72042410E}" type="parTrans" cxnId="{C3CE5CA1-029E-4EAA-B0A7-4F180E703339}">
      <dgm:prSet/>
      <dgm:spPr/>
      <dgm:t>
        <a:bodyPr/>
        <a:lstStyle/>
        <a:p>
          <a:endParaRPr lang="en-US"/>
        </a:p>
      </dgm:t>
    </dgm:pt>
    <dgm:pt modelId="{EE8799AC-896E-474F-9D96-2BEFD168BE45}" type="sibTrans" cxnId="{C3CE5CA1-029E-4EAA-B0A7-4F180E703339}">
      <dgm:prSet/>
      <dgm:spPr/>
      <dgm:t>
        <a:bodyPr/>
        <a:lstStyle/>
        <a:p>
          <a:endParaRPr lang="en-US"/>
        </a:p>
      </dgm:t>
    </dgm:pt>
    <dgm:pt modelId="{11ED1125-67FA-4940-991B-A101E62CE5A1}">
      <dgm:prSet/>
      <dgm:spPr/>
      <dgm:t>
        <a:bodyPr/>
        <a:lstStyle/>
        <a:p>
          <a:r>
            <a:rPr lang="fr-BE"/>
            <a:t>Un seul épidémiologiste encode une statistique journalière (mais adaptation pour l’exercice)</a:t>
          </a:r>
          <a:endParaRPr lang="en-US"/>
        </a:p>
      </dgm:t>
    </dgm:pt>
    <dgm:pt modelId="{1DB1FC8C-C70C-496E-B9EB-FFE8907D0C1E}" type="parTrans" cxnId="{48B1E7CF-8501-4C31-A0C4-EBC3409B9DDE}">
      <dgm:prSet/>
      <dgm:spPr/>
      <dgm:t>
        <a:bodyPr/>
        <a:lstStyle/>
        <a:p>
          <a:endParaRPr lang="en-US"/>
        </a:p>
      </dgm:t>
    </dgm:pt>
    <dgm:pt modelId="{0BE08995-D3A0-4410-BD68-08C1140C05F8}" type="sibTrans" cxnId="{48B1E7CF-8501-4C31-A0C4-EBC3409B9DDE}">
      <dgm:prSet/>
      <dgm:spPr/>
      <dgm:t>
        <a:bodyPr/>
        <a:lstStyle/>
        <a:p>
          <a:endParaRPr lang="en-US"/>
        </a:p>
      </dgm:t>
    </dgm:pt>
    <dgm:pt modelId="{7F400FD6-590B-4782-9068-0708387EF9C5}">
      <dgm:prSet/>
      <dgm:spPr/>
      <dgm:t>
        <a:bodyPr/>
        <a:lstStyle/>
        <a:p>
          <a:r>
            <a:rPr lang="fr-BE"/>
            <a:t>Pourraient encoder les stats à différents moments</a:t>
          </a:r>
          <a:endParaRPr lang="en-US"/>
        </a:p>
      </dgm:t>
    </dgm:pt>
    <dgm:pt modelId="{73CA717E-C114-4AF7-A251-6375E51B6D41}" type="parTrans" cxnId="{A3CAE6C3-3CB7-49F8-94CE-E4C068267313}">
      <dgm:prSet/>
      <dgm:spPr/>
      <dgm:t>
        <a:bodyPr/>
        <a:lstStyle/>
        <a:p>
          <a:endParaRPr lang="en-US"/>
        </a:p>
      </dgm:t>
    </dgm:pt>
    <dgm:pt modelId="{32A52EF0-4688-4B67-8C4B-11BB2A3075B5}" type="sibTrans" cxnId="{A3CAE6C3-3CB7-49F8-94CE-E4C068267313}">
      <dgm:prSet/>
      <dgm:spPr/>
      <dgm:t>
        <a:bodyPr/>
        <a:lstStyle/>
        <a:p>
          <a:endParaRPr lang="en-US"/>
        </a:p>
      </dgm:t>
    </dgm:pt>
    <dgm:pt modelId="{AAB61050-88C8-4EA3-8038-EA97030154D2}">
      <dgm:prSet/>
      <dgm:spPr/>
      <dgm:t>
        <a:bodyPr/>
        <a:lstStyle/>
        <a:p>
          <a:r>
            <a:rPr lang="fr-BE"/>
            <a:t>plusieurs tables</a:t>
          </a:r>
          <a:endParaRPr lang="en-US"/>
        </a:p>
      </dgm:t>
    </dgm:pt>
    <dgm:pt modelId="{86900E61-7F26-4DA3-BF9E-A6958B476303}" type="parTrans" cxnId="{7C73EB46-51AD-42E3-A239-4C73DDD65F6C}">
      <dgm:prSet/>
      <dgm:spPr/>
      <dgm:t>
        <a:bodyPr/>
        <a:lstStyle/>
        <a:p>
          <a:endParaRPr lang="en-US"/>
        </a:p>
      </dgm:t>
    </dgm:pt>
    <dgm:pt modelId="{6905AEC5-A966-4A64-A33D-90BE7C248A41}" type="sibTrans" cxnId="{7C73EB46-51AD-42E3-A239-4C73DDD65F6C}">
      <dgm:prSet/>
      <dgm:spPr/>
      <dgm:t>
        <a:bodyPr/>
        <a:lstStyle/>
        <a:p>
          <a:endParaRPr lang="en-US"/>
        </a:p>
      </dgm:t>
    </dgm:pt>
    <dgm:pt modelId="{38C3E6CF-F073-4A56-B92D-5AB5005C67F7}">
      <dgm:prSet/>
      <dgm:spPr/>
      <dgm:t>
        <a:bodyPr/>
        <a:lstStyle/>
        <a:p>
          <a:r>
            <a:rPr lang="fr-BE"/>
            <a:t>pas forcément NOT NULL</a:t>
          </a:r>
          <a:endParaRPr lang="en-US"/>
        </a:p>
      </dgm:t>
    </dgm:pt>
    <dgm:pt modelId="{E6DE67CE-29A1-4505-BB39-1598480CC92F}" type="parTrans" cxnId="{1FE874DF-C813-419D-BAD5-949F86B8F157}">
      <dgm:prSet/>
      <dgm:spPr/>
      <dgm:t>
        <a:bodyPr/>
        <a:lstStyle/>
        <a:p>
          <a:endParaRPr lang="en-US"/>
        </a:p>
      </dgm:t>
    </dgm:pt>
    <dgm:pt modelId="{64C9B0DE-FC17-4F50-8F26-C7872B583A4B}" type="sibTrans" cxnId="{1FE874DF-C813-419D-BAD5-949F86B8F157}">
      <dgm:prSet/>
      <dgm:spPr/>
      <dgm:t>
        <a:bodyPr/>
        <a:lstStyle/>
        <a:p>
          <a:endParaRPr lang="en-US"/>
        </a:p>
      </dgm:t>
    </dgm:pt>
    <dgm:pt modelId="{D3E8181C-109F-484A-830C-EF8CC75BBA28}">
      <dgm:prSet/>
      <dgm:spPr/>
      <dgm:t>
        <a:bodyPr/>
        <a:lstStyle/>
        <a:p>
          <a:r>
            <a:rPr lang="fr-BE"/>
            <a:t>Hosp_patients &gt; icu_patients</a:t>
          </a:r>
          <a:endParaRPr lang="en-US"/>
        </a:p>
      </dgm:t>
    </dgm:pt>
    <dgm:pt modelId="{9E11C276-B5F6-4329-B0B9-1F63BF754B9B}" type="parTrans" cxnId="{88B09F0D-6C80-4FE4-853A-E3DC535B998D}">
      <dgm:prSet/>
      <dgm:spPr/>
      <dgm:t>
        <a:bodyPr/>
        <a:lstStyle/>
        <a:p>
          <a:endParaRPr lang="en-US"/>
        </a:p>
      </dgm:t>
    </dgm:pt>
    <dgm:pt modelId="{57E6F3C5-561F-4E97-B968-0170F9227544}" type="sibTrans" cxnId="{88B09F0D-6C80-4FE4-853A-E3DC535B998D}">
      <dgm:prSet/>
      <dgm:spPr/>
      <dgm:t>
        <a:bodyPr/>
        <a:lstStyle/>
        <a:p>
          <a:endParaRPr lang="en-US"/>
        </a:p>
      </dgm:t>
    </dgm:pt>
    <dgm:pt modelId="{E2646B65-CAB2-4398-A273-1AD530C2EAB9}">
      <dgm:prSet/>
      <dgm:spPr/>
      <dgm:t>
        <a:bodyPr/>
        <a:lstStyle/>
        <a:p>
          <a:r>
            <a:rPr lang="fr-BE"/>
            <a:t>Pseudo unique</a:t>
          </a:r>
          <a:endParaRPr lang="en-US"/>
        </a:p>
      </dgm:t>
    </dgm:pt>
    <dgm:pt modelId="{C11DB2F3-C3D5-4301-B901-422E783ABAE2}" type="parTrans" cxnId="{B4C06756-0817-4058-9E55-B9BA28CFECA1}">
      <dgm:prSet/>
      <dgm:spPr/>
      <dgm:t>
        <a:bodyPr/>
        <a:lstStyle/>
        <a:p>
          <a:endParaRPr lang="en-US"/>
        </a:p>
      </dgm:t>
    </dgm:pt>
    <dgm:pt modelId="{E1503F4D-060A-4741-8A07-D1BA93FA7FF7}" type="sibTrans" cxnId="{B4C06756-0817-4058-9E55-B9BA28CFECA1}">
      <dgm:prSet/>
      <dgm:spPr/>
      <dgm:t>
        <a:bodyPr/>
        <a:lstStyle/>
        <a:p>
          <a:endParaRPr lang="en-US"/>
        </a:p>
      </dgm:t>
    </dgm:pt>
    <dgm:pt modelId="{255275F4-4B3E-415C-917A-E5B949AB90FB}">
      <dgm:prSet/>
      <dgm:spPr/>
      <dgm:t>
        <a:bodyPr/>
        <a:lstStyle/>
        <a:p>
          <a:r>
            <a:rPr lang="fr-BE"/>
            <a:t>Adresse physique</a:t>
          </a:r>
          <a:endParaRPr lang="en-US"/>
        </a:p>
      </dgm:t>
    </dgm:pt>
    <dgm:pt modelId="{3E990E49-B21A-4F5E-838A-29694D192E0C}" type="parTrans" cxnId="{A7C72965-4385-48CB-ACA6-9FE875A97D9A}">
      <dgm:prSet/>
      <dgm:spPr/>
      <dgm:t>
        <a:bodyPr/>
        <a:lstStyle/>
        <a:p>
          <a:endParaRPr lang="en-US"/>
        </a:p>
      </dgm:t>
    </dgm:pt>
    <dgm:pt modelId="{9196FF17-5015-49B4-A4A3-FEC0DECFA28C}" type="sibTrans" cxnId="{A7C72965-4385-48CB-ACA6-9FE875A97D9A}">
      <dgm:prSet/>
      <dgm:spPr/>
      <dgm:t>
        <a:bodyPr/>
        <a:lstStyle/>
        <a:p>
          <a:endParaRPr lang="en-US"/>
        </a:p>
      </dgm:t>
    </dgm:pt>
    <dgm:pt modelId="{72CD0B66-0C8B-44D0-9CA3-3D456E6222D4}">
      <dgm:prSet/>
      <dgm:spPr/>
      <dgm:t>
        <a:bodyPr/>
        <a:lstStyle/>
        <a:p>
          <a:r>
            <a:rPr lang="fr-BE"/>
            <a:t>NB_vaccins, tests, hosp, peuvent être &gt; population</a:t>
          </a:r>
          <a:endParaRPr lang="en-US"/>
        </a:p>
      </dgm:t>
    </dgm:pt>
    <dgm:pt modelId="{9561D556-74F6-476F-B1F4-DCF926E11A0B}" type="parTrans" cxnId="{2DBA7C63-6075-49EF-928D-E46AAEB4AFAA}">
      <dgm:prSet/>
      <dgm:spPr/>
      <dgm:t>
        <a:bodyPr/>
        <a:lstStyle/>
        <a:p>
          <a:endParaRPr lang="en-US"/>
        </a:p>
      </dgm:t>
    </dgm:pt>
    <dgm:pt modelId="{6FB9D623-FC33-4A59-A1CC-3A1F87FC1800}" type="sibTrans" cxnId="{2DBA7C63-6075-49EF-928D-E46AAEB4AFAA}">
      <dgm:prSet/>
      <dgm:spPr/>
      <dgm:t>
        <a:bodyPr/>
        <a:lstStyle/>
        <a:p>
          <a:endParaRPr lang="en-US"/>
        </a:p>
      </dgm:t>
    </dgm:pt>
    <dgm:pt modelId="{AE58D3B5-33EC-4DE4-9D6C-5B054111524D}" type="pres">
      <dgm:prSet presAssocID="{0E513A0C-888D-4530-BD10-4A480B9B7271}" presName="diagram" presStyleCnt="0">
        <dgm:presLayoutVars>
          <dgm:dir/>
          <dgm:resizeHandles val="exact"/>
        </dgm:presLayoutVars>
      </dgm:prSet>
      <dgm:spPr/>
    </dgm:pt>
    <dgm:pt modelId="{63FFC606-858D-4F3D-8804-F1EB56CD760A}" type="pres">
      <dgm:prSet presAssocID="{6E407F5E-A2D1-45E4-B2B7-9736ACA5F492}" presName="node" presStyleLbl="node1" presStyleIdx="0" presStyleCnt="8">
        <dgm:presLayoutVars>
          <dgm:bulletEnabled val="1"/>
        </dgm:presLayoutVars>
      </dgm:prSet>
      <dgm:spPr/>
    </dgm:pt>
    <dgm:pt modelId="{065E1BD6-4695-4F1B-96BE-0FEB6A29972D}" type="pres">
      <dgm:prSet presAssocID="{893A89E2-4198-4655-AC6E-34BC709C119B}" presName="sibTrans" presStyleCnt="0"/>
      <dgm:spPr/>
    </dgm:pt>
    <dgm:pt modelId="{BEF984D6-11FB-400E-9B29-799136C5D358}" type="pres">
      <dgm:prSet presAssocID="{B4D87EDE-4725-46B4-8352-1AD626B48305}" presName="node" presStyleLbl="node1" presStyleIdx="1" presStyleCnt="8">
        <dgm:presLayoutVars>
          <dgm:bulletEnabled val="1"/>
        </dgm:presLayoutVars>
      </dgm:prSet>
      <dgm:spPr/>
    </dgm:pt>
    <dgm:pt modelId="{DBFDF135-A7D6-47A1-9F3E-1A4E0E5F51CB}" type="pres">
      <dgm:prSet presAssocID="{EE8799AC-896E-474F-9D96-2BEFD168BE45}" presName="sibTrans" presStyleCnt="0"/>
      <dgm:spPr/>
    </dgm:pt>
    <dgm:pt modelId="{C504AF0D-8642-4AAC-A271-BECE3B36912D}" type="pres">
      <dgm:prSet presAssocID="{11ED1125-67FA-4940-991B-A101E62CE5A1}" presName="node" presStyleLbl="node1" presStyleIdx="2" presStyleCnt="8">
        <dgm:presLayoutVars>
          <dgm:bulletEnabled val="1"/>
        </dgm:presLayoutVars>
      </dgm:prSet>
      <dgm:spPr/>
    </dgm:pt>
    <dgm:pt modelId="{E6888A05-7FEF-4267-BD73-40FFD4FF2050}" type="pres">
      <dgm:prSet presAssocID="{0BE08995-D3A0-4410-BD68-08C1140C05F8}" presName="sibTrans" presStyleCnt="0"/>
      <dgm:spPr/>
    </dgm:pt>
    <dgm:pt modelId="{44515938-A1F1-40D8-BE51-7F48252B14D0}" type="pres">
      <dgm:prSet presAssocID="{7F400FD6-590B-4782-9068-0708387EF9C5}" presName="node" presStyleLbl="node1" presStyleIdx="3" presStyleCnt="8">
        <dgm:presLayoutVars>
          <dgm:bulletEnabled val="1"/>
        </dgm:presLayoutVars>
      </dgm:prSet>
      <dgm:spPr/>
    </dgm:pt>
    <dgm:pt modelId="{DF0827F0-0EF0-4E52-A64C-02FC64484F76}" type="pres">
      <dgm:prSet presAssocID="{32A52EF0-4688-4B67-8C4B-11BB2A3075B5}" presName="sibTrans" presStyleCnt="0"/>
      <dgm:spPr/>
    </dgm:pt>
    <dgm:pt modelId="{2662F58C-627E-42F9-B860-A4AB2CF9FDC5}" type="pres">
      <dgm:prSet presAssocID="{D3E8181C-109F-484A-830C-EF8CC75BBA28}" presName="node" presStyleLbl="node1" presStyleIdx="4" presStyleCnt="8">
        <dgm:presLayoutVars>
          <dgm:bulletEnabled val="1"/>
        </dgm:presLayoutVars>
      </dgm:prSet>
      <dgm:spPr/>
    </dgm:pt>
    <dgm:pt modelId="{92EB891F-DE01-4AE6-AC39-835D752664C3}" type="pres">
      <dgm:prSet presAssocID="{57E6F3C5-561F-4E97-B968-0170F9227544}" presName="sibTrans" presStyleCnt="0"/>
      <dgm:spPr/>
    </dgm:pt>
    <dgm:pt modelId="{D8CF8820-457D-4A14-A780-4040BD113D83}" type="pres">
      <dgm:prSet presAssocID="{E2646B65-CAB2-4398-A273-1AD530C2EAB9}" presName="node" presStyleLbl="node1" presStyleIdx="5" presStyleCnt="8">
        <dgm:presLayoutVars>
          <dgm:bulletEnabled val="1"/>
        </dgm:presLayoutVars>
      </dgm:prSet>
      <dgm:spPr/>
    </dgm:pt>
    <dgm:pt modelId="{A3C8C08A-E52A-4DC1-B661-B17621AB22D7}" type="pres">
      <dgm:prSet presAssocID="{E1503F4D-060A-4741-8A07-D1BA93FA7FF7}" presName="sibTrans" presStyleCnt="0"/>
      <dgm:spPr/>
    </dgm:pt>
    <dgm:pt modelId="{3B1EB352-1E39-40B9-8E6D-6036B104EA2B}" type="pres">
      <dgm:prSet presAssocID="{255275F4-4B3E-415C-917A-E5B949AB90FB}" presName="node" presStyleLbl="node1" presStyleIdx="6" presStyleCnt="8">
        <dgm:presLayoutVars>
          <dgm:bulletEnabled val="1"/>
        </dgm:presLayoutVars>
      </dgm:prSet>
      <dgm:spPr/>
    </dgm:pt>
    <dgm:pt modelId="{8C5E8433-2AF6-404B-ACDE-B24C4315492A}" type="pres">
      <dgm:prSet presAssocID="{9196FF17-5015-49B4-A4A3-FEC0DECFA28C}" presName="sibTrans" presStyleCnt="0"/>
      <dgm:spPr/>
    </dgm:pt>
    <dgm:pt modelId="{4A3FF34D-53E8-4EDD-92D7-AF2969E67621}" type="pres">
      <dgm:prSet presAssocID="{72CD0B66-0C8B-44D0-9CA3-3D456E6222D4}" presName="node" presStyleLbl="node1" presStyleIdx="7" presStyleCnt="8">
        <dgm:presLayoutVars>
          <dgm:bulletEnabled val="1"/>
        </dgm:presLayoutVars>
      </dgm:prSet>
      <dgm:spPr/>
    </dgm:pt>
  </dgm:ptLst>
  <dgm:cxnLst>
    <dgm:cxn modelId="{A4F0640D-5CE4-4562-8984-72628A99E2B2}" type="presOf" srcId="{D3E8181C-109F-484A-830C-EF8CC75BBA28}" destId="{2662F58C-627E-42F9-B860-A4AB2CF9FDC5}" srcOrd="0" destOrd="0" presId="urn:microsoft.com/office/officeart/2005/8/layout/default"/>
    <dgm:cxn modelId="{88B09F0D-6C80-4FE4-853A-E3DC535B998D}" srcId="{0E513A0C-888D-4530-BD10-4A480B9B7271}" destId="{D3E8181C-109F-484A-830C-EF8CC75BBA28}" srcOrd="4" destOrd="0" parTransId="{9E11C276-B5F6-4329-B0B9-1F63BF754B9B}" sibTransId="{57E6F3C5-561F-4E97-B968-0170F9227544}"/>
    <dgm:cxn modelId="{2DBA7C63-6075-49EF-928D-E46AAEB4AFAA}" srcId="{0E513A0C-888D-4530-BD10-4A480B9B7271}" destId="{72CD0B66-0C8B-44D0-9CA3-3D456E6222D4}" srcOrd="7" destOrd="0" parTransId="{9561D556-74F6-476F-B1F4-DCF926E11A0B}" sibTransId="{6FB9D623-FC33-4A59-A1CC-3A1F87FC1800}"/>
    <dgm:cxn modelId="{A7C72965-4385-48CB-ACA6-9FE875A97D9A}" srcId="{0E513A0C-888D-4530-BD10-4A480B9B7271}" destId="{255275F4-4B3E-415C-917A-E5B949AB90FB}" srcOrd="6" destOrd="0" parTransId="{3E990E49-B21A-4F5E-838A-29694D192E0C}" sibTransId="{9196FF17-5015-49B4-A4A3-FEC0DECFA28C}"/>
    <dgm:cxn modelId="{C8CD2446-E915-4E0A-8CE4-D03047C1F86D}" type="presOf" srcId="{E2646B65-CAB2-4398-A273-1AD530C2EAB9}" destId="{D8CF8820-457D-4A14-A780-4040BD113D83}" srcOrd="0" destOrd="0" presId="urn:microsoft.com/office/officeart/2005/8/layout/default"/>
    <dgm:cxn modelId="{63EFC146-10B4-4EA0-A136-099FADC1C49E}" type="presOf" srcId="{0E513A0C-888D-4530-BD10-4A480B9B7271}" destId="{AE58D3B5-33EC-4DE4-9D6C-5B054111524D}" srcOrd="0" destOrd="0" presId="urn:microsoft.com/office/officeart/2005/8/layout/default"/>
    <dgm:cxn modelId="{7C73EB46-51AD-42E3-A239-4C73DDD65F6C}" srcId="{7F400FD6-590B-4782-9068-0708387EF9C5}" destId="{AAB61050-88C8-4EA3-8038-EA97030154D2}" srcOrd="0" destOrd="0" parTransId="{86900E61-7F26-4DA3-BF9E-A6958B476303}" sibTransId="{6905AEC5-A966-4A64-A33D-90BE7C248A41}"/>
    <dgm:cxn modelId="{4DA9A667-B9FF-458F-B06F-BAC9E644D992}" type="presOf" srcId="{B4D87EDE-4725-46B4-8352-1AD626B48305}" destId="{BEF984D6-11FB-400E-9B29-799136C5D358}" srcOrd="0" destOrd="0" presId="urn:microsoft.com/office/officeart/2005/8/layout/default"/>
    <dgm:cxn modelId="{AAC3EB55-A256-4FD3-A341-E74680A3E8A6}" type="presOf" srcId="{38C3E6CF-F073-4A56-B92D-5AB5005C67F7}" destId="{44515938-A1F1-40D8-BE51-7F48252B14D0}" srcOrd="0" destOrd="2" presId="urn:microsoft.com/office/officeart/2005/8/layout/default"/>
    <dgm:cxn modelId="{B4C06756-0817-4058-9E55-B9BA28CFECA1}" srcId="{0E513A0C-888D-4530-BD10-4A480B9B7271}" destId="{E2646B65-CAB2-4398-A273-1AD530C2EAB9}" srcOrd="5" destOrd="0" parTransId="{C11DB2F3-C3D5-4301-B901-422E783ABAE2}" sibTransId="{E1503F4D-060A-4741-8A07-D1BA93FA7FF7}"/>
    <dgm:cxn modelId="{326AE077-2123-435F-9EBE-6DE2B647F135}" type="presOf" srcId="{AAB61050-88C8-4EA3-8038-EA97030154D2}" destId="{44515938-A1F1-40D8-BE51-7F48252B14D0}" srcOrd="0" destOrd="1" presId="urn:microsoft.com/office/officeart/2005/8/layout/default"/>
    <dgm:cxn modelId="{518E9C84-D70F-42AF-9205-78D44D5F02E5}" type="presOf" srcId="{255275F4-4B3E-415C-917A-E5B949AB90FB}" destId="{3B1EB352-1E39-40B9-8E6D-6036B104EA2B}" srcOrd="0" destOrd="0" presId="urn:microsoft.com/office/officeart/2005/8/layout/default"/>
    <dgm:cxn modelId="{8E11808C-E670-4D14-8E33-573E674BEB4A}" type="presOf" srcId="{11ED1125-67FA-4940-991B-A101E62CE5A1}" destId="{C504AF0D-8642-4AAC-A271-BECE3B36912D}" srcOrd="0" destOrd="0" presId="urn:microsoft.com/office/officeart/2005/8/layout/default"/>
    <dgm:cxn modelId="{82399693-B1CD-451A-AE0C-DB93228F0960}" type="presOf" srcId="{6E407F5E-A2D1-45E4-B2B7-9736ACA5F492}" destId="{63FFC606-858D-4F3D-8804-F1EB56CD760A}" srcOrd="0" destOrd="0" presId="urn:microsoft.com/office/officeart/2005/8/layout/default"/>
    <dgm:cxn modelId="{3937909D-4E65-4F00-8CBA-F85B9EC32F3F}" type="presOf" srcId="{7F400FD6-590B-4782-9068-0708387EF9C5}" destId="{44515938-A1F1-40D8-BE51-7F48252B14D0}" srcOrd="0" destOrd="0" presId="urn:microsoft.com/office/officeart/2005/8/layout/default"/>
    <dgm:cxn modelId="{C3CE5CA1-029E-4EAA-B0A7-4F180E703339}" srcId="{0E513A0C-888D-4530-BD10-4A480B9B7271}" destId="{B4D87EDE-4725-46B4-8352-1AD626B48305}" srcOrd="1" destOrd="0" parTransId="{15C285EE-3E76-4849-8795-DEB72042410E}" sibTransId="{EE8799AC-896E-474F-9D96-2BEFD168BE45}"/>
    <dgm:cxn modelId="{A3CAE6C3-3CB7-49F8-94CE-E4C068267313}" srcId="{0E513A0C-888D-4530-BD10-4A480B9B7271}" destId="{7F400FD6-590B-4782-9068-0708387EF9C5}" srcOrd="3" destOrd="0" parTransId="{73CA717E-C114-4AF7-A251-6375E51B6D41}" sibTransId="{32A52EF0-4688-4B67-8C4B-11BB2A3075B5}"/>
    <dgm:cxn modelId="{48B1E7CF-8501-4C31-A0C4-EBC3409B9DDE}" srcId="{0E513A0C-888D-4530-BD10-4A480B9B7271}" destId="{11ED1125-67FA-4940-991B-A101E62CE5A1}" srcOrd="2" destOrd="0" parTransId="{1DB1FC8C-C70C-496E-B9EB-FFE8907D0C1E}" sibTransId="{0BE08995-D3A0-4410-BD68-08C1140C05F8}"/>
    <dgm:cxn modelId="{DDA935DF-1CB0-4CC5-9E7E-07FDEFCD7477}" type="presOf" srcId="{72CD0B66-0C8B-44D0-9CA3-3D456E6222D4}" destId="{4A3FF34D-53E8-4EDD-92D7-AF2969E67621}" srcOrd="0" destOrd="0" presId="urn:microsoft.com/office/officeart/2005/8/layout/default"/>
    <dgm:cxn modelId="{1FE874DF-C813-419D-BAD5-949F86B8F157}" srcId="{7F400FD6-590B-4782-9068-0708387EF9C5}" destId="{38C3E6CF-F073-4A56-B92D-5AB5005C67F7}" srcOrd="1" destOrd="0" parTransId="{E6DE67CE-29A1-4505-BB39-1598480CC92F}" sibTransId="{64C9B0DE-FC17-4F50-8F26-C7872B583A4B}"/>
    <dgm:cxn modelId="{AA969FE4-E6C5-47E0-8B50-F0C2F1C4093F}" srcId="{0E513A0C-888D-4530-BD10-4A480B9B7271}" destId="{6E407F5E-A2D1-45E4-B2B7-9736ACA5F492}" srcOrd="0" destOrd="0" parTransId="{04863968-B09B-46C7-AE6F-BE8F672AAF9E}" sibTransId="{893A89E2-4198-4655-AC6E-34BC709C119B}"/>
    <dgm:cxn modelId="{CD994D20-49CB-4286-BD6B-FF1112967AC9}" type="presParOf" srcId="{AE58D3B5-33EC-4DE4-9D6C-5B054111524D}" destId="{63FFC606-858D-4F3D-8804-F1EB56CD760A}" srcOrd="0" destOrd="0" presId="urn:microsoft.com/office/officeart/2005/8/layout/default"/>
    <dgm:cxn modelId="{77594486-6C49-4F9A-A638-B50299CFAF11}" type="presParOf" srcId="{AE58D3B5-33EC-4DE4-9D6C-5B054111524D}" destId="{065E1BD6-4695-4F1B-96BE-0FEB6A29972D}" srcOrd="1" destOrd="0" presId="urn:microsoft.com/office/officeart/2005/8/layout/default"/>
    <dgm:cxn modelId="{69250AFC-6826-4E45-B4DE-2883D93A7F1B}" type="presParOf" srcId="{AE58D3B5-33EC-4DE4-9D6C-5B054111524D}" destId="{BEF984D6-11FB-400E-9B29-799136C5D358}" srcOrd="2" destOrd="0" presId="urn:microsoft.com/office/officeart/2005/8/layout/default"/>
    <dgm:cxn modelId="{78B06A5E-B853-4CB2-8B75-195FE1054521}" type="presParOf" srcId="{AE58D3B5-33EC-4DE4-9D6C-5B054111524D}" destId="{DBFDF135-A7D6-47A1-9F3E-1A4E0E5F51CB}" srcOrd="3" destOrd="0" presId="urn:microsoft.com/office/officeart/2005/8/layout/default"/>
    <dgm:cxn modelId="{FC1E970B-9DB2-4E38-AA92-4206CAB0C83F}" type="presParOf" srcId="{AE58D3B5-33EC-4DE4-9D6C-5B054111524D}" destId="{C504AF0D-8642-4AAC-A271-BECE3B36912D}" srcOrd="4" destOrd="0" presId="urn:microsoft.com/office/officeart/2005/8/layout/default"/>
    <dgm:cxn modelId="{4BCEEE91-7111-4EDD-907B-D526610C279E}" type="presParOf" srcId="{AE58D3B5-33EC-4DE4-9D6C-5B054111524D}" destId="{E6888A05-7FEF-4267-BD73-40FFD4FF2050}" srcOrd="5" destOrd="0" presId="urn:microsoft.com/office/officeart/2005/8/layout/default"/>
    <dgm:cxn modelId="{0DFAD65F-CD1D-400D-9FF5-E580DF916F21}" type="presParOf" srcId="{AE58D3B5-33EC-4DE4-9D6C-5B054111524D}" destId="{44515938-A1F1-40D8-BE51-7F48252B14D0}" srcOrd="6" destOrd="0" presId="urn:microsoft.com/office/officeart/2005/8/layout/default"/>
    <dgm:cxn modelId="{4B8376AE-DF4E-4639-8208-9AF2939C1837}" type="presParOf" srcId="{AE58D3B5-33EC-4DE4-9D6C-5B054111524D}" destId="{DF0827F0-0EF0-4E52-A64C-02FC64484F76}" srcOrd="7" destOrd="0" presId="urn:microsoft.com/office/officeart/2005/8/layout/default"/>
    <dgm:cxn modelId="{501248AF-0E59-4E4D-B66D-B534BAB45277}" type="presParOf" srcId="{AE58D3B5-33EC-4DE4-9D6C-5B054111524D}" destId="{2662F58C-627E-42F9-B860-A4AB2CF9FDC5}" srcOrd="8" destOrd="0" presId="urn:microsoft.com/office/officeart/2005/8/layout/default"/>
    <dgm:cxn modelId="{BA1502F6-6B1D-46C6-8143-EFC5C111B725}" type="presParOf" srcId="{AE58D3B5-33EC-4DE4-9D6C-5B054111524D}" destId="{92EB891F-DE01-4AE6-AC39-835D752664C3}" srcOrd="9" destOrd="0" presId="urn:microsoft.com/office/officeart/2005/8/layout/default"/>
    <dgm:cxn modelId="{E8E98289-A476-403F-8DF2-8D1328084247}" type="presParOf" srcId="{AE58D3B5-33EC-4DE4-9D6C-5B054111524D}" destId="{D8CF8820-457D-4A14-A780-4040BD113D83}" srcOrd="10" destOrd="0" presId="urn:microsoft.com/office/officeart/2005/8/layout/default"/>
    <dgm:cxn modelId="{7B03B18D-5EBC-4ED3-88D6-B94B0230CC7A}" type="presParOf" srcId="{AE58D3B5-33EC-4DE4-9D6C-5B054111524D}" destId="{A3C8C08A-E52A-4DC1-B661-B17621AB22D7}" srcOrd="11" destOrd="0" presId="urn:microsoft.com/office/officeart/2005/8/layout/default"/>
    <dgm:cxn modelId="{0840CB04-7D4E-49E1-8E65-C22D756B4F09}" type="presParOf" srcId="{AE58D3B5-33EC-4DE4-9D6C-5B054111524D}" destId="{3B1EB352-1E39-40B9-8E6D-6036B104EA2B}" srcOrd="12" destOrd="0" presId="urn:microsoft.com/office/officeart/2005/8/layout/default"/>
    <dgm:cxn modelId="{4B2786FF-36EF-4F9E-B2EC-378F48D3D4C3}" type="presParOf" srcId="{AE58D3B5-33EC-4DE4-9D6C-5B054111524D}" destId="{8C5E8433-2AF6-404B-ACDE-B24C4315492A}" srcOrd="13" destOrd="0" presId="urn:microsoft.com/office/officeart/2005/8/layout/default"/>
    <dgm:cxn modelId="{651AC764-C3A9-457F-B4AC-AF2AD4465644}" type="presParOf" srcId="{AE58D3B5-33EC-4DE4-9D6C-5B054111524D}" destId="{4A3FF34D-53E8-4EDD-92D7-AF2969E6762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FC606-858D-4F3D-8804-F1EB56CD760A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L’épidémiologiste peut tout modifier</a:t>
          </a:r>
          <a:endParaRPr lang="en-US" sz="1800" kern="1200"/>
        </a:p>
      </dsp:txBody>
      <dsp:txXfrm>
        <a:off x="3080" y="587032"/>
        <a:ext cx="2444055" cy="1466433"/>
      </dsp:txXfrm>
    </dsp:sp>
    <dsp:sp modelId="{BEF984D6-11FB-400E-9B29-799136C5D358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L’utilisateur lambda peut juste voir toutes les données</a:t>
          </a:r>
          <a:endParaRPr lang="en-US" sz="1800" kern="1200"/>
        </a:p>
      </dsp:txBody>
      <dsp:txXfrm>
        <a:off x="2691541" y="587032"/>
        <a:ext cx="2444055" cy="1466433"/>
      </dsp:txXfrm>
    </dsp:sp>
    <dsp:sp modelId="{C504AF0D-8642-4AAC-A271-BECE3B36912D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Un seul épidémiologiste encode une statistique journalière (mais adaptation pour l’exercice)</a:t>
          </a:r>
          <a:endParaRPr lang="en-US" sz="1800" kern="1200"/>
        </a:p>
      </dsp:txBody>
      <dsp:txXfrm>
        <a:off x="5380002" y="587032"/>
        <a:ext cx="2444055" cy="1466433"/>
      </dsp:txXfrm>
    </dsp:sp>
    <dsp:sp modelId="{44515938-A1F1-40D8-BE51-7F48252B14D0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Pourraient encoder les stats à différents moments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/>
            <a:t>plusieurs tables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/>
            <a:t>pas forcément NOT NULL</a:t>
          </a:r>
          <a:endParaRPr lang="en-US" sz="1400" kern="1200"/>
        </a:p>
      </dsp:txBody>
      <dsp:txXfrm>
        <a:off x="8068463" y="587032"/>
        <a:ext cx="2444055" cy="1466433"/>
      </dsp:txXfrm>
    </dsp:sp>
    <dsp:sp modelId="{2662F58C-627E-42F9-B860-A4AB2CF9FDC5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Hosp_patients &gt; icu_patients</a:t>
          </a:r>
          <a:endParaRPr lang="en-US" sz="1800" kern="1200"/>
        </a:p>
      </dsp:txBody>
      <dsp:txXfrm>
        <a:off x="3080" y="2297871"/>
        <a:ext cx="2444055" cy="1466433"/>
      </dsp:txXfrm>
    </dsp:sp>
    <dsp:sp modelId="{D8CF8820-457D-4A14-A780-4040BD113D83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Pseudo unique</a:t>
          </a:r>
          <a:endParaRPr lang="en-US" sz="1800" kern="1200"/>
        </a:p>
      </dsp:txBody>
      <dsp:txXfrm>
        <a:off x="2691541" y="2297871"/>
        <a:ext cx="2444055" cy="1466433"/>
      </dsp:txXfrm>
    </dsp:sp>
    <dsp:sp modelId="{3B1EB352-1E39-40B9-8E6D-6036B104EA2B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Adresse physique</a:t>
          </a:r>
          <a:endParaRPr lang="en-US" sz="1800" kern="1200"/>
        </a:p>
      </dsp:txBody>
      <dsp:txXfrm>
        <a:off x="5380002" y="2297871"/>
        <a:ext cx="2444055" cy="1466433"/>
      </dsp:txXfrm>
    </dsp:sp>
    <dsp:sp modelId="{4A3FF34D-53E8-4EDD-92D7-AF2969E6762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NB_vaccins, tests, hosp, peuvent être &gt; population</a:t>
          </a:r>
          <a:endParaRPr lang="en-US" sz="18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78E3-A8C2-CC4D-BA93-3CDB384DD75E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4EDE-B2BE-8844-B4FC-1C780A456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2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2C900-4FD4-5F40-AFC8-C92CBFEE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6B46B-5532-A045-895C-1A92073D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2F93D-3CEC-F943-B0E4-97E029DE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A08DE-B167-1541-A6E6-FC42F1D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7358-3DAA-E54A-B235-35EA72A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86F7B-A507-D040-85E3-E4FE968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E84BA9-C73B-6843-865E-91559F70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0B8586-CCE6-F340-9900-EB43265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76B2-EF1A-4B4A-BD98-D88ABE0C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ADB64-6F91-6242-80AA-19A70BF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485FA3-D4D6-1744-87A8-5B8400D4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9DD36-C605-8848-BDA7-BECB8F00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7B4AA-766B-1E4A-B794-F415F27E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2935-0739-4F4F-AF87-3A8FECE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3233C-7B62-C64B-985D-85C6861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8135-B23D-C94D-8626-A900ECE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72819-3E89-A444-97DD-0BB9441D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D6811-BD9C-AE48-9083-907812D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2BF4D-81C4-774C-AF62-3315298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3E5EA-F1DC-C64D-A848-3C5BB69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9A454-AA54-BD48-851D-C0C8DA86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EFB8C-F141-0745-ACA4-7B825F2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3741A-CA66-7D43-8CA2-650A04D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9D562-4166-554D-99B9-A3BDADC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A6DB7-E72C-5A40-8BC0-8BAC64CE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02831-7292-BF46-A241-B2B0070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57F9B-FFD0-9844-9A60-14CA3322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5BB4FF-83A8-0C4C-AB70-7B936E9E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E077C-5AB4-494B-BFD3-03D9F5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FFBF9-D058-1845-BC05-EBC4FB3E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6A118-56A3-EA4A-A8DC-E6FC11D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A54FA-EDFA-6F42-AAAD-C9E2F4A9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6D84A-6F9A-6642-AEB6-B2F552DC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196BE-20CE-8941-9CC1-7DEFFE83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DFE1F0-F9BF-134E-BCEF-E1300FCE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0E424-23DD-AC4E-9885-B299C49E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D8DF7F-C2B1-2B41-A0C8-796684C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99A96D-1B53-4545-AF6B-F195CDD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0DC23B-84F2-D64C-8FFB-81C5EF2F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767F8-C4BE-E84B-871E-C0C45E3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0EE3A-4633-DE4A-A1E9-89B1423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E6E0FB-0A36-6444-8533-E688163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16499-AADC-4548-8D38-95394F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317F5-7A0F-2642-ACD6-34622A9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B3127-AC83-3746-898B-31524C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34303-17F1-6B41-810D-7AC0064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43A1-4863-674E-9B1D-06BF4442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2A860-92B3-1747-909F-9B1846DD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54C451-691E-CC40-8A59-C2A09497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6F947-2CF6-5548-B012-025DB55F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AF6FD-FBF7-2D4C-B031-FA676A6C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0ADAA-98E4-5249-A6E5-D7FDED5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EFAC-FE78-614D-9157-5A745C74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5D90C7-37A1-C748-A3EC-ED306EE3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8B9BE-9B3A-6941-97CC-DA02D9AA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EF874D-520C-D048-940F-48DAD50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92F27-207F-3B40-A3C9-75C70C89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CF096-98A9-5E4B-BCA0-1D04107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DC77DB-AA6F-0047-9F7E-A503459A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5B97A-DE9A-5F4F-AF84-D1DC9815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B66B3-4E92-4043-AFD6-1F3AB9B6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8A650-4452-B540-A317-1429483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38CFE-118A-B54A-A9EF-D75F0E5B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écoré, plante&#10;&#10;Description générée automatiquement">
            <a:extLst>
              <a:ext uri="{FF2B5EF4-FFF2-40B4-BE49-F238E27FC236}">
                <a16:creationId xmlns:a16="http://schemas.microsoft.com/office/drawing/2014/main" id="{40B61A9A-CA55-2447-B224-7F426981E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6" r="23158"/>
          <a:stretch/>
        </p:blipFill>
        <p:spPr>
          <a:xfrm rot="5400000">
            <a:off x="472622" y="-472622"/>
            <a:ext cx="6857999" cy="7803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B26E1-FE57-BE47-A9F3-F135FE94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589685" cy="1745673"/>
          </a:xfrm>
          <a:solidFill>
            <a:schemeClr val="bg2">
              <a:lumMod val="50000"/>
              <a:alpha val="42990"/>
            </a:schemeClr>
          </a:solidFill>
        </p:spPr>
        <p:txBody>
          <a:bodyPr anchor="t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Projet Base de Données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FA528-AB97-6942-9655-353742FF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668687"/>
            <a:ext cx="4589685" cy="812923"/>
          </a:xfrm>
          <a:solidFill>
            <a:schemeClr val="bg2">
              <a:lumMod val="50000"/>
              <a:alpha val="62000"/>
            </a:schemeClr>
          </a:solidFill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QUIVRON Loïc, ALONSO ALONSO David, LENG Mathieu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316B-E04A-48E9-8301-F4E617FF9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5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CE7B-EC7D-3243-9FA9-C8A3CB3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fr-FR" dirty="0"/>
              <a:t>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07AAA-FD61-AA48-BCBD-F45357F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/>
              <a:t>6 Requêtes 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Hospitalisations &gt;= 5000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Plus gros vaccinateur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Qui utitilise quel vaccin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% hospitalisé, le 01/01/2021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Evolution hospitalisations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/>
              <a:t>Vaccin commun France-Belgique</a:t>
            </a:r>
          </a:p>
        </p:txBody>
      </p:sp>
      <p:pic>
        <p:nvPicPr>
          <p:cNvPr id="15" name="Picture 4" descr="Plusieurs points d’interrogation sur fond noir">
            <a:extLst>
              <a:ext uri="{FF2B5EF4-FFF2-40B4-BE49-F238E27FC236}">
                <a16:creationId xmlns:a16="http://schemas.microsoft.com/office/drawing/2014/main" id="{55A379AD-9F15-4649-95F4-8CC80615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71" r="3" b="2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1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38339E-E41E-4B40-AEE8-0984087B7F5D}"/>
              </a:ext>
            </a:extLst>
          </p:cNvPr>
          <p:cNvSpPr/>
          <p:nvPr/>
        </p:nvSpPr>
        <p:spPr>
          <a:xfrm>
            <a:off x="2137146" y="2445045"/>
            <a:ext cx="9820938" cy="3637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DC26DA6-969C-EA4F-B3E4-BC076FD7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12" y="2887702"/>
            <a:ext cx="9361631" cy="6605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24B9698-7D51-6949-9F62-8DCD4990A1C4}"/>
              </a:ext>
            </a:extLst>
          </p:cNvPr>
          <p:cNvSpPr txBox="1"/>
          <p:nvPr/>
        </p:nvSpPr>
        <p:spPr>
          <a:xfrm>
            <a:off x="1081233" y="1654266"/>
            <a:ext cx="876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Sélectionnez les pays qui, au même moment, ont eu au moins 5000 personnes hospitalisées(</a:t>
            </a:r>
            <a:r>
              <a:rPr lang="fr-FR" b="1" dirty="0" err="1"/>
              <a:t>hosp_patients</a:t>
            </a:r>
            <a:r>
              <a:rPr lang="fr-FR" dirty="0"/>
              <a:t>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DD1149-7F97-E14C-9780-7FD7AC6EE7E6}"/>
              </a:ext>
            </a:extLst>
          </p:cNvPr>
          <p:cNvSpPr txBox="1"/>
          <p:nvPr/>
        </p:nvSpPr>
        <p:spPr>
          <a:xfrm>
            <a:off x="807914" y="3903863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76067-875E-494C-9BAB-F6588984848B}"/>
              </a:ext>
            </a:extLst>
          </p:cNvPr>
          <p:cNvSpPr/>
          <p:nvPr/>
        </p:nvSpPr>
        <p:spPr>
          <a:xfrm>
            <a:off x="807914" y="5285374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1B7A56-30AF-C34B-9A0F-311F5FB3F374}"/>
              </a:ext>
            </a:extLst>
          </p:cNvPr>
          <p:cNvSpPr txBox="1"/>
          <p:nvPr/>
        </p:nvSpPr>
        <p:spPr>
          <a:xfrm>
            <a:off x="811123" y="3033325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EFDB7-9194-49C6-BDB6-D74DAAE2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61973"/>
            <a:ext cx="7439025" cy="12763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103F511-4E5A-4F4D-86B6-123839D0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043" y="5038323"/>
            <a:ext cx="9372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A336FC6-F7BA-EB49-BC78-156B9C549ECC}"/>
              </a:ext>
            </a:extLst>
          </p:cNvPr>
          <p:cNvSpPr/>
          <p:nvPr/>
        </p:nvSpPr>
        <p:spPr>
          <a:xfrm>
            <a:off x="2647507" y="2434856"/>
            <a:ext cx="6741042" cy="3678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2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C12947-99A2-B246-B9C7-341691E8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34"/>
          <a:stretch/>
        </p:blipFill>
        <p:spPr>
          <a:xfrm>
            <a:off x="2931928" y="2765284"/>
            <a:ext cx="6225926" cy="2996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5ED1DE-2582-0448-80BF-8B97A34CAF45}"/>
              </a:ext>
            </a:extLst>
          </p:cNvPr>
          <p:cNvSpPr txBox="1"/>
          <p:nvPr/>
        </p:nvSpPr>
        <p:spPr>
          <a:xfrm>
            <a:off x="1222746" y="1713701"/>
            <a:ext cx="979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pays qui a administré le plus grand nombre total de vaccins (toutes les dates cumulées)</a:t>
            </a:r>
          </a:p>
        </p:txBody>
      </p:sp>
    </p:spTree>
    <p:extLst>
      <p:ext uri="{BB962C8B-B14F-4D97-AF65-F5344CB8AC3E}">
        <p14:creationId xmlns:p14="http://schemas.microsoft.com/office/powerpoint/2010/main" val="120271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1C3C5AC-0C3B-1B4A-B730-BAB4E91FE8ED}"/>
              </a:ext>
            </a:extLst>
          </p:cNvPr>
          <p:cNvSpPr/>
          <p:nvPr/>
        </p:nvSpPr>
        <p:spPr>
          <a:xfrm>
            <a:off x="2670885" y="2870791"/>
            <a:ext cx="6685765" cy="1743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06F89-F368-5647-BF8E-D272FFFE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7"/>
          <a:stretch/>
        </p:blipFill>
        <p:spPr>
          <a:xfrm>
            <a:off x="2969142" y="3154365"/>
            <a:ext cx="6218959" cy="1117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4C196D-7F98-2D4E-9A26-02F2D6992943}"/>
              </a:ext>
            </a:extLst>
          </p:cNvPr>
          <p:cNvSpPr txBox="1"/>
          <p:nvPr/>
        </p:nvSpPr>
        <p:spPr>
          <a:xfrm>
            <a:off x="1087848" y="1701210"/>
            <a:ext cx="61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vaccin, sélectionnez le nom des pays qui l'utilisent </a:t>
            </a:r>
          </a:p>
        </p:txBody>
      </p:sp>
    </p:spTree>
    <p:extLst>
      <p:ext uri="{BB962C8B-B14F-4D97-AF65-F5344CB8AC3E}">
        <p14:creationId xmlns:p14="http://schemas.microsoft.com/office/powerpoint/2010/main" val="90491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F92106-DED9-D34B-AE66-88C6472A8163}"/>
              </a:ext>
            </a:extLst>
          </p:cNvPr>
          <p:cNvSpPr/>
          <p:nvPr/>
        </p:nvSpPr>
        <p:spPr>
          <a:xfrm>
            <a:off x="820820" y="2833259"/>
            <a:ext cx="10864361" cy="1664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854CEB-0158-A84F-B428-3D0431F8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86"/>
            <a:ext cx="10575636" cy="10000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3A1A6C-215D-BF4F-B351-75E63EA446C9}"/>
              </a:ext>
            </a:extLst>
          </p:cNvPr>
          <p:cNvSpPr txBox="1"/>
          <p:nvPr/>
        </p:nvSpPr>
        <p:spPr>
          <a:xfrm>
            <a:off x="1057044" y="1834109"/>
            <a:ext cx="778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proportion de la population hospitalisée pour chaque pays, le 1er janvier 2021</a:t>
            </a:r>
          </a:p>
        </p:txBody>
      </p:sp>
    </p:spTree>
    <p:extLst>
      <p:ext uri="{BB962C8B-B14F-4D97-AF65-F5344CB8AC3E}">
        <p14:creationId xmlns:p14="http://schemas.microsoft.com/office/powerpoint/2010/main" val="266823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930596-5410-134D-A2A9-C597310EB175}"/>
              </a:ext>
            </a:extLst>
          </p:cNvPr>
          <p:cNvSpPr/>
          <p:nvPr/>
        </p:nvSpPr>
        <p:spPr>
          <a:xfrm>
            <a:off x="817418" y="2891412"/>
            <a:ext cx="10697642" cy="1456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88044-5207-6F45-ABFA-371C48C7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01" y="3098767"/>
            <a:ext cx="10495506" cy="1041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BB3430-F7B2-1844-8D08-43366D7F46F6}"/>
              </a:ext>
            </a:extLst>
          </p:cNvPr>
          <p:cNvSpPr txBox="1"/>
          <p:nvPr/>
        </p:nvSpPr>
        <p:spPr>
          <a:xfrm>
            <a:off x="1212112" y="1637415"/>
            <a:ext cx="103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Calculez l’évolution, pour chaque jour et chaque pays, du nombre de patients hospitalisés (</a:t>
            </a:r>
            <a:r>
              <a:rPr lang="fr-FR" b="1" dirty="0" err="1"/>
              <a:t>hosp_patients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93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E79A17-FFF3-F943-AE76-85374AC696E3}"/>
              </a:ext>
            </a:extLst>
          </p:cNvPr>
          <p:cNvSpPr/>
          <p:nvPr/>
        </p:nvSpPr>
        <p:spPr>
          <a:xfrm>
            <a:off x="1743743" y="2083987"/>
            <a:ext cx="9473609" cy="4603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6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469F50-5CAF-2847-991E-08538742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08" y="2481632"/>
            <a:ext cx="2628900" cy="1892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9AFEBE-01AB-5940-AE04-9DE83C02A861}"/>
              </a:ext>
            </a:extLst>
          </p:cNvPr>
          <p:cNvSpPr txBox="1"/>
          <p:nvPr/>
        </p:nvSpPr>
        <p:spPr>
          <a:xfrm>
            <a:off x="1127051" y="1594221"/>
            <a:ext cx="742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nom des vaccins disponibles à la fois en Belgique et en France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7F850-E270-0E48-AF7C-AC9423DAE9A4}"/>
              </a:ext>
            </a:extLst>
          </p:cNvPr>
          <p:cNvSpPr txBox="1"/>
          <p:nvPr/>
        </p:nvSpPr>
        <p:spPr>
          <a:xfrm>
            <a:off x="467834" y="462236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C677D3-DF9D-E346-AA82-9FFF21208AFA}"/>
              </a:ext>
            </a:extLst>
          </p:cNvPr>
          <p:cNvSpPr/>
          <p:nvPr/>
        </p:nvSpPr>
        <p:spPr>
          <a:xfrm>
            <a:off x="467834" y="5765551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4575AA6-6AFC-E94F-9450-4E7BF17E82F9}"/>
              </a:ext>
            </a:extLst>
          </p:cNvPr>
          <p:cNvSpPr txBox="1"/>
          <p:nvPr/>
        </p:nvSpPr>
        <p:spPr>
          <a:xfrm>
            <a:off x="492147" y="3073060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C1625E-C345-49DF-8D72-474CE7EC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45" y="5558308"/>
            <a:ext cx="8196468" cy="7411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721165-20E9-418A-AA58-30AD11D1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636" y="4551782"/>
            <a:ext cx="3581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données censées être non nulles</a:t>
            </a:r>
          </a:p>
          <a:p>
            <a:pPr lvl="1"/>
            <a:r>
              <a:rPr lang="fr-FR" dirty="0"/>
              <a:t>Ex nom des pays</a:t>
            </a:r>
          </a:p>
          <a:p>
            <a:r>
              <a:rPr lang="fr-FR" dirty="0"/>
              <a:t>OWID_WRL représente le monde entier, donc il fausse le calcul</a:t>
            </a:r>
          </a:p>
          <a:p>
            <a:r>
              <a:rPr lang="fr-FR" dirty="0"/>
              <a:t>Utilisation d’un id numérique pour l’utilisateur afin de gérer la connexion avec Django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2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… toujours plus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‘trigger’</a:t>
            </a:r>
          </a:p>
          <a:p>
            <a:r>
              <a:rPr lang="fr-FR" dirty="0"/>
              <a:t>Une GUI très propre</a:t>
            </a:r>
          </a:p>
          <a:p>
            <a:r>
              <a:rPr lang="fr-FR" dirty="0"/>
              <a:t>Formulaire utilisateur</a:t>
            </a:r>
          </a:p>
          <a:p>
            <a:r>
              <a:rPr lang="fr-FR" dirty="0"/>
              <a:t>Des boutons... Et un formulaire de requêtes</a:t>
            </a:r>
          </a:p>
          <a:p>
            <a:pPr lvl="1"/>
            <a:r>
              <a:rPr lang="fr-FR" dirty="0"/>
              <a:t>Gestion des erreurs en ‘AJAX’</a:t>
            </a:r>
          </a:p>
          <a:p>
            <a:pPr lvl="1"/>
            <a:r>
              <a:rPr lang="fr-FR" dirty="0"/>
              <a:t>Feedback précis et ergonomique</a:t>
            </a:r>
          </a:p>
          <a:p>
            <a:r>
              <a:rPr lang="fr-FR" dirty="0"/>
              <a:t>Vue de profil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34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BE5E5-3672-4C5C-A7A3-C69E821E6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8605CE-D583-4859-9137-290C9483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Hypothèses de la DB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97A524-0AAB-490B-B8FA-D3D99964C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152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74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665DD-ADA5-2A40-953B-3B8FEE1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entité-association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663BFA-AE79-9B4B-83C8-AEA16E58F4A9}"/>
              </a:ext>
            </a:extLst>
          </p:cNvPr>
          <p:cNvSpPr txBox="1"/>
          <p:nvPr/>
        </p:nvSpPr>
        <p:spPr>
          <a:xfrm>
            <a:off x="1139635" y="2546161"/>
            <a:ext cx="3357937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hypothèses</a:t>
            </a:r>
            <a:endParaRPr lang="en-US" sz="2400" dirty="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contraintes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d’intégrité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Adresse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entière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Nb_icu</a:t>
            </a:r>
            <a:r>
              <a:rPr lang="en-US" sz="2400" dirty="0">
                <a:solidFill>
                  <a:srgbClr val="FEFFFF"/>
                </a:solidFill>
              </a:rPr>
              <a:t> &lt;= </a:t>
            </a:r>
            <a:r>
              <a:rPr lang="en-US" sz="2400" dirty="0" err="1">
                <a:solidFill>
                  <a:srgbClr val="FEFFFF"/>
                </a:solidFill>
              </a:rPr>
              <a:t>nb_hospitalisation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DateDébutVaccination</a:t>
            </a:r>
            <a:r>
              <a:rPr lang="en-US" sz="2400" dirty="0">
                <a:solidFill>
                  <a:srgbClr val="FEFFFF"/>
                </a:solidFill>
              </a:rPr>
              <a:t> &lt;= 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E7C2E4F-FE3E-D948-875B-E36F7BC1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868" y="-3076"/>
            <a:ext cx="6548112" cy="6861075"/>
          </a:xfrm>
        </p:spPr>
      </p:pic>
    </p:spTree>
    <p:extLst>
      <p:ext uri="{BB962C8B-B14F-4D97-AF65-F5344CB8AC3E}">
        <p14:creationId xmlns:p14="http://schemas.microsoft.com/office/powerpoint/2010/main" val="279039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011877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Region.nom_continent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Pays.nom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endParaRPr lang="en-US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FE1F0F-69B6-D344-9448-32B69534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1057"/>
            <a:ext cx="5585606" cy="201081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33AF66-EB61-3246-8503-123C7F7C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099" y="4765961"/>
            <a:ext cx="6921795" cy="10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8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8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158581" cy="11555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Hospitalisations_Stats.icu_patiens</a:t>
            </a:r>
            <a:r>
              <a:rPr lang="en-US" sz="1600" dirty="0"/>
              <a:t> &lt;= </a:t>
            </a:r>
            <a:r>
              <a:rPr lang="en-US" sz="1600" dirty="0" err="1"/>
              <a:t>Hospitalisations_Stats.hosp_patiens</a:t>
            </a:r>
            <a:endParaRPr lang="en-US" sz="1600" dirty="0"/>
          </a:p>
          <a:p>
            <a:pPr lvl="1"/>
            <a:r>
              <a:rPr lang="en-US" sz="1600" dirty="0" err="1"/>
              <a:t>Utilisateur.pseudo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Utilisateur.uuid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C63861-98B6-DC45-AFEA-516429B9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90" y="2230575"/>
            <a:ext cx="5892105" cy="21506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4B9066-F986-4243-B62E-0B8928A3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10" y="4752105"/>
            <a:ext cx="7117185" cy="10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2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5B6-FAE6-4442-BB0E-D453DD4A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5ADB01-C5AF-4717-B780-02F1C06C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CSV_to_Table.py</a:t>
            </a:r>
          </a:p>
          <a:p>
            <a:pPr lvl="1"/>
            <a:r>
              <a:rPr lang="fr-BE" dirty="0"/>
              <a:t>Script python</a:t>
            </a:r>
          </a:p>
          <a:p>
            <a:pPr lvl="1"/>
            <a:r>
              <a:rPr lang="fr-BE" dirty="0"/>
              <a:t>Plus lent que SQL</a:t>
            </a:r>
          </a:p>
          <a:p>
            <a:pPr lvl="1"/>
            <a:r>
              <a:rPr lang="fr-BE" dirty="0"/>
              <a:t>Mais fonctionne pour tous SGBD</a:t>
            </a:r>
          </a:p>
          <a:p>
            <a:r>
              <a:rPr lang="fr-BE" dirty="0" err="1"/>
              <a:t>Convert</a:t>
            </a:r>
            <a:r>
              <a:rPr lang="fr-BE" dirty="0"/>
              <a:t> </a:t>
            </a:r>
            <a:r>
              <a:rPr lang="fr-BE" dirty="0" err="1"/>
              <a:t>ugly</a:t>
            </a:r>
            <a:r>
              <a:rPr lang="fr-BE" dirty="0"/>
              <a:t> date to </a:t>
            </a:r>
            <a:r>
              <a:rPr lang="fr-BE" dirty="0" err="1"/>
              <a:t>pretty</a:t>
            </a:r>
            <a:r>
              <a:rPr lang="fr-BE" dirty="0"/>
              <a:t> date</a:t>
            </a:r>
          </a:p>
          <a:p>
            <a:r>
              <a:rPr lang="fr-BE" dirty="0"/>
              <a:t>Récupérer la date de début </a:t>
            </a:r>
            <a:r>
              <a:rPr lang="fr-BE" dirty="0" err="1"/>
              <a:t>vacc</a:t>
            </a:r>
            <a:r>
              <a:rPr lang="fr-BE" dirty="0"/>
              <a:t> dans </a:t>
            </a:r>
            <a:r>
              <a:rPr lang="fr-BE" dirty="0" err="1"/>
              <a:t>producers</a:t>
            </a:r>
            <a:r>
              <a:rPr lang="fr-BE" dirty="0"/>
              <a:t> et l’ajouter dans pays</a:t>
            </a:r>
          </a:p>
          <a:p>
            <a:r>
              <a:rPr lang="fr-BE" dirty="0"/>
              <a:t>Générer des id pour les stats journalières</a:t>
            </a:r>
          </a:p>
          <a:p>
            <a:r>
              <a:rPr lang="fr-BE" dirty="0"/>
              <a:t>Séparer les </a:t>
            </a:r>
            <a:r>
              <a:rPr lang="fr-BE" dirty="0" err="1"/>
              <a:t>regions</a:t>
            </a:r>
            <a:r>
              <a:rPr lang="fr-BE" dirty="0"/>
              <a:t> des continents,</a:t>
            </a:r>
          </a:p>
          <a:p>
            <a:r>
              <a:rPr lang="fr-BE" dirty="0"/>
              <a:t>Etc…</a:t>
            </a:r>
          </a:p>
          <a:p>
            <a:endParaRPr lang="fr-BE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0575F3-7483-455D-92DA-FC2A6030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91" y="2242998"/>
            <a:ext cx="5229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Implémentation des contraintes d’intégrité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DCE1AE-7D87-8541-841D-828E49C8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2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7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EC2522-10AD-6B42-B1FD-74B3E8D5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87" y="4249529"/>
            <a:ext cx="7579397" cy="698769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623F64-9D26-DB48-B157-8A10503D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87" y="680986"/>
            <a:ext cx="7579397" cy="27094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 err="1">
                <a:solidFill>
                  <a:srgbClr val="FFFFFF"/>
                </a:solidFill>
              </a:rPr>
              <a:t>Implémentation</a:t>
            </a:r>
            <a:r>
              <a:rPr lang="en-US" sz="3700" dirty="0">
                <a:solidFill>
                  <a:srgbClr val="FFFFFF"/>
                </a:solidFill>
              </a:rPr>
              <a:t> des </a:t>
            </a:r>
            <a:r>
              <a:rPr lang="en-US" sz="3700" dirty="0" err="1">
                <a:solidFill>
                  <a:srgbClr val="FFFFFF"/>
                </a:solidFill>
              </a:rPr>
              <a:t>contraintes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d’intégrité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contraintes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d’intégrité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C041DA-656E-E74A-96A8-9562D272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81" y="2139351"/>
            <a:ext cx="8588036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1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436</Words>
  <Application>Microsoft Office PowerPoint</Application>
  <PresentationFormat>Grand écran</PresentationFormat>
  <Paragraphs>87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Projet Base de Données </vt:lpstr>
      <vt:lpstr>Hypothèses de la DB</vt:lpstr>
      <vt:lpstr>Modèle entité-association</vt:lpstr>
      <vt:lpstr>Modèle relationnel </vt:lpstr>
      <vt:lpstr>Modèle relationnel </vt:lpstr>
      <vt:lpstr>Nettoyage des données</vt:lpstr>
      <vt:lpstr>Implémentation des contraintes d’intégrité</vt:lpstr>
      <vt:lpstr>Implémentation des contraintes d’intégrité</vt:lpstr>
      <vt:lpstr>Implémentation des contraintes d’intégrité</vt:lpstr>
      <vt:lpstr>Requêtes</vt:lpstr>
      <vt:lpstr>Requête 1 </vt:lpstr>
      <vt:lpstr>Requête 2</vt:lpstr>
      <vt:lpstr>Requête 3</vt:lpstr>
      <vt:lpstr>Requête 4</vt:lpstr>
      <vt:lpstr>Requête 5</vt:lpstr>
      <vt:lpstr>Requête 6</vt:lpstr>
      <vt:lpstr>Adaptations</vt:lpstr>
      <vt:lpstr>Plus … toujours plus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Donnees </dc:title>
  <dc:creator>LENG  Mathieu</dc:creator>
  <cp:lastModifiedBy>Loic Quivron</cp:lastModifiedBy>
  <cp:revision>28</cp:revision>
  <dcterms:created xsi:type="dcterms:W3CDTF">2021-05-09T14:34:07Z</dcterms:created>
  <dcterms:modified xsi:type="dcterms:W3CDTF">2021-05-13T08:19:23Z</dcterms:modified>
</cp:coreProperties>
</file>