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notesMasterIdLst>
    <p:notesMasterId r:id="rId21"/>
  </p:notesMasterIdLst>
  <p:sldIdLst>
    <p:sldId id="256" r:id="rId2"/>
    <p:sldId id="272" r:id="rId3"/>
    <p:sldId id="257" r:id="rId4"/>
    <p:sldId id="258" r:id="rId5"/>
    <p:sldId id="267" r:id="rId6"/>
    <p:sldId id="273" r:id="rId7"/>
    <p:sldId id="269" r:id="rId8"/>
    <p:sldId id="270" r:id="rId9"/>
    <p:sldId id="271" r:id="rId10"/>
    <p:sldId id="259" r:id="rId11"/>
    <p:sldId id="260" r:id="rId12"/>
    <p:sldId id="262" r:id="rId13"/>
    <p:sldId id="263" r:id="rId14"/>
    <p:sldId id="264" r:id="rId15"/>
    <p:sldId id="265" r:id="rId16"/>
    <p:sldId id="266" r:id="rId17"/>
    <p:sldId id="261" r:id="rId18"/>
    <p:sldId id="268" r:id="rId19"/>
    <p:sldId id="27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G  Mathieu" initials="LM" lastIdx="1" clrIdx="0">
    <p:extLst>
      <p:ext uri="{19B8F6BF-5375-455C-9EA6-DF929625EA0E}">
        <p15:presenceInfo xmlns:p15="http://schemas.microsoft.com/office/powerpoint/2012/main" userId="S::mathieu.leng@ulb.be::0fa4fe20-0f54-466e-aaef-2f998807d7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0"/>
    <p:restoredTop sz="94650"/>
  </p:normalViewPr>
  <p:slideViewPr>
    <p:cSldViewPr snapToGrid="0" snapToObjects="1">
      <p:cViewPr varScale="1">
        <p:scale>
          <a:sx n="69" d="100"/>
          <a:sy n="69" d="100"/>
        </p:scale>
        <p:origin x="82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12T11:17:52.41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513A0C-888D-4530-BD10-4A480B9B727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407F5E-A2D1-45E4-B2B7-9736ACA5F492}">
      <dgm:prSet/>
      <dgm:spPr/>
      <dgm:t>
        <a:bodyPr/>
        <a:lstStyle/>
        <a:p>
          <a:r>
            <a:rPr lang="fr-BE" dirty="0"/>
            <a:t>L’épidémiologiste peut tout modifier</a:t>
          </a:r>
          <a:endParaRPr lang="en-US" dirty="0"/>
        </a:p>
      </dgm:t>
    </dgm:pt>
    <dgm:pt modelId="{04863968-B09B-46C7-AE6F-BE8F672AAF9E}" type="parTrans" cxnId="{AA969FE4-E6C5-47E0-8B50-F0C2F1C4093F}">
      <dgm:prSet/>
      <dgm:spPr/>
      <dgm:t>
        <a:bodyPr/>
        <a:lstStyle/>
        <a:p>
          <a:endParaRPr lang="en-US"/>
        </a:p>
      </dgm:t>
    </dgm:pt>
    <dgm:pt modelId="{893A89E2-4198-4655-AC6E-34BC709C119B}" type="sibTrans" cxnId="{AA969FE4-E6C5-47E0-8B50-F0C2F1C4093F}">
      <dgm:prSet/>
      <dgm:spPr/>
      <dgm:t>
        <a:bodyPr/>
        <a:lstStyle/>
        <a:p>
          <a:endParaRPr lang="en-US"/>
        </a:p>
      </dgm:t>
    </dgm:pt>
    <dgm:pt modelId="{B4D87EDE-4725-46B4-8352-1AD626B48305}">
      <dgm:prSet/>
      <dgm:spPr/>
      <dgm:t>
        <a:bodyPr/>
        <a:lstStyle/>
        <a:p>
          <a:r>
            <a:rPr lang="fr-BE" dirty="0"/>
            <a:t>L’utilisateur lambda peut juste voir toutes les données</a:t>
          </a:r>
          <a:endParaRPr lang="en-US" dirty="0"/>
        </a:p>
      </dgm:t>
    </dgm:pt>
    <dgm:pt modelId="{15C285EE-3E76-4849-8795-DEB72042410E}" type="parTrans" cxnId="{C3CE5CA1-029E-4EAA-B0A7-4F180E703339}">
      <dgm:prSet/>
      <dgm:spPr/>
      <dgm:t>
        <a:bodyPr/>
        <a:lstStyle/>
        <a:p>
          <a:endParaRPr lang="en-US"/>
        </a:p>
      </dgm:t>
    </dgm:pt>
    <dgm:pt modelId="{EE8799AC-896E-474F-9D96-2BEFD168BE45}" type="sibTrans" cxnId="{C3CE5CA1-029E-4EAA-B0A7-4F180E703339}">
      <dgm:prSet/>
      <dgm:spPr/>
      <dgm:t>
        <a:bodyPr/>
        <a:lstStyle/>
        <a:p>
          <a:endParaRPr lang="en-US"/>
        </a:p>
      </dgm:t>
    </dgm:pt>
    <dgm:pt modelId="{11ED1125-67FA-4940-991B-A101E62CE5A1}">
      <dgm:prSet/>
      <dgm:spPr/>
      <dgm:t>
        <a:bodyPr/>
        <a:lstStyle/>
        <a:p>
          <a:r>
            <a:rPr lang="fr-BE" dirty="0"/>
            <a:t>Un seul épidémiologiste encode une statistique journalière (mais adaptation pour l’exercice)</a:t>
          </a:r>
          <a:endParaRPr lang="en-US" dirty="0"/>
        </a:p>
      </dgm:t>
    </dgm:pt>
    <dgm:pt modelId="{1DB1FC8C-C70C-496E-B9EB-FFE8907D0C1E}" type="parTrans" cxnId="{48B1E7CF-8501-4C31-A0C4-EBC3409B9DDE}">
      <dgm:prSet/>
      <dgm:spPr/>
      <dgm:t>
        <a:bodyPr/>
        <a:lstStyle/>
        <a:p>
          <a:endParaRPr lang="en-US"/>
        </a:p>
      </dgm:t>
    </dgm:pt>
    <dgm:pt modelId="{0BE08995-D3A0-4410-BD68-08C1140C05F8}" type="sibTrans" cxnId="{48B1E7CF-8501-4C31-A0C4-EBC3409B9DDE}">
      <dgm:prSet/>
      <dgm:spPr/>
      <dgm:t>
        <a:bodyPr/>
        <a:lstStyle/>
        <a:p>
          <a:endParaRPr lang="en-US"/>
        </a:p>
      </dgm:t>
    </dgm:pt>
    <dgm:pt modelId="{7F400FD6-590B-4782-9068-0708387EF9C5}">
      <dgm:prSet/>
      <dgm:spPr/>
      <dgm:t>
        <a:bodyPr/>
        <a:lstStyle/>
        <a:p>
          <a:r>
            <a:rPr lang="fr-BE" dirty="0"/>
            <a:t>Pourraient encoder les stats à différents moments</a:t>
          </a:r>
          <a:endParaRPr lang="en-US" dirty="0"/>
        </a:p>
      </dgm:t>
    </dgm:pt>
    <dgm:pt modelId="{73CA717E-C114-4AF7-A251-6375E51B6D41}" type="parTrans" cxnId="{A3CAE6C3-3CB7-49F8-94CE-E4C068267313}">
      <dgm:prSet/>
      <dgm:spPr/>
      <dgm:t>
        <a:bodyPr/>
        <a:lstStyle/>
        <a:p>
          <a:endParaRPr lang="en-US"/>
        </a:p>
      </dgm:t>
    </dgm:pt>
    <dgm:pt modelId="{32A52EF0-4688-4B67-8C4B-11BB2A3075B5}" type="sibTrans" cxnId="{A3CAE6C3-3CB7-49F8-94CE-E4C068267313}">
      <dgm:prSet/>
      <dgm:spPr/>
      <dgm:t>
        <a:bodyPr/>
        <a:lstStyle/>
        <a:p>
          <a:endParaRPr lang="en-US"/>
        </a:p>
      </dgm:t>
    </dgm:pt>
    <dgm:pt modelId="{AAB61050-88C8-4EA3-8038-EA97030154D2}">
      <dgm:prSet/>
      <dgm:spPr/>
      <dgm:t>
        <a:bodyPr/>
        <a:lstStyle/>
        <a:p>
          <a:r>
            <a:rPr lang="fr-BE" dirty="0"/>
            <a:t>plusieurs tables</a:t>
          </a:r>
          <a:endParaRPr lang="en-US" dirty="0"/>
        </a:p>
      </dgm:t>
    </dgm:pt>
    <dgm:pt modelId="{86900E61-7F26-4DA3-BF9E-A6958B476303}" type="parTrans" cxnId="{7C73EB46-51AD-42E3-A239-4C73DDD65F6C}">
      <dgm:prSet/>
      <dgm:spPr/>
      <dgm:t>
        <a:bodyPr/>
        <a:lstStyle/>
        <a:p>
          <a:endParaRPr lang="en-US"/>
        </a:p>
      </dgm:t>
    </dgm:pt>
    <dgm:pt modelId="{6905AEC5-A966-4A64-A33D-90BE7C248A41}" type="sibTrans" cxnId="{7C73EB46-51AD-42E3-A239-4C73DDD65F6C}">
      <dgm:prSet/>
      <dgm:spPr/>
      <dgm:t>
        <a:bodyPr/>
        <a:lstStyle/>
        <a:p>
          <a:endParaRPr lang="en-US"/>
        </a:p>
      </dgm:t>
    </dgm:pt>
    <dgm:pt modelId="{38C3E6CF-F073-4A56-B92D-5AB5005C67F7}">
      <dgm:prSet/>
      <dgm:spPr/>
      <dgm:t>
        <a:bodyPr/>
        <a:lstStyle/>
        <a:p>
          <a:r>
            <a:rPr lang="fr-BE" dirty="0"/>
            <a:t>pas forcément NOT NULL</a:t>
          </a:r>
          <a:endParaRPr lang="en-US" dirty="0"/>
        </a:p>
      </dgm:t>
    </dgm:pt>
    <dgm:pt modelId="{E6DE67CE-29A1-4505-BB39-1598480CC92F}" type="parTrans" cxnId="{1FE874DF-C813-419D-BAD5-949F86B8F157}">
      <dgm:prSet/>
      <dgm:spPr/>
      <dgm:t>
        <a:bodyPr/>
        <a:lstStyle/>
        <a:p>
          <a:endParaRPr lang="en-US"/>
        </a:p>
      </dgm:t>
    </dgm:pt>
    <dgm:pt modelId="{64C9B0DE-FC17-4F50-8F26-C7872B583A4B}" type="sibTrans" cxnId="{1FE874DF-C813-419D-BAD5-949F86B8F157}">
      <dgm:prSet/>
      <dgm:spPr/>
      <dgm:t>
        <a:bodyPr/>
        <a:lstStyle/>
        <a:p>
          <a:endParaRPr lang="en-US"/>
        </a:p>
      </dgm:t>
    </dgm:pt>
    <dgm:pt modelId="{D3E8181C-109F-484A-830C-EF8CC75BBA28}">
      <dgm:prSet/>
      <dgm:spPr/>
      <dgm:t>
        <a:bodyPr/>
        <a:lstStyle/>
        <a:p>
          <a:r>
            <a:rPr lang="fr-BE" dirty="0" err="1"/>
            <a:t>Hosp_patients</a:t>
          </a:r>
          <a:r>
            <a:rPr lang="fr-BE" dirty="0"/>
            <a:t> &gt; </a:t>
          </a:r>
          <a:r>
            <a:rPr lang="fr-BE" dirty="0" err="1"/>
            <a:t>icu_patients</a:t>
          </a:r>
          <a:endParaRPr lang="en-US" dirty="0"/>
        </a:p>
      </dgm:t>
    </dgm:pt>
    <dgm:pt modelId="{9E11C276-B5F6-4329-B0B9-1F63BF754B9B}" type="parTrans" cxnId="{88B09F0D-6C80-4FE4-853A-E3DC535B998D}">
      <dgm:prSet/>
      <dgm:spPr/>
      <dgm:t>
        <a:bodyPr/>
        <a:lstStyle/>
        <a:p>
          <a:endParaRPr lang="en-US"/>
        </a:p>
      </dgm:t>
    </dgm:pt>
    <dgm:pt modelId="{57E6F3C5-561F-4E97-B968-0170F9227544}" type="sibTrans" cxnId="{88B09F0D-6C80-4FE4-853A-E3DC535B998D}">
      <dgm:prSet/>
      <dgm:spPr/>
      <dgm:t>
        <a:bodyPr/>
        <a:lstStyle/>
        <a:p>
          <a:endParaRPr lang="en-US"/>
        </a:p>
      </dgm:t>
    </dgm:pt>
    <dgm:pt modelId="{E2646B65-CAB2-4398-A273-1AD530C2EAB9}">
      <dgm:prSet/>
      <dgm:spPr/>
      <dgm:t>
        <a:bodyPr/>
        <a:lstStyle/>
        <a:p>
          <a:r>
            <a:rPr lang="fr-BE"/>
            <a:t>Pseudo unique</a:t>
          </a:r>
          <a:endParaRPr lang="en-US"/>
        </a:p>
      </dgm:t>
    </dgm:pt>
    <dgm:pt modelId="{C11DB2F3-C3D5-4301-B901-422E783ABAE2}" type="parTrans" cxnId="{B4C06756-0817-4058-9E55-B9BA28CFECA1}">
      <dgm:prSet/>
      <dgm:spPr/>
      <dgm:t>
        <a:bodyPr/>
        <a:lstStyle/>
        <a:p>
          <a:endParaRPr lang="en-US"/>
        </a:p>
      </dgm:t>
    </dgm:pt>
    <dgm:pt modelId="{E1503F4D-060A-4741-8A07-D1BA93FA7FF7}" type="sibTrans" cxnId="{B4C06756-0817-4058-9E55-B9BA28CFECA1}">
      <dgm:prSet/>
      <dgm:spPr/>
      <dgm:t>
        <a:bodyPr/>
        <a:lstStyle/>
        <a:p>
          <a:endParaRPr lang="en-US"/>
        </a:p>
      </dgm:t>
    </dgm:pt>
    <dgm:pt modelId="{255275F4-4B3E-415C-917A-E5B949AB90FB}">
      <dgm:prSet/>
      <dgm:spPr/>
      <dgm:t>
        <a:bodyPr/>
        <a:lstStyle/>
        <a:p>
          <a:r>
            <a:rPr lang="fr-BE"/>
            <a:t>Adresse physique</a:t>
          </a:r>
          <a:endParaRPr lang="en-US"/>
        </a:p>
      </dgm:t>
    </dgm:pt>
    <dgm:pt modelId="{3E990E49-B21A-4F5E-838A-29694D192E0C}" type="parTrans" cxnId="{A7C72965-4385-48CB-ACA6-9FE875A97D9A}">
      <dgm:prSet/>
      <dgm:spPr/>
      <dgm:t>
        <a:bodyPr/>
        <a:lstStyle/>
        <a:p>
          <a:endParaRPr lang="en-US"/>
        </a:p>
      </dgm:t>
    </dgm:pt>
    <dgm:pt modelId="{9196FF17-5015-49B4-A4A3-FEC0DECFA28C}" type="sibTrans" cxnId="{A7C72965-4385-48CB-ACA6-9FE875A97D9A}">
      <dgm:prSet/>
      <dgm:spPr/>
      <dgm:t>
        <a:bodyPr/>
        <a:lstStyle/>
        <a:p>
          <a:endParaRPr lang="en-US"/>
        </a:p>
      </dgm:t>
    </dgm:pt>
    <dgm:pt modelId="{72CD0B66-0C8B-44D0-9CA3-3D456E6222D4}">
      <dgm:prSet/>
      <dgm:spPr/>
      <dgm:t>
        <a:bodyPr/>
        <a:lstStyle/>
        <a:p>
          <a:r>
            <a:rPr lang="fr-BE"/>
            <a:t>NB_vaccins, tests, hosp, peuvent être &gt; population</a:t>
          </a:r>
          <a:endParaRPr lang="en-US"/>
        </a:p>
      </dgm:t>
    </dgm:pt>
    <dgm:pt modelId="{9561D556-74F6-476F-B1F4-DCF926E11A0B}" type="parTrans" cxnId="{2DBA7C63-6075-49EF-928D-E46AAEB4AFAA}">
      <dgm:prSet/>
      <dgm:spPr/>
      <dgm:t>
        <a:bodyPr/>
        <a:lstStyle/>
        <a:p>
          <a:endParaRPr lang="en-US"/>
        </a:p>
      </dgm:t>
    </dgm:pt>
    <dgm:pt modelId="{6FB9D623-FC33-4A59-A1CC-3A1F87FC1800}" type="sibTrans" cxnId="{2DBA7C63-6075-49EF-928D-E46AAEB4AFAA}">
      <dgm:prSet/>
      <dgm:spPr/>
      <dgm:t>
        <a:bodyPr/>
        <a:lstStyle/>
        <a:p>
          <a:endParaRPr lang="en-US"/>
        </a:p>
      </dgm:t>
    </dgm:pt>
    <dgm:pt modelId="{AE58D3B5-33EC-4DE4-9D6C-5B054111524D}" type="pres">
      <dgm:prSet presAssocID="{0E513A0C-888D-4530-BD10-4A480B9B7271}" presName="diagram" presStyleCnt="0">
        <dgm:presLayoutVars>
          <dgm:dir/>
          <dgm:resizeHandles val="exact"/>
        </dgm:presLayoutVars>
      </dgm:prSet>
      <dgm:spPr/>
    </dgm:pt>
    <dgm:pt modelId="{63FFC606-858D-4F3D-8804-F1EB56CD760A}" type="pres">
      <dgm:prSet presAssocID="{6E407F5E-A2D1-45E4-B2B7-9736ACA5F492}" presName="node" presStyleLbl="node1" presStyleIdx="0" presStyleCnt="8">
        <dgm:presLayoutVars>
          <dgm:bulletEnabled val="1"/>
        </dgm:presLayoutVars>
      </dgm:prSet>
      <dgm:spPr/>
    </dgm:pt>
    <dgm:pt modelId="{065E1BD6-4695-4F1B-96BE-0FEB6A29972D}" type="pres">
      <dgm:prSet presAssocID="{893A89E2-4198-4655-AC6E-34BC709C119B}" presName="sibTrans" presStyleCnt="0"/>
      <dgm:spPr/>
    </dgm:pt>
    <dgm:pt modelId="{BEF984D6-11FB-400E-9B29-799136C5D358}" type="pres">
      <dgm:prSet presAssocID="{B4D87EDE-4725-46B4-8352-1AD626B48305}" presName="node" presStyleLbl="node1" presStyleIdx="1" presStyleCnt="8">
        <dgm:presLayoutVars>
          <dgm:bulletEnabled val="1"/>
        </dgm:presLayoutVars>
      </dgm:prSet>
      <dgm:spPr/>
    </dgm:pt>
    <dgm:pt modelId="{DBFDF135-A7D6-47A1-9F3E-1A4E0E5F51CB}" type="pres">
      <dgm:prSet presAssocID="{EE8799AC-896E-474F-9D96-2BEFD168BE45}" presName="sibTrans" presStyleCnt="0"/>
      <dgm:spPr/>
    </dgm:pt>
    <dgm:pt modelId="{C504AF0D-8642-4AAC-A271-BECE3B36912D}" type="pres">
      <dgm:prSet presAssocID="{11ED1125-67FA-4940-991B-A101E62CE5A1}" presName="node" presStyleLbl="node1" presStyleIdx="2" presStyleCnt="8">
        <dgm:presLayoutVars>
          <dgm:bulletEnabled val="1"/>
        </dgm:presLayoutVars>
      </dgm:prSet>
      <dgm:spPr/>
    </dgm:pt>
    <dgm:pt modelId="{E6888A05-7FEF-4267-BD73-40FFD4FF2050}" type="pres">
      <dgm:prSet presAssocID="{0BE08995-D3A0-4410-BD68-08C1140C05F8}" presName="sibTrans" presStyleCnt="0"/>
      <dgm:spPr/>
    </dgm:pt>
    <dgm:pt modelId="{44515938-A1F1-40D8-BE51-7F48252B14D0}" type="pres">
      <dgm:prSet presAssocID="{7F400FD6-590B-4782-9068-0708387EF9C5}" presName="node" presStyleLbl="node1" presStyleIdx="3" presStyleCnt="8">
        <dgm:presLayoutVars>
          <dgm:bulletEnabled val="1"/>
        </dgm:presLayoutVars>
      </dgm:prSet>
      <dgm:spPr/>
    </dgm:pt>
    <dgm:pt modelId="{DF0827F0-0EF0-4E52-A64C-02FC64484F76}" type="pres">
      <dgm:prSet presAssocID="{32A52EF0-4688-4B67-8C4B-11BB2A3075B5}" presName="sibTrans" presStyleCnt="0"/>
      <dgm:spPr/>
    </dgm:pt>
    <dgm:pt modelId="{2662F58C-627E-42F9-B860-A4AB2CF9FDC5}" type="pres">
      <dgm:prSet presAssocID="{D3E8181C-109F-484A-830C-EF8CC75BBA28}" presName="node" presStyleLbl="node1" presStyleIdx="4" presStyleCnt="8">
        <dgm:presLayoutVars>
          <dgm:bulletEnabled val="1"/>
        </dgm:presLayoutVars>
      </dgm:prSet>
      <dgm:spPr/>
    </dgm:pt>
    <dgm:pt modelId="{92EB891F-DE01-4AE6-AC39-835D752664C3}" type="pres">
      <dgm:prSet presAssocID="{57E6F3C5-561F-4E97-B968-0170F9227544}" presName="sibTrans" presStyleCnt="0"/>
      <dgm:spPr/>
    </dgm:pt>
    <dgm:pt modelId="{D8CF8820-457D-4A14-A780-4040BD113D83}" type="pres">
      <dgm:prSet presAssocID="{E2646B65-CAB2-4398-A273-1AD530C2EAB9}" presName="node" presStyleLbl="node1" presStyleIdx="5" presStyleCnt="8">
        <dgm:presLayoutVars>
          <dgm:bulletEnabled val="1"/>
        </dgm:presLayoutVars>
      </dgm:prSet>
      <dgm:spPr/>
    </dgm:pt>
    <dgm:pt modelId="{A3C8C08A-E52A-4DC1-B661-B17621AB22D7}" type="pres">
      <dgm:prSet presAssocID="{E1503F4D-060A-4741-8A07-D1BA93FA7FF7}" presName="sibTrans" presStyleCnt="0"/>
      <dgm:spPr/>
    </dgm:pt>
    <dgm:pt modelId="{3B1EB352-1E39-40B9-8E6D-6036B104EA2B}" type="pres">
      <dgm:prSet presAssocID="{255275F4-4B3E-415C-917A-E5B949AB90FB}" presName="node" presStyleLbl="node1" presStyleIdx="6" presStyleCnt="8">
        <dgm:presLayoutVars>
          <dgm:bulletEnabled val="1"/>
        </dgm:presLayoutVars>
      </dgm:prSet>
      <dgm:spPr/>
    </dgm:pt>
    <dgm:pt modelId="{8C5E8433-2AF6-404B-ACDE-B24C4315492A}" type="pres">
      <dgm:prSet presAssocID="{9196FF17-5015-49B4-A4A3-FEC0DECFA28C}" presName="sibTrans" presStyleCnt="0"/>
      <dgm:spPr/>
    </dgm:pt>
    <dgm:pt modelId="{4A3FF34D-53E8-4EDD-92D7-AF2969E67621}" type="pres">
      <dgm:prSet presAssocID="{72CD0B66-0C8B-44D0-9CA3-3D456E6222D4}" presName="node" presStyleLbl="node1" presStyleIdx="7" presStyleCnt="8">
        <dgm:presLayoutVars>
          <dgm:bulletEnabled val="1"/>
        </dgm:presLayoutVars>
      </dgm:prSet>
      <dgm:spPr/>
    </dgm:pt>
  </dgm:ptLst>
  <dgm:cxnLst>
    <dgm:cxn modelId="{A4F0640D-5CE4-4562-8984-72628A99E2B2}" type="presOf" srcId="{D3E8181C-109F-484A-830C-EF8CC75BBA28}" destId="{2662F58C-627E-42F9-B860-A4AB2CF9FDC5}" srcOrd="0" destOrd="0" presId="urn:microsoft.com/office/officeart/2005/8/layout/default"/>
    <dgm:cxn modelId="{88B09F0D-6C80-4FE4-853A-E3DC535B998D}" srcId="{0E513A0C-888D-4530-BD10-4A480B9B7271}" destId="{D3E8181C-109F-484A-830C-EF8CC75BBA28}" srcOrd="4" destOrd="0" parTransId="{9E11C276-B5F6-4329-B0B9-1F63BF754B9B}" sibTransId="{57E6F3C5-561F-4E97-B968-0170F9227544}"/>
    <dgm:cxn modelId="{2DBA7C63-6075-49EF-928D-E46AAEB4AFAA}" srcId="{0E513A0C-888D-4530-BD10-4A480B9B7271}" destId="{72CD0B66-0C8B-44D0-9CA3-3D456E6222D4}" srcOrd="7" destOrd="0" parTransId="{9561D556-74F6-476F-B1F4-DCF926E11A0B}" sibTransId="{6FB9D623-FC33-4A59-A1CC-3A1F87FC1800}"/>
    <dgm:cxn modelId="{A7C72965-4385-48CB-ACA6-9FE875A97D9A}" srcId="{0E513A0C-888D-4530-BD10-4A480B9B7271}" destId="{255275F4-4B3E-415C-917A-E5B949AB90FB}" srcOrd="6" destOrd="0" parTransId="{3E990E49-B21A-4F5E-838A-29694D192E0C}" sibTransId="{9196FF17-5015-49B4-A4A3-FEC0DECFA28C}"/>
    <dgm:cxn modelId="{C8CD2446-E915-4E0A-8CE4-D03047C1F86D}" type="presOf" srcId="{E2646B65-CAB2-4398-A273-1AD530C2EAB9}" destId="{D8CF8820-457D-4A14-A780-4040BD113D83}" srcOrd="0" destOrd="0" presId="urn:microsoft.com/office/officeart/2005/8/layout/default"/>
    <dgm:cxn modelId="{63EFC146-10B4-4EA0-A136-099FADC1C49E}" type="presOf" srcId="{0E513A0C-888D-4530-BD10-4A480B9B7271}" destId="{AE58D3B5-33EC-4DE4-9D6C-5B054111524D}" srcOrd="0" destOrd="0" presId="urn:microsoft.com/office/officeart/2005/8/layout/default"/>
    <dgm:cxn modelId="{7C73EB46-51AD-42E3-A239-4C73DDD65F6C}" srcId="{7F400FD6-590B-4782-9068-0708387EF9C5}" destId="{AAB61050-88C8-4EA3-8038-EA97030154D2}" srcOrd="0" destOrd="0" parTransId="{86900E61-7F26-4DA3-BF9E-A6958B476303}" sibTransId="{6905AEC5-A966-4A64-A33D-90BE7C248A41}"/>
    <dgm:cxn modelId="{4DA9A667-B9FF-458F-B06F-BAC9E644D992}" type="presOf" srcId="{B4D87EDE-4725-46B4-8352-1AD626B48305}" destId="{BEF984D6-11FB-400E-9B29-799136C5D358}" srcOrd="0" destOrd="0" presId="urn:microsoft.com/office/officeart/2005/8/layout/default"/>
    <dgm:cxn modelId="{AAC3EB55-A256-4FD3-A341-E74680A3E8A6}" type="presOf" srcId="{38C3E6CF-F073-4A56-B92D-5AB5005C67F7}" destId="{44515938-A1F1-40D8-BE51-7F48252B14D0}" srcOrd="0" destOrd="2" presId="urn:microsoft.com/office/officeart/2005/8/layout/default"/>
    <dgm:cxn modelId="{B4C06756-0817-4058-9E55-B9BA28CFECA1}" srcId="{0E513A0C-888D-4530-BD10-4A480B9B7271}" destId="{E2646B65-CAB2-4398-A273-1AD530C2EAB9}" srcOrd="5" destOrd="0" parTransId="{C11DB2F3-C3D5-4301-B901-422E783ABAE2}" sibTransId="{E1503F4D-060A-4741-8A07-D1BA93FA7FF7}"/>
    <dgm:cxn modelId="{326AE077-2123-435F-9EBE-6DE2B647F135}" type="presOf" srcId="{AAB61050-88C8-4EA3-8038-EA97030154D2}" destId="{44515938-A1F1-40D8-BE51-7F48252B14D0}" srcOrd="0" destOrd="1" presId="urn:microsoft.com/office/officeart/2005/8/layout/default"/>
    <dgm:cxn modelId="{518E9C84-D70F-42AF-9205-78D44D5F02E5}" type="presOf" srcId="{255275F4-4B3E-415C-917A-E5B949AB90FB}" destId="{3B1EB352-1E39-40B9-8E6D-6036B104EA2B}" srcOrd="0" destOrd="0" presId="urn:microsoft.com/office/officeart/2005/8/layout/default"/>
    <dgm:cxn modelId="{8E11808C-E670-4D14-8E33-573E674BEB4A}" type="presOf" srcId="{11ED1125-67FA-4940-991B-A101E62CE5A1}" destId="{C504AF0D-8642-4AAC-A271-BECE3B36912D}" srcOrd="0" destOrd="0" presId="urn:microsoft.com/office/officeart/2005/8/layout/default"/>
    <dgm:cxn modelId="{82399693-B1CD-451A-AE0C-DB93228F0960}" type="presOf" srcId="{6E407F5E-A2D1-45E4-B2B7-9736ACA5F492}" destId="{63FFC606-858D-4F3D-8804-F1EB56CD760A}" srcOrd="0" destOrd="0" presId="urn:microsoft.com/office/officeart/2005/8/layout/default"/>
    <dgm:cxn modelId="{3937909D-4E65-4F00-8CBA-F85B9EC32F3F}" type="presOf" srcId="{7F400FD6-590B-4782-9068-0708387EF9C5}" destId="{44515938-A1F1-40D8-BE51-7F48252B14D0}" srcOrd="0" destOrd="0" presId="urn:microsoft.com/office/officeart/2005/8/layout/default"/>
    <dgm:cxn modelId="{C3CE5CA1-029E-4EAA-B0A7-4F180E703339}" srcId="{0E513A0C-888D-4530-BD10-4A480B9B7271}" destId="{B4D87EDE-4725-46B4-8352-1AD626B48305}" srcOrd="1" destOrd="0" parTransId="{15C285EE-3E76-4849-8795-DEB72042410E}" sibTransId="{EE8799AC-896E-474F-9D96-2BEFD168BE45}"/>
    <dgm:cxn modelId="{A3CAE6C3-3CB7-49F8-94CE-E4C068267313}" srcId="{0E513A0C-888D-4530-BD10-4A480B9B7271}" destId="{7F400FD6-590B-4782-9068-0708387EF9C5}" srcOrd="3" destOrd="0" parTransId="{73CA717E-C114-4AF7-A251-6375E51B6D41}" sibTransId="{32A52EF0-4688-4B67-8C4B-11BB2A3075B5}"/>
    <dgm:cxn modelId="{48B1E7CF-8501-4C31-A0C4-EBC3409B9DDE}" srcId="{0E513A0C-888D-4530-BD10-4A480B9B7271}" destId="{11ED1125-67FA-4940-991B-A101E62CE5A1}" srcOrd="2" destOrd="0" parTransId="{1DB1FC8C-C70C-496E-B9EB-FFE8907D0C1E}" sibTransId="{0BE08995-D3A0-4410-BD68-08C1140C05F8}"/>
    <dgm:cxn modelId="{DDA935DF-1CB0-4CC5-9E7E-07FDEFCD7477}" type="presOf" srcId="{72CD0B66-0C8B-44D0-9CA3-3D456E6222D4}" destId="{4A3FF34D-53E8-4EDD-92D7-AF2969E67621}" srcOrd="0" destOrd="0" presId="urn:microsoft.com/office/officeart/2005/8/layout/default"/>
    <dgm:cxn modelId="{1FE874DF-C813-419D-BAD5-949F86B8F157}" srcId="{7F400FD6-590B-4782-9068-0708387EF9C5}" destId="{38C3E6CF-F073-4A56-B92D-5AB5005C67F7}" srcOrd="1" destOrd="0" parTransId="{E6DE67CE-29A1-4505-BB39-1598480CC92F}" sibTransId="{64C9B0DE-FC17-4F50-8F26-C7872B583A4B}"/>
    <dgm:cxn modelId="{AA969FE4-E6C5-47E0-8B50-F0C2F1C4093F}" srcId="{0E513A0C-888D-4530-BD10-4A480B9B7271}" destId="{6E407F5E-A2D1-45E4-B2B7-9736ACA5F492}" srcOrd="0" destOrd="0" parTransId="{04863968-B09B-46C7-AE6F-BE8F672AAF9E}" sibTransId="{893A89E2-4198-4655-AC6E-34BC709C119B}"/>
    <dgm:cxn modelId="{CD994D20-49CB-4286-BD6B-FF1112967AC9}" type="presParOf" srcId="{AE58D3B5-33EC-4DE4-9D6C-5B054111524D}" destId="{63FFC606-858D-4F3D-8804-F1EB56CD760A}" srcOrd="0" destOrd="0" presId="urn:microsoft.com/office/officeart/2005/8/layout/default"/>
    <dgm:cxn modelId="{77594486-6C49-4F9A-A638-B50299CFAF11}" type="presParOf" srcId="{AE58D3B5-33EC-4DE4-9D6C-5B054111524D}" destId="{065E1BD6-4695-4F1B-96BE-0FEB6A29972D}" srcOrd="1" destOrd="0" presId="urn:microsoft.com/office/officeart/2005/8/layout/default"/>
    <dgm:cxn modelId="{69250AFC-6826-4E45-B4DE-2883D93A7F1B}" type="presParOf" srcId="{AE58D3B5-33EC-4DE4-9D6C-5B054111524D}" destId="{BEF984D6-11FB-400E-9B29-799136C5D358}" srcOrd="2" destOrd="0" presId="urn:microsoft.com/office/officeart/2005/8/layout/default"/>
    <dgm:cxn modelId="{78B06A5E-B853-4CB2-8B75-195FE1054521}" type="presParOf" srcId="{AE58D3B5-33EC-4DE4-9D6C-5B054111524D}" destId="{DBFDF135-A7D6-47A1-9F3E-1A4E0E5F51CB}" srcOrd="3" destOrd="0" presId="urn:microsoft.com/office/officeart/2005/8/layout/default"/>
    <dgm:cxn modelId="{FC1E970B-9DB2-4E38-AA92-4206CAB0C83F}" type="presParOf" srcId="{AE58D3B5-33EC-4DE4-9D6C-5B054111524D}" destId="{C504AF0D-8642-4AAC-A271-BECE3B36912D}" srcOrd="4" destOrd="0" presId="urn:microsoft.com/office/officeart/2005/8/layout/default"/>
    <dgm:cxn modelId="{4BCEEE91-7111-4EDD-907B-D526610C279E}" type="presParOf" srcId="{AE58D3B5-33EC-4DE4-9D6C-5B054111524D}" destId="{E6888A05-7FEF-4267-BD73-40FFD4FF2050}" srcOrd="5" destOrd="0" presId="urn:microsoft.com/office/officeart/2005/8/layout/default"/>
    <dgm:cxn modelId="{0DFAD65F-CD1D-400D-9FF5-E580DF916F21}" type="presParOf" srcId="{AE58D3B5-33EC-4DE4-9D6C-5B054111524D}" destId="{44515938-A1F1-40D8-BE51-7F48252B14D0}" srcOrd="6" destOrd="0" presId="urn:microsoft.com/office/officeart/2005/8/layout/default"/>
    <dgm:cxn modelId="{4B8376AE-DF4E-4639-8208-9AF2939C1837}" type="presParOf" srcId="{AE58D3B5-33EC-4DE4-9D6C-5B054111524D}" destId="{DF0827F0-0EF0-4E52-A64C-02FC64484F76}" srcOrd="7" destOrd="0" presId="urn:microsoft.com/office/officeart/2005/8/layout/default"/>
    <dgm:cxn modelId="{501248AF-0E59-4E4D-B66D-B534BAB45277}" type="presParOf" srcId="{AE58D3B5-33EC-4DE4-9D6C-5B054111524D}" destId="{2662F58C-627E-42F9-B860-A4AB2CF9FDC5}" srcOrd="8" destOrd="0" presId="urn:microsoft.com/office/officeart/2005/8/layout/default"/>
    <dgm:cxn modelId="{BA1502F6-6B1D-46C6-8143-EFC5C111B725}" type="presParOf" srcId="{AE58D3B5-33EC-4DE4-9D6C-5B054111524D}" destId="{92EB891F-DE01-4AE6-AC39-835D752664C3}" srcOrd="9" destOrd="0" presId="urn:microsoft.com/office/officeart/2005/8/layout/default"/>
    <dgm:cxn modelId="{E8E98289-A476-403F-8DF2-8D1328084247}" type="presParOf" srcId="{AE58D3B5-33EC-4DE4-9D6C-5B054111524D}" destId="{D8CF8820-457D-4A14-A780-4040BD113D83}" srcOrd="10" destOrd="0" presId="urn:microsoft.com/office/officeart/2005/8/layout/default"/>
    <dgm:cxn modelId="{7B03B18D-5EBC-4ED3-88D6-B94B0230CC7A}" type="presParOf" srcId="{AE58D3B5-33EC-4DE4-9D6C-5B054111524D}" destId="{A3C8C08A-E52A-4DC1-B661-B17621AB22D7}" srcOrd="11" destOrd="0" presId="urn:microsoft.com/office/officeart/2005/8/layout/default"/>
    <dgm:cxn modelId="{0840CB04-7D4E-49E1-8E65-C22D756B4F09}" type="presParOf" srcId="{AE58D3B5-33EC-4DE4-9D6C-5B054111524D}" destId="{3B1EB352-1E39-40B9-8E6D-6036B104EA2B}" srcOrd="12" destOrd="0" presId="urn:microsoft.com/office/officeart/2005/8/layout/default"/>
    <dgm:cxn modelId="{4B2786FF-36EF-4F9E-B2EC-378F48D3D4C3}" type="presParOf" srcId="{AE58D3B5-33EC-4DE4-9D6C-5B054111524D}" destId="{8C5E8433-2AF6-404B-ACDE-B24C4315492A}" srcOrd="13" destOrd="0" presId="urn:microsoft.com/office/officeart/2005/8/layout/default"/>
    <dgm:cxn modelId="{651AC764-C3A9-457F-B4AC-AF2AD4465644}" type="presParOf" srcId="{AE58D3B5-33EC-4DE4-9D6C-5B054111524D}" destId="{4A3FF34D-53E8-4EDD-92D7-AF2969E6762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FC606-858D-4F3D-8804-F1EB56CD760A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dirty="0"/>
            <a:t>L’épidémiologiste peut tout modifier</a:t>
          </a:r>
          <a:endParaRPr lang="en-US" sz="1800" kern="1200" dirty="0"/>
        </a:p>
      </dsp:txBody>
      <dsp:txXfrm>
        <a:off x="3080" y="587032"/>
        <a:ext cx="2444055" cy="1466433"/>
      </dsp:txXfrm>
    </dsp:sp>
    <dsp:sp modelId="{BEF984D6-11FB-400E-9B29-799136C5D358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dirty="0"/>
            <a:t>L’utilisateur lambda peut juste voir toutes les données</a:t>
          </a:r>
          <a:endParaRPr lang="en-US" sz="1800" kern="1200" dirty="0"/>
        </a:p>
      </dsp:txBody>
      <dsp:txXfrm>
        <a:off x="2691541" y="587032"/>
        <a:ext cx="2444055" cy="1466433"/>
      </dsp:txXfrm>
    </dsp:sp>
    <dsp:sp modelId="{C504AF0D-8642-4AAC-A271-BECE3B36912D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dirty="0"/>
            <a:t>Un seul épidémiologiste encode une statistique journalière (mais adaptation pour l’exercice)</a:t>
          </a:r>
          <a:endParaRPr lang="en-US" sz="1800" kern="1200" dirty="0"/>
        </a:p>
      </dsp:txBody>
      <dsp:txXfrm>
        <a:off x="5380002" y="587032"/>
        <a:ext cx="2444055" cy="1466433"/>
      </dsp:txXfrm>
    </dsp:sp>
    <dsp:sp modelId="{44515938-A1F1-40D8-BE51-7F48252B14D0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dirty="0"/>
            <a:t>Pourraient encoder les stats à différents moments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400" kern="1200" dirty="0"/>
            <a:t>plusieurs tables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400" kern="1200" dirty="0"/>
            <a:t>pas forcément NOT NULL</a:t>
          </a:r>
          <a:endParaRPr lang="en-US" sz="1400" kern="1200" dirty="0"/>
        </a:p>
      </dsp:txBody>
      <dsp:txXfrm>
        <a:off x="8068463" y="587032"/>
        <a:ext cx="2444055" cy="1466433"/>
      </dsp:txXfrm>
    </dsp:sp>
    <dsp:sp modelId="{2662F58C-627E-42F9-B860-A4AB2CF9FDC5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dirty="0" err="1"/>
            <a:t>Hosp_patients</a:t>
          </a:r>
          <a:r>
            <a:rPr lang="fr-BE" sz="1800" kern="1200" dirty="0"/>
            <a:t> &gt; </a:t>
          </a:r>
          <a:r>
            <a:rPr lang="fr-BE" sz="1800" kern="1200" dirty="0" err="1"/>
            <a:t>icu_patients</a:t>
          </a:r>
          <a:endParaRPr lang="en-US" sz="1800" kern="1200" dirty="0"/>
        </a:p>
      </dsp:txBody>
      <dsp:txXfrm>
        <a:off x="3080" y="2297871"/>
        <a:ext cx="2444055" cy="1466433"/>
      </dsp:txXfrm>
    </dsp:sp>
    <dsp:sp modelId="{D8CF8820-457D-4A14-A780-4040BD113D83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/>
            <a:t>Pseudo unique</a:t>
          </a:r>
          <a:endParaRPr lang="en-US" sz="1800" kern="1200"/>
        </a:p>
      </dsp:txBody>
      <dsp:txXfrm>
        <a:off x="2691541" y="2297871"/>
        <a:ext cx="2444055" cy="1466433"/>
      </dsp:txXfrm>
    </dsp:sp>
    <dsp:sp modelId="{3B1EB352-1E39-40B9-8E6D-6036B104EA2B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/>
            <a:t>Adresse physique</a:t>
          </a:r>
          <a:endParaRPr lang="en-US" sz="1800" kern="1200"/>
        </a:p>
      </dsp:txBody>
      <dsp:txXfrm>
        <a:off x="5380002" y="2297871"/>
        <a:ext cx="2444055" cy="1466433"/>
      </dsp:txXfrm>
    </dsp:sp>
    <dsp:sp modelId="{4A3FF34D-53E8-4EDD-92D7-AF2969E67621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/>
            <a:t>NB_vaccins, tests, hosp, peuvent être &gt; population</a:t>
          </a:r>
          <a:endParaRPr lang="en-US" sz="1800" kern="1200"/>
        </a:p>
      </dsp:txBody>
      <dsp:txXfrm>
        <a:off x="8068463" y="2297871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278E3-A8C2-CC4D-BA93-3CDB384DD75E}" type="datetimeFigureOut">
              <a:rPr lang="fr-FR" smtClean="0"/>
              <a:t>13/05/2021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24EDE-B2BE-8844-B4FC-1C780A4567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431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	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24EDE-B2BE-8844-B4FC-1C780A45674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96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	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824EDE-B2BE-8844-B4FC-1C780A45674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126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52C900-4FD4-5F40-AFC8-C92CBFEED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56B46B-5532-A045-895C-1A92073DB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12F93D-3CEC-F943-B0E4-97E029DE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8A08DE-B167-1541-A6E6-FC42F1D8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8C7358-3DAA-E54A-B235-35EA72AF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3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86F7B-A507-D040-85E3-E4FE9688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E84BA9-C73B-6843-865E-91559F70F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0B8586-CCE6-F340-9900-EB43265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BE76B2-EF1A-4B4A-BD98-D88ABE0C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9ADB64-6F91-6242-80AA-19A70BF2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F485FA3-D4D6-1744-87A8-5B8400D46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39DD36-C605-8848-BDA7-BECB8F00F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A7B4AA-766B-1E4A-B794-F415F27E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0E2935-0739-4F4F-AF87-3A8FECE7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B3233C-7B62-C64B-985D-85C68616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3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3B8135-B23D-C94D-8626-A900ECE6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972819-3E89-A444-97DD-0BB9441DE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FD6811-BD9C-AE48-9083-907812D8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F2BF4D-81C4-774C-AF62-33152983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73E5EA-F1DC-C64D-A848-3C5BB695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8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69A454-AA54-BD48-851D-C0C8DA86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CEFB8C-F141-0745-ACA4-7B825F2EF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E3741A-CA66-7D43-8CA2-650A04D7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89D562-4166-554D-99B9-A3BDADC3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FA6DB7-E72C-5A40-8BC0-8BAC64CE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8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02831-7292-BF46-A241-B2B0070A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F57F9B-FFD0-9844-9A60-14CA3322C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5BB4FF-83A8-0C4C-AB70-7B936E9E9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3E077C-5AB4-494B-BFD3-03D9F518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EFFBF9-D058-1845-BC05-EBC4FB3E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16A118-56A3-EA4A-A8DC-E6FC11D6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4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EA54FA-EDFA-6F42-AAAD-C9E2F4A9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D6D84A-6F9A-6642-AEB6-B2F552DC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196BE-20CE-8941-9CC1-7DEFFE830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DFE1F0-F9BF-134E-BCEF-E1300FCED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60E424-23DD-AC4E-9885-B299C49E8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D8DF7F-C2B1-2B41-A0C8-796684CC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899A96D-1B53-4545-AF6B-F195CDD3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10DC23B-84F2-D64C-8FFB-81C5EF2F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0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9767F8-C4BE-E84B-871E-C0C45E35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160EE3A-4633-DE4A-A1E9-89B14235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E6E0FB-0A36-6444-8533-E688163B2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C16499-AADC-4548-8D38-95394F31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8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BE317F5-7A0F-2642-ACD6-34622A98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8B3127-AC83-3746-898B-31524CE9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A34303-17F1-6B41-810D-7AC0064A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743A1-4863-674E-9B1D-06BF4442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32A860-92B3-1747-909F-9B1846DD2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54C451-691E-CC40-8A59-C2A094977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36F947-2CF6-5548-B012-025DB55F9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8AF6FD-FBF7-2D4C-B031-FA676A6C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70ADAA-98E4-5249-A6E5-D7FDED50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4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2FEFAC-FE78-614D-9157-5A745C74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5D90C7-37A1-C748-A3EC-ED306EE34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58B9BE-9B3A-6941-97CC-DA02D9AAA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EF874D-520C-D048-940F-48DAD504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F92F27-207F-3B40-A3C9-75C70C89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2CF096-98A9-5E4B-BCA0-1D04107F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9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DC77DB-AA6F-0047-9F7E-A503459A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35B97A-DE9A-5F4F-AF84-D1DC98154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8B66B3-4E92-4043-AFD6-1F3AB9B64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5/13/2021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D8A650-4452-B540-A317-142948396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038CFE-118A-B54A-A9EF-D75F0E5B4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6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décoré, plante&#10;&#10;Description générée automatiquement">
            <a:extLst>
              <a:ext uri="{FF2B5EF4-FFF2-40B4-BE49-F238E27FC236}">
                <a16:creationId xmlns:a16="http://schemas.microsoft.com/office/drawing/2014/main" id="{40B61A9A-CA55-2447-B224-7F426981E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06" r="23158"/>
          <a:stretch/>
        </p:blipFill>
        <p:spPr>
          <a:xfrm rot="5400000">
            <a:off x="472622" y="-472622"/>
            <a:ext cx="6857999" cy="780324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DAB26E1-FE57-BE47-A9F3-F135FE949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914400"/>
            <a:ext cx="4589685" cy="1745673"/>
          </a:xfrm>
          <a:solidFill>
            <a:schemeClr val="bg2">
              <a:lumMod val="50000"/>
              <a:alpha val="42990"/>
            </a:schemeClr>
          </a:solidFill>
        </p:spPr>
        <p:txBody>
          <a:bodyPr anchor="t">
            <a:normAutofit/>
          </a:bodyPr>
          <a:lstStyle/>
          <a:p>
            <a:r>
              <a:rPr lang="fr-FR" b="1" dirty="0">
                <a:solidFill>
                  <a:srgbClr val="FFFFFF"/>
                </a:solidFill>
              </a:rPr>
              <a:t>Projet Base de Données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AFA528-AB97-6942-9655-353742FFD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5668687"/>
            <a:ext cx="4589685" cy="812923"/>
          </a:xfrm>
          <a:solidFill>
            <a:schemeClr val="bg2">
              <a:lumMod val="50000"/>
              <a:alpha val="62000"/>
            </a:schemeClr>
          </a:solidFill>
        </p:spPr>
        <p:txBody>
          <a:bodyPr anchor="t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QUIVRON Loïc, ALONSO ALONSO David, LENG Mathieu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7316B-E04A-48E9-8301-F4E617FF9F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05"/>
          <a:stretch/>
        </p:blipFill>
        <p:spPr>
          <a:xfrm>
            <a:off x="7803244" y="-1"/>
            <a:ext cx="438875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8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3CE7B-EC7D-3243-9FA9-C8A3CB3C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3943762" cy="1314443"/>
          </a:xfrm>
        </p:spPr>
        <p:txBody>
          <a:bodyPr>
            <a:normAutofit/>
          </a:bodyPr>
          <a:lstStyle/>
          <a:p>
            <a:r>
              <a:rPr lang="fr-FR" dirty="0"/>
              <a:t>Requêtes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C07AAA-FD61-AA48-BCBD-F45357F9C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3943762" cy="308846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fr-FR" dirty="0"/>
              <a:t>6 Requêtes 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fr-FR" dirty="0"/>
              <a:t>Hospitalisations &gt;= 5000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fr-FR" dirty="0"/>
              <a:t>Plus gros vaccinateur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fr-FR" dirty="0"/>
              <a:t>Qui </a:t>
            </a:r>
            <a:r>
              <a:rPr lang="fr-FR" dirty="0" err="1"/>
              <a:t>utitilise</a:t>
            </a:r>
            <a:r>
              <a:rPr lang="fr-FR" dirty="0"/>
              <a:t> quel vaccin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fr-FR" dirty="0"/>
              <a:t>% hospitalisé, le 01/01/2021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fr-FR" dirty="0"/>
              <a:t>Evolution hospitalisations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fr-FR" dirty="0"/>
              <a:t>Vaccin commun France-Belgique</a:t>
            </a:r>
          </a:p>
        </p:txBody>
      </p:sp>
      <p:pic>
        <p:nvPicPr>
          <p:cNvPr id="15" name="Picture 4" descr="Plusieurs points d’interrogation sur fond noir">
            <a:extLst>
              <a:ext uri="{FF2B5EF4-FFF2-40B4-BE49-F238E27FC236}">
                <a16:creationId xmlns:a16="http://schemas.microsoft.com/office/drawing/2014/main" id="{55A379AD-9F15-4649-95F4-8CC806153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71" r="3" b="2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7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C11B5-C4EA-ED40-AC48-F816635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425949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Requête</a:t>
            </a:r>
            <a:r>
              <a:rPr lang="en-US" dirty="0"/>
              <a:t> 1 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838339E-E41E-4B40-AEE8-0984087B7F5D}"/>
              </a:ext>
            </a:extLst>
          </p:cNvPr>
          <p:cNvSpPr/>
          <p:nvPr/>
        </p:nvSpPr>
        <p:spPr>
          <a:xfrm>
            <a:off x="2137146" y="2445045"/>
            <a:ext cx="9820938" cy="36370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DC26DA6-969C-EA4F-B3E4-BC076FD73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012" y="2887702"/>
            <a:ext cx="9361631" cy="66057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24B9698-7D51-6949-9F62-8DCD4990A1C4}"/>
              </a:ext>
            </a:extLst>
          </p:cNvPr>
          <p:cNvSpPr txBox="1"/>
          <p:nvPr/>
        </p:nvSpPr>
        <p:spPr>
          <a:xfrm>
            <a:off x="1081233" y="1654266"/>
            <a:ext cx="876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Sélectionnez les pays qui, au même moment, ont eu au moins 5000 personnes hospitalisées(</a:t>
            </a:r>
            <a:r>
              <a:rPr lang="fr-FR" b="1" dirty="0" err="1"/>
              <a:t>hosp_patients</a:t>
            </a:r>
            <a:r>
              <a:rPr lang="fr-FR" dirty="0"/>
              <a:t>).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2DD1149-7F97-E14C-9780-7FD7AC6EE7E6}"/>
              </a:ext>
            </a:extLst>
          </p:cNvPr>
          <p:cNvSpPr txBox="1"/>
          <p:nvPr/>
        </p:nvSpPr>
        <p:spPr>
          <a:xfrm>
            <a:off x="807914" y="3903863"/>
            <a:ext cx="137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Algèbre relationnel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176067-875E-494C-9BAB-F6588984848B}"/>
              </a:ext>
            </a:extLst>
          </p:cNvPr>
          <p:cNvSpPr/>
          <p:nvPr/>
        </p:nvSpPr>
        <p:spPr>
          <a:xfrm>
            <a:off x="807914" y="5285374"/>
            <a:ext cx="1371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Calcul</a:t>
            </a:r>
          </a:p>
          <a:p>
            <a:r>
              <a:rPr lang="fr-FR" dirty="0" err="1"/>
              <a:t>Tuple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91B7A56-30AF-C34B-9A0F-311F5FB3F374}"/>
              </a:ext>
            </a:extLst>
          </p:cNvPr>
          <p:cNvSpPr txBox="1"/>
          <p:nvPr/>
        </p:nvSpPr>
        <p:spPr>
          <a:xfrm>
            <a:off x="811123" y="3033325"/>
            <a:ext cx="79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SQL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5AEFDB7-9194-49C6-BDB6-D74DAAE2E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7" y="3761973"/>
            <a:ext cx="7439025" cy="12763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103F511-4E5A-4F4D-86B6-123839D0C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043" y="5038323"/>
            <a:ext cx="93726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2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8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9A336FC6-F7BA-EB49-BC78-156B9C549ECC}"/>
              </a:ext>
            </a:extLst>
          </p:cNvPr>
          <p:cNvSpPr/>
          <p:nvPr/>
        </p:nvSpPr>
        <p:spPr>
          <a:xfrm>
            <a:off x="2647507" y="2434856"/>
            <a:ext cx="6741042" cy="36788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CC11B5-C4EA-ED40-AC48-F816635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Requête</a:t>
            </a:r>
            <a:r>
              <a:rPr lang="en-US" dirty="0"/>
              <a:t> 2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8C12947-99A2-B246-B9C7-341691E8C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034"/>
          <a:stretch/>
        </p:blipFill>
        <p:spPr>
          <a:xfrm>
            <a:off x="2931928" y="2765284"/>
            <a:ext cx="6225926" cy="29966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95ED1DE-2582-0448-80BF-8B97A34CAF45}"/>
              </a:ext>
            </a:extLst>
          </p:cNvPr>
          <p:cNvSpPr txBox="1"/>
          <p:nvPr/>
        </p:nvSpPr>
        <p:spPr>
          <a:xfrm>
            <a:off x="1222746" y="1713701"/>
            <a:ext cx="979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Sélectionnez le pays qui a administré le plus grand nombre total de vaccins (toutes les dates cumulées)</a:t>
            </a:r>
          </a:p>
        </p:txBody>
      </p:sp>
    </p:spTree>
    <p:extLst>
      <p:ext uri="{BB962C8B-B14F-4D97-AF65-F5344CB8AC3E}">
        <p14:creationId xmlns:p14="http://schemas.microsoft.com/office/powerpoint/2010/main" val="120271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1C3C5AC-0C3B-1B4A-B730-BAB4E91FE8ED}"/>
              </a:ext>
            </a:extLst>
          </p:cNvPr>
          <p:cNvSpPr/>
          <p:nvPr/>
        </p:nvSpPr>
        <p:spPr>
          <a:xfrm>
            <a:off x="2670885" y="2870791"/>
            <a:ext cx="6685765" cy="17437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CC11B5-C4EA-ED40-AC48-F816635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Requête</a:t>
            </a:r>
            <a:r>
              <a:rPr lang="en-US" dirty="0"/>
              <a:t> 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B806F89-F368-5647-BF8E-D272FFFEA6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77"/>
          <a:stretch/>
        </p:blipFill>
        <p:spPr>
          <a:xfrm>
            <a:off x="2969142" y="3154365"/>
            <a:ext cx="6218959" cy="11176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B4C196D-7F98-2D4E-9A26-02F2D6992943}"/>
              </a:ext>
            </a:extLst>
          </p:cNvPr>
          <p:cNvSpPr txBox="1"/>
          <p:nvPr/>
        </p:nvSpPr>
        <p:spPr>
          <a:xfrm>
            <a:off x="1087848" y="1701210"/>
            <a:ext cx="615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Pour chaque vaccin, sélectionnez le nom des pays qui l'utilisent </a:t>
            </a:r>
          </a:p>
        </p:txBody>
      </p:sp>
    </p:spTree>
    <p:extLst>
      <p:ext uri="{BB962C8B-B14F-4D97-AF65-F5344CB8AC3E}">
        <p14:creationId xmlns:p14="http://schemas.microsoft.com/office/powerpoint/2010/main" val="90491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AF92106-DED9-D34B-AE66-88C6472A8163}"/>
              </a:ext>
            </a:extLst>
          </p:cNvPr>
          <p:cNvSpPr/>
          <p:nvPr/>
        </p:nvSpPr>
        <p:spPr>
          <a:xfrm>
            <a:off x="820820" y="2833259"/>
            <a:ext cx="10864361" cy="16643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CC11B5-C4EA-ED40-AC48-F816635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Requête</a:t>
            </a:r>
            <a:r>
              <a:rPr lang="en-US" dirty="0"/>
              <a:t> 4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9854CEB-0158-A84F-B428-3D0431F84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05086"/>
            <a:ext cx="10575636" cy="100008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B3A1A6C-215D-BF4F-B351-75E63EA446C9}"/>
              </a:ext>
            </a:extLst>
          </p:cNvPr>
          <p:cNvSpPr txBox="1"/>
          <p:nvPr/>
        </p:nvSpPr>
        <p:spPr>
          <a:xfrm>
            <a:off x="1057044" y="1834109"/>
            <a:ext cx="778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proportion de la population hospitalisée pour chaque pays, le 1er janvier 2021</a:t>
            </a:r>
          </a:p>
        </p:txBody>
      </p:sp>
    </p:spTree>
    <p:extLst>
      <p:ext uri="{BB962C8B-B14F-4D97-AF65-F5344CB8AC3E}">
        <p14:creationId xmlns:p14="http://schemas.microsoft.com/office/powerpoint/2010/main" val="266823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8930596-5410-134D-A2A9-C597310EB175}"/>
              </a:ext>
            </a:extLst>
          </p:cNvPr>
          <p:cNvSpPr/>
          <p:nvPr/>
        </p:nvSpPr>
        <p:spPr>
          <a:xfrm>
            <a:off x="817418" y="2891412"/>
            <a:ext cx="10697642" cy="1456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CC11B5-C4EA-ED40-AC48-F816635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6980274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Requête</a:t>
            </a:r>
            <a:r>
              <a:rPr lang="en-US" dirty="0"/>
              <a:t> 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C88044-5207-6F45-ABFA-371C48C70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01" y="3098767"/>
            <a:ext cx="10495506" cy="104194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BBB3430-F7B2-1844-8D08-43366D7F46F6}"/>
              </a:ext>
            </a:extLst>
          </p:cNvPr>
          <p:cNvSpPr txBox="1"/>
          <p:nvPr/>
        </p:nvSpPr>
        <p:spPr>
          <a:xfrm>
            <a:off x="1212112" y="1637415"/>
            <a:ext cx="1030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Calculez l’évolution, pour chaque jour et chaque pays, du nombre de patients hospitalisés (</a:t>
            </a:r>
            <a:r>
              <a:rPr lang="fr-FR" b="1" dirty="0" err="1"/>
              <a:t>hosp_patients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193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9E79A17-FFF3-F943-AE76-85374AC696E3}"/>
              </a:ext>
            </a:extLst>
          </p:cNvPr>
          <p:cNvSpPr/>
          <p:nvPr/>
        </p:nvSpPr>
        <p:spPr>
          <a:xfrm>
            <a:off x="1743743" y="2083987"/>
            <a:ext cx="9473609" cy="46038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CC11B5-C4EA-ED40-AC48-F8166356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14400"/>
            <a:ext cx="4035055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Requête</a:t>
            </a:r>
            <a:r>
              <a:rPr lang="en-US" dirty="0"/>
              <a:t> 6</a:t>
            </a:r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B5469F50-5CAF-2847-991E-08538742E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08" y="2481632"/>
            <a:ext cx="2628900" cy="18923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E9AFEBE-01AB-5940-AE04-9DE83C02A861}"/>
              </a:ext>
            </a:extLst>
          </p:cNvPr>
          <p:cNvSpPr txBox="1"/>
          <p:nvPr/>
        </p:nvSpPr>
        <p:spPr>
          <a:xfrm>
            <a:off x="1127051" y="1594221"/>
            <a:ext cx="742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Sélectionnez le nom des vaccins disponibles à la fois en Belgique et en France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B37F850-E270-0E48-AF7C-AC9423DAE9A4}"/>
              </a:ext>
            </a:extLst>
          </p:cNvPr>
          <p:cNvSpPr txBox="1"/>
          <p:nvPr/>
        </p:nvSpPr>
        <p:spPr>
          <a:xfrm>
            <a:off x="467834" y="4622361"/>
            <a:ext cx="137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Algèbre relationnel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C677D3-DF9D-E346-AA82-9FFF21208AFA}"/>
              </a:ext>
            </a:extLst>
          </p:cNvPr>
          <p:cNvSpPr/>
          <p:nvPr/>
        </p:nvSpPr>
        <p:spPr>
          <a:xfrm>
            <a:off x="467834" y="5765551"/>
            <a:ext cx="13716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Calcul</a:t>
            </a:r>
          </a:p>
          <a:p>
            <a:r>
              <a:rPr lang="fr-FR" dirty="0" err="1"/>
              <a:t>Tuple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4575AA6-6AFC-E94F-9450-4E7BF17E82F9}"/>
              </a:ext>
            </a:extLst>
          </p:cNvPr>
          <p:cNvSpPr txBox="1"/>
          <p:nvPr/>
        </p:nvSpPr>
        <p:spPr>
          <a:xfrm>
            <a:off x="492147" y="3073060"/>
            <a:ext cx="79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SQL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C1625E-C345-49DF-8D72-474CE7EC1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345" y="5558308"/>
            <a:ext cx="8196468" cy="74117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8721165-20E9-418A-AA58-30AD11D16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636" y="4551782"/>
            <a:ext cx="35814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1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39C80C-CFCB-9247-95D5-7097D439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Adaptations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4C1146-46D3-9047-AAE1-1286AA542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Certaines données censées être non nulles</a:t>
            </a:r>
          </a:p>
          <a:p>
            <a:pPr lvl="1"/>
            <a:r>
              <a:rPr lang="fr-FR" dirty="0"/>
              <a:t>Ex nom des pays</a:t>
            </a:r>
          </a:p>
          <a:p>
            <a:r>
              <a:rPr lang="fr-FR" dirty="0"/>
              <a:t>OWID_WRL représente le monde entier, donc il fausse le calcul</a:t>
            </a:r>
          </a:p>
          <a:p>
            <a:r>
              <a:rPr lang="fr-FR" dirty="0"/>
              <a:t>Utilisation d’un id numérique pour l’utilisateur afin de gérer la connexion avec Django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320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39C80C-CFCB-9247-95D5-7097D439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Plus … toujours plus 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4C1146-46D3-9047-AAE1-1286AA542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Implémentation de trigger</a:t>
            </a:r>
          </a:p>
          <a:p>
            <a:r>
              <a:rPr lang="fr-FR" dirty="0"/>
              <a:t>Une GUI très propre</a:t>
            </a:r>
          </a:p>
          <a:p>
            <a:r>
              <a:rPr lang="fr-FR" dirty="0"/>
              <a:t>Formulaire utilisateur</a:t>
            </a:r>
          </a:p>
          <a:p>
            <a:r>
              <a:rPr lang="fr-FR" dirty="0"/>
              <a:t>Des boutons... Et un formulaire de requêtes</a:t>
            </a:r>
          </a:p>
          <a:p>
            <a:pPr lvl="1"/>
            <a:r>
              <a:rPr lang="fr-FR" dirty="0"/>
              <a:t>Gestion des erreurs en ‘AJAX’</a:t>
            </a:r>
          </a:p>
          <a:p>
            <a:pPr lvl="1"/>
            <a:r>
              <a:rPr lang="fr-FR" dirty="0"/>
              <a:t>Feedback précis et ergonomique</a:t>
            </a:r>
          </a:p>
          <a:p>
            <a:r>
              <a:rPr lang="fr-FR" dirty="0"/>
              <a:t>Vue de profil</a:t>
            </a:r>
          </a:p>
          <a:p>
            <a:r>
              <a:rPr lang="fr-FR" dirty="0"/>
              <a:t>Migrations et reverse migrations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34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EC74-35D7-433A-8FDD-F5032805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Failles/A améliorer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0015AF-ED00-4E24-86A4-D5D64E85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Vérification du type d’instruction</a:t>
            </a:r>
          </a:p>
          <a:p>
            <a:r>
              <a:rPr lang="fr-BE" dirty="0"/>
              <a:t>Utilisation du DCL pour gérer les accès </a:t>
            </a:r>
          </a:p>
          <a:p>
            <a:pPr lvl="1"/>
            <a:r>
              <a:rPr lang="fr-BE" dirty="0"/>
              <a:t>2 connexions</a:t>
            </a:r>
          </a:p>
          <a:p>
            <a:r>
              <a:rPr lang="fr-BE" dirty="0"/>
              <a:t>Trigger modification de date</a:t>
            </a:r>
          </a:p>
          <a:p>
            <a:r>
              <a:rPr lang="fr-BE" dirty="0"/>
              <a:t>403 </a:t>
            </a:r>
            <a:r>
              <a:rPr lang="fr-BE" dirty="0" err="1"/>
              <a:t>Forbidden</a:t>
            </a:r>
            <a:r>
              <a:rPr lang="fr-BE" dirty="0"/>
              <a:t> Access</a:t>
            </a:r>
          </a:p>
          <a:p>
            <a:r>
              <a:rPr lang="fr-BE" dirty="0"/>
              <a:t>Réponse requêtes en AJAX</a:t>
            </a:r>
          </a:p>
        </p:txBody>
      </p:sp>
    </p:spTree>
    <p:extLst>
      <p:ext uri="{BB962C8B-B14F-4D97-AF65-F5344CB8AC3E}">
        <p14:creationId xmlns:p14="http://schemas.microsoft.com/office/powerpoint/2010/main" val="208664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BE5E5-3672-4C5C-A7A3-C69E821E6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232" b="63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08605CE-D583-4859-9137-290C9483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Hypothèses de la DB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397A524-0AAB-490B-B8FA-D3D99964C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1528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8742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FFC606-858D-4F3D-8804-F1EB56CD76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F984D6-11FB-400E-9B29-799136C5D3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04AF0D-8642-4AAC-A271-BECE3B3691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515938-A1F1-40D8-BE51-7F48252B1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62F58C-627E-42F9-B860-A4AB2CF9FD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8CF8820-457D-4A14-A780-4040BD113D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1EB352-1E39-40B9-8E6D-6036B104EA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3FF34D-53E8-4EDD-92D7-AF2969E676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6665DD-ADA5-2A40-953B-3B8FEE18A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Modèle entité-association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A663BFA-AE79-9B4B-83C8-AEA16E58F4A9}"/>
              </a:ext>
            </a:extLst>
          </p:cNvPr>
          <p:cNvSpPr txBox="1"/>
          <p:nvPr/>
        </p:nvSpPr>
        <p:spPr>
          <a:xfrm>
            <a:off x="1139635" y="2546161"/>
            <a:ext cx="3357937" cy="29859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EFFFF"/>
                </a:solidFill>
              </a:rPr>
              <a:t>Les </a:t>
            </a:r>
            <a:r>
              <a:rPr lang="en-US" sz="2400" dirty="0" err="1">
                <a:solidFill>
                  <a:srgbClr val="FEFFFF"/>
                </a:solidFill>
              </a:rPr>
              <a:t>hypothèses</a:t>
            </a:r>
            <a:endParaRPr lang="en-US" sz="2400" dirty="0">
              <a:solidFill>
                <a:srgbClr val="FE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EFFFF"/>
                </a:solidFill>
              </a:rPr>
              <a:t>Les </a:t>
            </a:r>
            <a:r>
              <a:rPr lang="en-US" sz="2400" dirty="0" err="1">
                <a:solidFill>
                  <a:srgbClr val="FEFFFF"/>
                </a:solidFill>
              </a:rPr>
              <a:t>contraintes</a:t>
            </a:r>
            <a:r>
              <a:rPr lang="en-US" sz="2400" dirty="0">
                <a:solidFill>
                  <a:srgbClr val="FEFFFF"/>
                </a:solidFill>
              </a:rPr>
              <a:t> </a:t>
            </a:r>
            <a:r>
              <a:rPr lang="en-US" sz="2400" dirty="0" err="1">
                <a:solidFill>
                  <a:srgbClr val="FEFFFF"/>
                </a:solidFill>
              </a:rPr>
              <a:t>d’intégrité</a:t>
            </a:r>
            <a:endParaRPr lang="en-US" sz="2400" dirty="0">
              <a:solidFill>
                <a:srgbClr val="FEFFFF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EFFFF"/>
                </a:solidFill>
              </a:rPr>
              <a:t>Adresse</a:t>
            </a:r>
            <a:r>
              <a:rPr lang="en-US" sz="2400" dirty="0">
                <a:solidFill>
                  <a:srgbClr val="FEFFFF"/>
                </a:solidFill>
              </a:rPr>
              <a:t> </a:t>
            </a:r>
            <a:r>
              <a:rPr lang="en-US" sz="2400" dirty="0" err="1">
                <a:solidFill>
                  <a:srgbClr val="FEFFFF"/>
                </a:solidFill>
              </a:rPr>
              <a:t>entière</a:t>
            </a:r>
            <a:endParaRPr lang="en-US" sz="2400" dirty="0">
              <a:solidFill>
                <a:srgbClr val="FEFFFF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EFFFF"/>
                </a:solidFill>
              </a:rPr>
              <a:t>Nb_icu</a:t>
            </a:r>
            <a:r>
              <a:rPr lang="en-US" sz="2400" dirty="0">
                <a:solidFill>
                  <a:srgbClr val="FEFFFF"/>
                </a:solidFill>
              </a:rPr>
              <a:t> &lt;= </a:t>
            </a:r>
            <a:r>
              <a:rPr lang="en-US" sz="2400" dirty="0" err="1">
                <a:solidFill>
                  <a:srgbClr val="FEFFFF"/>
                </a:solidFill>
              </a:rPr>
              <a:t>nb_hospitalisation</a:t>
            </a:r>
            <a:endParaRPr lang="en-US" sz="2400" dirty="0">
              <a:solidFill>
                <a:srgbClr val="FEFFFF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EFFFF"/>
                </a:solidFill>
              </a:rPr>
              <a:t>DateDébutVaccination</a:t>
            </a:r>
            <a:r>
              <a:rPr lang="en-US" sz="2400" dirty="0">
                <a:solidFill>
                  <a:srgbClr val="FEFFFF"/>
                </a:solidFill>
              </a:rPr>
              <a:t> &lt;= Date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EFFFF"/>
                </a:solidFill>
              </a:rPr>
              <a:t>…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EFFFF"/>
              </a:solidFill>
            </a:endParaRP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AE7C2E4F-FE3E-D948-875B-E36F7BC10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1868" y="-3076"/>
            <a:ext cx="6548112" cy="6861075"/>
          </a:xfrm>
        </p:spPr>
      </p:pic>
    </p:spTree>
    <p:extLst>
      <p:ext uri="{BB962C8B-B14F-4D97-AF65-F5344CB8AC3E}">
        <p14:creationId xmlns:p14="http://schemas.microsoft.com/office/powerpoint/2010/main" val="279039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0917AE-DFB8-7F46-8C4E-846B04B3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Modèle relationnel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B7EE4C-EEC6-C74B-866F-D5BA489E9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724912"/>
            <a:ext cx="4011877" cy="1155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Les  </a:t>
            </a:r>
            <a:r>
              <a:rPr lang="en-US" sz="2000" dirty="0" err="1"/>
              <a:t>contraintes</a:t>
            </a:r>
            <a:r>
              <a:rPr lang="en-US" sz="2000" dirty="0"/>
              <a:t> </a:t>
            </a:r>
            <a:r>
              <a:rPr lang="en-US" sz="2000" dirty="0" err="1"/>
              <a:t>d’intégrité</a:t>
            </a:r>
            <a:endParaRPr lang="en-US" sz="2000" dirty="0"/>
          </a:p>
          <a:p>
            <a:pPr lvl="1"/>
            <a:r>
              <a:rPr lang="en-US" sz="1600" dirty="0" err="1"/>
              <a:t>Region.nom_continent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 unique</a:t>
            </a:r>
          </a:p>
          <a:p>
            <a:pPr lvl="1"/>
            <a:r>
              <a:rPr lang="en-US" sz="1600" dirty="0" err="1"/>
              <a:t>Pays.nom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 unique</a:t>
            </a:r>
          </a:p>
          <a:p>
            <a:pPr lvl="1"/>
            <a:endParaRPr lang="en-US" sz="1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FE1F0F-69B6-D344-9448-32B69534B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1057"/>
            <a:ext cx="5585606" cy="2010817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1A33AF66-EB61-3246-8503-123C7F7CA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099" y="4765961"/>
            <a:ext cx="6921795" cy="102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52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83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85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Freeform: Shape 87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0917AE-DFB8-7F46-8C4E-846B04B3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Modèle relationnel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B7EE4C-EEC6-C74B-866F-D5BA489E9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724912"/>
            <a:ext cx="4158581" cy="115552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Les  </a:t>
            </a:r>
            <a:r>
              <a:rPr lang="en-US" sz="2000" dirty="0" err="1"/>
              <a:t>contraintes</a:t>
            </a:r>
            <a:r>
              <a:rPr lang="en-US" sz="2000" dirty="0"/>
              <a:t> </a:t>
            </a:r>
            <a:r>
              <a:rPr lang="en-US" sz="2000" dirty="0" err="1"/>
              <a:t>d’intégrité</a:t>
            </a:r>
            <a:endParaRPr lang="en-US" sz="2000" dirty="0"/>
          </a:p>
          <a:p>
            <a:pPr lvl="1"/>
            <a:r>
              <a:rPr lang="en-US" sz="1600" dirty="0" err="1"/>
              <a:t>Hospitalisations_Stats.icu_patiens</a:t>
            </a:r>
            <a:r>
              <a:rPr lang="en-US" sz="1600" dirty="0"/>
              <a:t> &lt;= </a:t>
            </a:r>
            <a:r>
              <a:rPr lang="en-US" sz="1600" dirty="0" err="1"/>
              <a:t>Hospitalisations_Stats.hosp_patiens</a:t>
            </a:r>
            <a:endParaRPr lang="en-US" sz="1600" dirty="0"/>
          </a:p>
          <a:p>
            <a:pPr lvl="1"/>
            <a:r>
              <a:rPr lang="en-US" sz="1600" dirty="0" err="1"/>
              <a:t>Utilisateur.pseudo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 unique</a:t>
            </a:r>
          </a:p>
          <a:p>
            <a:pPr lvl="1"/>
            <a:r>
              <a:rPr lang="en-US" sz="1600" dirty="0" err="1"/>
              <a:t>Utilisateur.uuid</a:t>
            </a:r>
            <a:r>
              <a:rPr lang="en-US" sz="1600" dirty="0"/>
              <a:t> </a:t>
            </a:r>
            <a:r>
              <a:rPr lang="en-US" sz="1600" dirty="0" err="1"/>
              <a:t>est</a:t>
            </a:r>
            <a:r>
              <a:rPr lang="en-US" sz="1600" dirty="0"/>
              <a:t> unique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5C63861-98B6-DC45-AFEA-516429B96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790" y="2230575"/>
            <a:ext cx="5892105" cy="215061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54B9066-F986-4243-B62E-0B8928A39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710" y="4752105"/>
            <a:ext cx="7117185" cy="104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32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B6A5B6-FAE6-4442-BB0E-D453DD4A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Nettoyage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5ADB01-C5AF-4717-B780-02F1C06C5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CSV_to_Table.py</a:t>
            </a:r>
          </a:p>
          <a:p>
            <a:pPr lvl="1"/>
            <a:r>
              <a:rPr lang="fr-BE" dirty="0"/>
              <a:t>Script python</a:t>
            </a:r>
          </a:p>
          <a:p>
            <a:pPr lvl="1"/>
            <a:r>
              <a:rPr lang="fr-BE" dirty="0"/>
              <a:t>Plus lent que SQL</a:t>
            </a:r>
          </a:p>
          <a:p>
            <a:pPr lvl="1"/>
            <a:r>
              <a:rPr lang="fr-BE" dirty="0"/>
              <a:t>Mais fonctionne pour tous SGBD</a:t>
            </a:r>
          </a:p>
          <a:p>
            <a:r>
              <a:rPr lang="fr-BE" dirty="0" err="1"/>
              <a:t>Convert</a:t>
            </a:r>
            <a:r>
              <a:rPr lang="fr-BE" dirty="0"/>
              <a:t> </a:t>
            </a:r>
            <a:r>
              <a:rPr lang="fr-BE" dirty="0" err="1"/>
              <a:t>ugly</a:t>
            </a:r>
            <a:r>
              <a:rPr lang="fr-BE" dirty="0"/>
              <a:t> date to </a:t>
            </a:r>
            <a:r>
              <a:rPr lang="fr-BE" dirty="0" err="1"/>
              <a:t>pretty</a:t>
            </a:r>
            <a:r>
              <a:rPr lang="fr-BE" dirty="0"/>
              <a:t> date</a:t>
            </a:r>
          </a:p>
          <a:p>
            <a:r>
              <a:rPr lang="fr-BE" dirty="0"/>
              <a:t>Récupérer la date de début </a:t>
            </a:r>
            <a:r>
              <a:rPr lang="fr-BE" dirty="0" err="1"/>
              <a:t>vacc</a:t>
            </a:r>
            <a:r>
              <a:rPr lang="fr-BE" dirty="0"/>
              <a:t> dans </a:t>
            </a:r>
            <a:r>
              <a:rPr lang="fr-BE" dirty="0" err="1"/>
              <a:t>producers</a:t>
            </a:r>
            <a:r>
              <a:rPr lang="fr-BE" dirty="0"/>
              <a:t> et l’ajouter dans pays</a:t>
            </a:r>
          </a:p>
          <a:p>
            <a:r>
              <a:rPr lang="fr-BE" dirty="0"/>
              <a:t>Générer des id pour les stats journalières</a:t>
            </a:r>
          </a:p>
          <a:p>
            <a:r>
              <a:rPr lang="fr-BE" dirty="0"/>
              <a:t>Séparer les régions des continents,</a:t>
            </a:r>
          </a:p>
          <a:p>
            <a:r>
              <a:rPr lang="fr-BE" dirty="0"/>
              <a:t>Etc…</a:t>
            </a:r>
          </a:p>
          <a:p>
            <a:endParaRPr lang="fr-BE" dirty="0"/>
          </a:p>
          <a:p>
            <a:pPr lvl="1"/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0575F3-7483-455D-92DA-FC2A6030F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52750"/>
            <a:ext cx="52292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9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4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02D897-A4A0-0645-9972-1E9A5E9A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 dirty="0" err="1">
                <a:solidFill>
                  <a:srgbClr val="FFFFFF"/>
                </a:solidFill>
              </a:rPr>
              <a:t>Implémentation</a:t>
            </a:r>
            <a:r>
              <a:rPr lang="en-US" sz="4100" dirty="0">
                <a:solidFill>
                  <a:srgbClr val="FFFFFF"/>
                </a:solidFill>
              </a:rPr>
              <a:t> des </a:t>
            </a:r>
            <a:r>
              <a:rPr lang="en-US" sz="4100" dirty="0" err="1">
                <a:solidFill>
                  <a:srgbClr val="FFFFFF"/>
                </a:solidFill>
              </a:rPr>
              <a:t>contraintes</a:t>
            </a:r>
            <a:r>
              <a:rPr lang="en-US" sz="4100" dirty="0">
                <a:solidFill>
                  <a:srgbClr val="FFFFFF"/>
                </a:solidFill>
              </a:rPr>
              <a:t> </a:t>
            </a:r>
            <a:r>
              <a:rPr lang="en-US" sz="4100" dirty="0" err="1">
                <a:solidFill>
                  <a:srgbClr val="FFFFFF"/>
                </a:solidFill>
              </a:rPr>
              <a:t>d’intégrité</a:t>
            </a:r>
            <a:endParaRPr lang="en-US" sz="4100" dirty="0">
              <a:solidFill>
                <a:srgbClr val="FFFFFF"/>
              </a:solidFill>
            </a:endParaRP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ADCE1AE-7D87-8541-841D-828E49C874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827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878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4EC2522-10AD-6B42-B1FD-74B3E8D5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116" y="4546630"/>
            <a:ext cx="7579397" cy="698769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623F64-9D26-DB48-B157-8A10503D1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594" y="719570"/>
            <a:ext cx="7579397" cy="270943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402D897-A4A0-0645-9972-1E9A5E9A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dirty="0" err="1">
                <a:solidFill>
                  <a:srgbClr val="FFFFFF"/>
                </a:solidFill>
              </a:rPr>
              <a:t>Implémentation</a:t>
            </a:r>
            <a:r>
              <a:rPr lang="en-US" sz="3700" dirty="0">
                <a:solidFill>
                  <a:srgbClr val="FFFFFF"/>
                </a:solidFill>
              </a:rPr>
              <a:t> des </a:t>
            </a:r>
            <a:r>
              <a:rPr lang="en-US" sz="3700" dirty="0" err="1">
                <a:solidFill>
                  <a:srgbClr val="FFFFFF"/>
                </a:solidFill>
              </a:rPr>
              <a:t>contraintes</a:t>
            </a:r>
            <a:r>
              <a:rPr lang="en-US" sz="3700" dirty="0">
                <a:solidFill>
                  <a:srgbClr val="FFFFFF"/>
                </a:solidFill>
              </a:rPr>
              <a:t> </a:t>
            </a:r>
            <a:r>
              <a:rPr lang="en-US" sz="3700" dirty="0" err="1">
                <a:solidFill>
                  <a:srgbClr val="FFFFFF"/>
                </a:solidFill>
              </a:rPr>
              <a:t>d’intégrité</a:t>
            </a:r>
            <a:endParaRPr lang="en-US" sz="3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1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02D897-A4A0-0645-9972-1E9A5E9A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Implémentation</a:t>
            </a:r>
            <a:r>
              <a:rPr lang="en-US" sz="4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4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contraintes</a:t>
            </a:r>
            <a:r>
              <a:rPr lang="en-US" sz="4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d’intégrité</a:t>
            </a:r>
            <a:endParaRPr lang="en-US" sz="4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2BC041DA-656E-E74A-96A8-9562D272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981" y="2139351"/>
            <a:ext cx="8588036" cy="41651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E995A0-8A2C-464D-A9BC-D0BB09AB2807}"/>
              </a:ext>
            </a:extLst>
          </p:cNvPr>
          <p:cNvSpPr/>
          <p:nvPr/>
        </p:nvSpPr>
        <p:spPr>
          <a:xfrm>
            <a:off x="1929161" y="3200400"/>
            <a:ext cx="2921619" cy="9478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C3672C-7FEC-4633-B244-24BAE6D06651}"/>
              </a:ext>
            </a:extLst>
          </p:cNvPr>
          <p:cNvSpPr/>
          <p:nvPr/>
        </p:nvSpPr>
        <p:spPr>
          <a:xfrm>
            <a:off x="2044390" y="4205222"/>
            <a:ext cx="3085171" cy="846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BAB780-7307-495C-91A9-682EC12C819A}"/>
              </a:ext>
            </a:extLst>
          </p:cNvPr>
          <p:cNvSpPr/>
          <p:nvPr/>
        </p:nvSpPr>
        <p:spPr>
          <a:xfrm>
            <a:off x="2044389" y="5254884"/>
            <a:ext cx="8248187" cy="8462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102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</TotalTime>
  <Words>466</Words>
  <Application>Microsoft Office PowerPoint</Application>
  <PresentationFormat>Grand écran</PresentationFormat>
  <Paragraphs>95</Paragraphs>
  <Slides>19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Thème Office</vt:lpstr>
      <vt:lpstr>Projet Base de Données </vt:lpstr>
      <vt:lpstr>Hypothèses de la DB</vt:lpstr>
      <vt:lpstr>Modèle entité-association</vt:lpstr>
      <vt:lpstr>Modèle relationnel </vt:lpstr>
      <vt:lpstr>Modèle relationnel </vt:lpstr>
      <vt:lpstr>Nettoyage des données</vt:lpstr>
      <vt:lpstr>Implémentation des contraintes d’intégrité</vt:lpstr>
      <vt:lpstr>Implémentation des contraintes d’intégrité</vt:lpstr>
      <vt:lpstr>Implémentation des contraintes d’intégrité</vt:lpstr>
      <vt:lpstr>Requêtes</vt:lpstr>
      <vt:lpstr>Requête 1 </vt:lpstr>
      <vt:lpstr>Requête 2</vt:lpstr>
      <vt:lpstr>Requête 3</vt:lpstr>
      <vt:lpstr>Requête 4</vt:lpstr>
      <vt:lpstr>Requête 5</vt:lpstr>
      <vt:lpstr>Requête 6</vt:lpstr>
      <vt:lpstr>Adaptations</vt:lpstr>
      <vt:lpstr>Plus … toujours plus !</vt:lpstr>
      <vt:lpstr>Failles/A améliorer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Base de Donnees </dc:title>
  <dc:creator>LENG  Mathieu</dc:creator>
  <cp:lastModifiedBy>Loic Quivron</cp:lastModifiedBy>
  <cp:revision>32</cp:revision>
  <dcterms:created xsi:type="dcterms:W3CDTF">2021-05-09T14:34:07Z</dcterms:created>
  <dcterms:modified xsi:type="dcterms:W3CDTF">2021-05-13T11:39:34Z</dcterms:modified>
</cp:coreProperties>
</file>