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6" r:id="rId3"/>
    <p:sldId id="257" r:id="rId4"/>
    <p:sldId id="259" r:id="rId5"/>
    <p:sldId id="260" r:id="rId6"/>
    <p:sldId id="287" r:id="rId7"/>
    <p:sldId id="261" r:id="rId8"/>
    <p:sldId id="262" r:id="rId9"/>
    <p:sldId id="289" r:id="rId10"/>
    <p:sldId id="267" r:id="rId11"/>
    <p:sldId id="265" r:id="rId12"/>
    <p:sldId id="290" r:id="rId13"/>
    <p:sldId id="268" r:id="rId14"/>
    <p:sldId id="269" r:id="rId15"/>
    <p:sldId id="270" r:id="rId16"/>
    <p:sldId id="271" r:id="rId17"/>
    <p:sldId id="291" r:id="rId18"/>
    <p:sldId id="288" r:id="rId19"/>
    <p:sldId id="292" r:id="rId20"/>
    <p:sldId id="273" r:id="rId21"/>
    <p:sldId id="274" r:id="rId22"/>
    <p:sldId id="295" r:id="rId23"/>
    <p:sldId id="276" r:id="rId24"/>
    <p:sldId id="277" r:id="rId25"/>
    <p:sldId id="280" r:id="rId26"/>
    <p:sldId id="279" r:id="rId27"/>
    <p:sldId id="281" r:id="rId28"/>
    <p:sldId id="282" r:id="rId29"/>
    <p:sldId id="283" r:id="rId30"/>
    <p:sldId id="284" r:id="rId31"/>
    <p:sldId id="294" r:id="rId32"/>
    <p:sldId id="285" r:id="rId3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3D3"/>
    <a:srgbClr val="D46E4C"/>
    <a:srgbClr val="AAD2F0"/>
    <a:srgbClr val="FFFF32"/>
    <a:srgbClr val="AAD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F9544-8C58-4C67-991F-E1E686F2FA09}" type="datetimeFigureOut">
              <a:rPr lang="fr-FR" smtClean="0"/>
              <a:t>25/08/2020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B98C-3C72-4434-8B8F-562FCA049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3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E28A-589E-447A-BC0D-0D7F8762CCCF}" type="datetimeFigureOut">
              <a:rPr lang="fr-FR" smtClean="0"/>
              <a:t>25/08/2020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5A04B-C76B-4CBB-9CDE-3EF9CB40B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5A04B-C76B-4CBB-9CDE-3EF9CB40B7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95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clodeNode</a:t>
            </a:r>
            <a:r>
              <a:rPr lang="fr-FR" dirty="0" smtClean="0"/>
              <a:t>() crée une copie d’un nœud et return le clone. (div par exemple) </a:t>
            </a:r>
          </a:p>
          <a:p>
            <a:r>
              <a:rPr lang="fr-FR" dirty="0" smtClean="0"/>
              <a:t>La méthode </a:t>
            </a:r>
            <a:r>
              <a:rPr lang="fr-FR" dirty="0" err="1" smtClean="0"/>
              <a:t>cloneNode</a:t>
            </a:r>
            <a:r>
              <a:rPr lang="fr-FR" dirty="0" smtClean="0"/>
              <a:t>() clone tous les attributs et leurs valeurs. </a:t>
            </a:r>
          </a:p>
          <a:p>
            <a:r>
              <a:rPr lang="fr-FR" dirty="0" smtClean="0"/>
              <a:t>En conseil, il est écrit que la méthode </a:t>
            </a:r>
            <a:r>
              <a:rPr lang="fr-FR" dirty="0" err="1" smtClean="0"/>
              <a:t>appendChild</a:t>
            </a:r>
            <a:r>
              <a:rPr lang="fr-FR" dirty="0" smtClean="0"/>
              <a:t>() ou </a:t>
            </a:r>
            <a:r>
              <a:rPr lang="fr-FR" dirty="0" err="1" smtClean="0"/>
              <a:t>insertBefore</a:t>
            </a:r>
            <a:r>
              <a:rPr lang="fr-FR" dirty="0" smtClean="0"/>
              <a:t> sont utiles pour insérer le clone dans le document et qu’il faut mettre le paramètre </a:t>
            </a:r>
            <a:r>
              <a:rPr lang="fr-FR" dirty="0" err="1" smtClean="0"/>
              <a:t>deep</a:t>
            </a:r>
            <a:r>
              <a:rPr lang="fr-FR" dirty="0" smtClean="0"/>
              <a:t> sur </a:t>
            </a:r>
            <a:r>
              <a:rPr lang="fr-FR" dirty="0" err="1" smtClean="0"/>
              <a:t>true</a:t>
            </a:r>
            <a:r>
              <a:rPr lang="fr-FR" dirty="0" smtClean="0"/>
              <a:t> (vrai) si l’on veut tous les descendants (enfants), sinon mettre false (faux). </a:t>
            </a:r>
          </a:p>
          <a:p>
            <a:endParaRPr lang="fr-FR" dirty="0" smtClean="0"/>
          </a:p>
          <a:p>
            <a:r>
              <a:rPr lang="fr-FR" dirty="0" smtClean="0"/>
              <a:t>Quand on écrit du code côté client :  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multipart</a:t>
            </a:r>
            <a:r>
              <a:rPr lang="fr-FR" dirty="0" smtClean="0"/>
              <a:t>/</a:t>
            </a:r>
            <a:r>
              <a:rPr lang="fr-FR" dirty="0" err="1" smtClean="0"/>
              <a:t>form</a:t>
            </a:r>
            <a:r>
              <a:rPr lang="fr-FR" dirty="0" smtClean="0"/>
              <a:t>-data quand le formulaire contient des éléments « input type= ‘file‘» </a:t>
            </a:r>
          </a:p>
          <a:p>
            <a:r>
              <a:rPr lang="fr-FR" dirty="0" smtClean="0"/>
              <a:t>Sinon on peut utiliser </a:t>
            </a:r>
            <a:r>
              <a:rPr lang="fr-FR" dirty="0" err="1" smtClean="0"/>
              <a:t>multipart</a:t>
            </a:r>
            <a:r>
              <a:rPr lang="fr-FR" dirty="0" smtClean="0"/>
              <a:t>/</a:t>
            </a:r>
            <a:r>
              <a:rPr lang="fr-FR" dirty="0" err="1" smtClean="0"/>
              <a:t>form</a:t>
            </a:r>
            <a:r>
              <a:rPr lang="fr-FR" dirty="0" smtClean="0"/>
              <a:t>-date ou application/x-www-</a:t>
            </a:r>
            <a:r>
              <a:rPr lang="fr-FR" dirty="0" err="1" smtClean="0"/>
              <a:t>form</a:t>
            </a:r>
            <a:r>
              <a:rPr lang="fr-FR" dirty="0" smtClean="0"/>
              <a:t>-</a:t>
            </a:r>
            <a:r>
              <a:rPr lang="fr-FR" dirty="0" err="1" smtClean="0"/>
              <a:t>urlencoded</a:t>
            </a:r>
            <a:r>
              <a:rPr lang="fr-FR" dirty="0" smtClean="0"/>
              <a:t> mais application/x-www-</a:t>
            </a:r>
            <a:r>
              <a:rPr lang="fr-FR" dirty="0" err="1" smtClean="0"/>
              <a:t>form</a:t>
            </a:r>
            <a:r>
              <a:rPr lang="fr-FR" dirty="0" smtClean="0"/>
              <a:t>-</a:t>
            </a:r>
            <a:r>
              <a:rPr lang="fr-FR" dirty="0" err="1" smtClean="0"/>
              <a:t>urlencoded</a:t>
            </a:r>
            <a:r>
              <a:rPr lang="fr-FR" dirty="0" smtClean="0"/>
              <a:t> sera plus efficace. </a:t>
            </a:r>
          </a:p>
          <a:p>
            <a:endParaRPr lang="fr-FR" dirty="0" smtClean="0"/>
          </a:p>
          <a:p>
            <a:r>
              <a:rPr lang="fr-FR" dirty="0" smtClean="0"/>
              <a:t>La propriété </a:t>
            </a:r>
            <a:r>
              <a:rPr lang="fr-FR" dirty="0" err="1" smtClean="0"/>
              <a:t>selectedIndex</a:t>
            </a:r>
            <a:r>
              <a:rPr lang="fr-FR" dirty="0" smtClean="0"/>
              <a:t> définit ou retourne l’index de l’option sélectionnée dans une liste déroulante. </a:t>
            </a:r>
          </a:p>
          <a:p>
            <a:r>
              <a:rPr lang="fr-FR" dirty="0" smtClean="0"/>
              <a:t>L’index commence à 0. </a:t>
            </a:r>
          </a:p>
          <a:p>
            <a:r>
              <a:rPr lang="fr-FR" dirty="0" smtClean="0"/>
              <a:t>Remarque : si la liste déroulante permet les sélections multiples, elle ne retournera que l’index de la première option sélectionnée. </a:t>
            </a:r>
          </a:p>
          <a:p>
            <a:r>
              <a:rPr lang="fr-FR" dirty="0" smtClean="0"/>
              <a:t>La valeur « -1 » désélectionne toutes les options. </a:t>
            </a:r>
          </a:p>
          <a:p>
            <a:r>
              <a:rPr lang="fr-FR" dirty="0" smtClean="0"/>
              <a:t>Si aucune option n’est sélectionnée, la propriété </a:t>
            </a:r>
            <a:r>
              <a:rPr lang="fr-FR" dirty="0" err="1" smtClean="0"/>
              <a:t>selectedIndex</a:t>
            </a:r>
            <a:r>
              <a:rPr lang="fr-FR" dirty="0" smtClean="0"/>
              <a:t> renverra -1.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5A04B-C76B-4CBB-9CDE-3EF9CB40B7F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81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DBB484A7-E62C-4A26-BC8B-DD1853FE218E}" type="datetime1">
              <a:rPr lang="fr-FR" smtClean="0"/>
              <a:t>25/08/2020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EEFE-7C18-417D-AFFA-42B793335D6C}" type="datetime1">
              <a:rPr lang="fr-FR" smtClean="0"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A61-5D13-4ED0-9940-38CE057AB889}" type="datetime1">
              <a:rPr lang="fr-FR" smtClean="0"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E4D0E0-56F0-42CE-99EC-DE5D60236321}" type="datetime1">
              <a:rPr lang="fr-FR" smtClean="0"/>
              <a:t>25/08/2020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43BF2AC-A780-400E-8FF4-C2C7BB2130AF}" type="datetime1">
              <a:rPr lang="fr-FR" smtClean="0"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B75-E8BF-4693-AD2A-36DB66759564}" type="datetime1">
              <a:rPr lang="fr-FR" smtClean="0"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BEB-5B20-4189-9B38-FA67F4DF6F74}" type="datetime1">
              <a:rPr lang="fr-FR" smtClean="0"/>
              <a:t>25/08/2020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A6B236-125C-4FE7-A47A-6E89F938C16C}" type="datetime1">
              <a:rPr lang="fr-FR" smtClean="0"/>
              <a:t>25/08/2020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7552-9A22-40EF-A63F-9BA4B143A2CA}" type="datetime1">
              <a:rPr lang="fr-FR" smtClean="0"/>
              <a:t>25/08/2020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B80285-2D87-4FDE-BFDC-4C006BD05ACF}" type="datetime1">
              <a:rPr lang="fr-FR" smtClean="0"/>
              <a:t>25/08/2020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D97BEF-7D38-4E85-AF01-6C37DBACEED3}" type="datetime1">
              <a:rPr lang="fr-FR" smtClean="0"/>
              <a:t>25/08/2020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A71164-4AC2-4F82-9835-7A2EF69930DF}" type="datetime1">
              <a:rPr lang="fr-FR" smtClean="0"/>
              <a:t>25/08/2020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F579C2-36B3-4333-991E-003A1405A6F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2745570" y="379939"/>
            <a:ext cx="2402494" cy="1399723"/>
          </a:xfrm>
          <a:prstGeom prst="ellipse">
            <a:avLst/>
          </a:prstGeom>
          <a:solidFill>
            <a:srgbClr val="AA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193708"/>
            <a:ext cx="6390456" cy="14081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Ink Free" pitchFamily="66" charset="0"/>
              </a:rPr>
              <a:t>Application web de comptabilité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pour l’association :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« Ferme d’animations éducatives </a:t>
            </a:r>
            <a:br>
              <a:rPr lang="fr-FR" dirty="0" smtClean="0">
                <a:latin typeface="Ink Free" pitchFamily="66" charset="0"/>
              </a:rPr>
            </a:br>
            <a:r>
              <a:rPr lang="fr-FR" dirty="0" smtClean="0">
                <a:latin typeface="Ink Free" pitchFamily="66" charset="0"/>
              </a:rPr>
              <a:t>des rives de </a:t>
            </a:r>
            <a:r>
              <a:rPr lang="fr-FR" dirty="0" err="1" smtClean="0">
                <a:latin typeface="Ink Free" pitchFamily="66" charset="0"/>
              </a:rPr>
              <a:t>l’aa</a:t>
            </a:r>
            <a:r>
              <a:rPr lang="fr-FR" dirty="0" smtClean="0">
                <a:latin typeface="Ink Free" pitchFamily="66" charset="0"/>
              </a:rPr>
              <a:t> »</a:t>
            </a:r>
            <a:endParaRPr lang="fr-FR" dirty="0">
              <a:latin typeface="Ink Free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51720" y="3865308"/>
            <a:ext cx="6172200" cy="1028700"/>
          </a:xfrm>
        </p:spPr>
        <p:txBody>
          <a:bodyPr anchor="b">
            <a:normAutofit lnSpcReduction="10000"/>
          </a:bodyPr>
          <a:lstStyle/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DOMAIN Loïc</a:t>
            </a:r>
          </a:p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Formation Développeur web et web mobile </a:t>
            </a:r>
          </a:p>
          <a:p>
            <a:pPr algn="ctr"/>
            <a:r>
              <a:rPr lang="fr-FR" dirty="0" smtClean="0">
                <a:solidFill>
                  <a:srgbClr val="4163D3"/>
                </a:solidFill>
                <a:latin typeface="Segoe UI" pitchFamily="34" charset="0"/>
                <a:cs typeface="Segoe UI" pitchFamily="34" charset="0"/>
              </a:rPr>
              <a:t>Session 2020</a:t>
            </a:r>
            <a:endParaRPr lang="fr-FR" dirty="0">
              <a:solidFill>
                <a:srgbClr val="4163D3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940152" y="0"/>
            <a:ext cx="3203848" cy="1545636"/>
          </a:xfrm>
          <a:prstGeom prst="line">
            <a:avLst/>
          </a:prstGeom>
          <a:ln w="28575">
            <a:solidFill>
              <a:srgbClr val="FFFF3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932040" y="0"/>
            <a:ext cx="4211960" cy="2085696"/>
          </a:xfrm>
          <a:prstGeom prst="line">
            <a:avLst/>
          </a:prstGeom>
          <a:ln w="28575">
            <a:solidFill>
              <a:srgbClr val="4163D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8334"/>
            <a:ext cx="1080000" cy="458460"/>
          </a:xfrm>
          <a:prstGeom prst="rect">
            <a:avLst/>
          </a:prstGeom>
          <a:ln w="38100" cap="sq">
            <a:solidFill>
              <a:srgbClr val="4163D3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70" y="379939"/>
            <a:ext cx="2402494" cy="13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2155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Environnement de travail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972"/>
            <a:ext cx="3600000" cy="2700000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4283968" y="951870"/>
            <a:ext cx="3456384" cy="1997922"/>
            <a:chOff x="4283968" y="951870"/>
            <a:chExt cx="3456384" cy="1997922"/>
          </a:xfrm>
        </p:grpSpPr>
        <p:sp>
          <p:nvSpPr>
            <p:cNvPr id="7" name="Pensées 6"/>
            <p:cNvSpPr/>
            <p:nvPr/>
          </p:nvSpPr>
          <p:spPr>
            <a:xfrm>
              <a:off x="4283968" y="951870"/>
              <a:ext cx="3456384" cy="1997922"/>
            </a:xfrm>
            <a:prstGeom prst="cloudCallout">
              <a:avLst>
                <a:gd name="adj1" fmla="val -99127"/>
                <a:gd name="adj2" fmla="val 343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788024" y="1203598"/>
              <a:ext cx="23762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Avec le confinement, la réalisation du projet s’est effectué essentiellement en télétravail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07504" y="0"/>
              <a:ext cx="216024" cy="5143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86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2155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Logiciels utilisés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11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1077505" y="1167594"/>
            <a:ext cx="1728192" cy="1287434"/>
            <a:chOff x="1077505" y="1167594"/>
            <a:chExt cx="1728192" cy="128743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529" y="1167594"/>
              <a:ext cx="1287842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2" name="ZoneTexte 11"/>
            <p:cNvSpPr txBox="1"/>
            <p:nvPr/>
          </p:nvSpPr>
          <p:spPr>
            <a:xfrm>
              <a:off x="1077505" y="208569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Wampserver</a:t>
              </a:r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489713" y="1167594"/>
            <a:ext cx="1728192" cy="1279450"/>
            <a:chOff x="3489713" y="1167594"/>
            <a:chExt cx="1728192" cy="127945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09" y="1167594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3" name="ZoneTexte 12"/>
            <p:cNvSpPr txBox="1"/>
            <p:nvPr/>
          </p:nvSpPr>
          <p:spPr>
            <a:xfrm>
              <a:off x="3489713" y="207771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VsCode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940153" y="1167594"/>
            <a:ext cx="1728192" cy="1288718"/>
            <a:chOff x="5940153" y="1167594"/>
            <a:chExt cx="1728192" cy="128871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081" y="1167594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4" name="ZoneTexte 13"/>
            <p:cNvSpPr txBox="1"/>
            <p:nvPr/>
          </p:nvSpPr>
          <p:spPr>
            <a:xfrm>
              <a:off x="5940153" y="208698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ArgoUML</a:t>
              </a:r>
              <a:endParaRPr lang="fr-FR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1073354" y="2895786"/>
            <a:ext cx="1728192" cy="1270158"/>
            <a:chOff x="1073354" y="2895786"/>
            <a:chExt cx="1728192" cy="127015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537" y="2895786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5" name="ZoneTexte 14"/>
            <p:cNvSpPr txBox="1"/>
            <p:nvPr/>
          </p:nvSpPr>
          <p:spPr>
            <a:xfrm>
              <a:off x="1073354" y="379661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JMerise</a:t>
              </a:r>
              <a:endParaRPr lang="fr-FR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489713" y="2895786"/>
            <a:ext cx="1728192" cy="1547157"/>
            <a:chOff x="3489713" y="2895786"/>
            <a:chExt cx="1728192" cy="1547157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09" y="2895786"/>
              <a:ext cx="1080000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6" name="ZoneTexte 15"/>
            <p:cNvSpPr txBox="1"/>
            <p:nvPr/>
          </p:nvSpPr>
          <p:spPr>
            <a:xfrm>
              <a:off x="3489713" y="379661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Microsoft Excel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940153" y="2895786"/>
            <a:ext cx="1728192" cy="1547157"/>
            <a:chOff x="5940153" y="2895786"/>
            <a:chExt cx="1728192" cy="1547157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081" y="2895786"/>
              <a:ext cx="1084337" cy="810000"/>
            </a:xfrm>
            <a:prstGeom prst="rect">
              <a:avLst/>
            </a:prstGeom>
            <a:ln>
              <a:solidFill>
                <a:srgbClr val="D46E4C"/>
              </a:solidFill>
            </a:ln>
          </p:spPr>
        </p:pic>
        <p:sp>
          <p:nvSpPr>
            <p:cNvPr id="17" name="ZoneTexte 16"/>
            <p:cNvSpPr txBox="1"/>
            <p:nvPr/>
          </p:nvSpPr>
          <p:spPr>
            <a:xfrm>
              <a:off x="5940153" y="379661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Microsoft Word</a:t>
              </a:r>
              <a:endParaRPr lang="fr-FR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25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12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45" name="Rectangle à coins arrondis 4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8" name="Rectangle à coins arrondis 4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4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MCD ou Modèle Conceptuel de Donnée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7599" y="-1122851"/>
            <a:ext cx="3780000" cy="8217714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7" name="Rectangle 6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504" y="0"/>
              <a:ext cx="216024" cy="1347614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0250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MLD ou Modèle Logique de Donnée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7682" y="-1287517"/>
            <a:ext cx="3960000" cy="8078135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7" name="Rectangle 6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931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36755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Langages et techniques utilisés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15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961234" y="987574"/>
            <a:ext cx="2232248" cy="1516307"/>
            <a:chOff x="961234" y="987574"/>
            <a:chExt cx="2232248" cy="151630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10" y="987574"/>
              <a:ext cx="1080000" cy="810000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961234" y="191910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HTML : HyperText </a:t>
              </a:r>
              <a:r>
                <a:rPr lang="fr-FR" sz="1600" dirty="0" err="1" smtClean="0"/>
                <a:t>Markup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Language</a:t>
              </a:r>
              <a:endParaRPr lang="fr-FR" sz="16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263374" y="1001004"/>
            <a:ext cx="2232248" cy="1502877"/>
            <a:chOff x="3263374" y="1001004"/>
            <a:chExt cx="2232248" cy="150287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224" y="1001004"/>
              <a:ext cx="928547" cy="81000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3263374" y="191910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CSS : </a:t>
              </a:r>
              <a:r>
                <a:rPr lang="fr-FR" sz="1600" dirty="0" err="1" smtClean="0"/>
                <a:t>Cascading</a:t>
              </a:r>
              <a:r>
                <a:rPr lang="fr-FR" sz="1600" dirty="0" smtClean="0"/>
                <a:t> Style </a:t>
              </a:r>
              <a:r>
                <a:rPr lang="fr-FR" sz="1600" dirty="0" err="1" smtClean="0"/>
                <a:t>Sheet</a:t>
              </a:r>
              <a:endParaRPr lang="fr-FR" sz="16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263374" y="2783292"/>
            <a:ext cx="2232248" cy="1364578"/>
            <a:chOff x="3263374" y="2783292"/>
            <a:chExt cx="2232248" cy="136457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54" y="2783292"/>
              <a:ext cx="1075888" cy="810000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3263374" y="3809316"/>
              <a:ext cx="2232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JavaScript</a:t>
              </a:r>
              <a:endParaRPr lang="fr-FR" sz="16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508105" y="1024508"/>
            <a:ext cx="2232248" cy="1479373"/>
            <a:chOff x="5508105" y="1024508"/>
            <a:chExt cx="2232248" cy="1479373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870" y="1024508"/>
              <a:ext cx="1306718" cy="810000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5508105" y="191910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SQL : </a:t>
              </a:r>
              <a:r>
                <a:rPr lang="fr-FR" sz="1600" dirty="0" err="1" smtClean="0"/>
                <a:t>Structured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Query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Language</a:t>
              </a:r>
              <a:endParaRPr lang="fr-FR" sz="1600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62586" y="2783292"/>
            <a:ext cx="2232248" cy="1610799"/>
            <a:chOff x="962586" y="2783292"/>
            <a:chExt cx="2232248" cy="161079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783" y="2783292"/>
              <a:ext cx="1999855" cy="810000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962586" y="3809316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PHP : </a:t>
              </a:r>
              <a:r>
                <a:rPr lang="fr-FR" sz="1600" dirty="0" err="1"/>
                <a:t>Hypertext</a:t>
              </a:r>
              <a:r>
                <a:rPr lang="fr-FR" sz="1600" dirty="0"/>
                <a:t> </a:t>
              </a:r>
              <a:r>
                <a:rPr lang="fr-FR" sz="1600" dirty="0" err="1" smtClean="0"/>
                <a:t>Preprocessor</a:t>
              </a:r>
              <a:endParaRPr lang="fr-FR" sz="16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508105" y="2783292"/>
            <a:ext cx="2232248" cy="1865152"/>
            <a:chOff x="5508105" y="2783292"/>
            <a:chExt cx="2232248" cy="186515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778" y="2783292"/>
              <a:ext cx="1532903" cy="810000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5508105" y="3786670"/>
              <a:ext cx="22322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Ajax : </a:t>
              </a:r>
              <a:r>
                <a:rPr lang="fr-FR" sz="1600" i="1" dirty="0" err="1"/>
                <a:t>Asynchronous</a:t>
              </a:r>
              <a:r>
                <a:rPr lang="fr-FR" sz="1600" i="1" dirty="0"/>
                <a:t> JavaScript and XML</a:t>
              </a:r>
              <a:endParaRPr lang="fr-FR" sz="1600" dirty="0"/>
            </a:p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27" name="Rectangle 26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504" y="0"/>
              <a:ext cx="216024" cy="3809316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27710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Modèle MVC (Model/</a:t>
            </a:r>
            <a:r>
              <a:rPr lang="fr-FR" b="1" dirty="0" err="1" smtClean="0"/>
              <a:t>View</a:t>
            </a:r>
            <a:r>
              <a:rPr lang="fr-FR" b="1" dirty="0" smtClean="0"/>
              <a:t>/Controller)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2" y="1383618"/>
            <a:ext cx="7621624" cy="2700000"/>
          </a:xfrm>
          <a:prstGeom prst="rect">
            <a:avLst/>
          </a:prstGeom>
          <a:ln w="38100" cap="sq">
            <a:solidFill>
              <a:srgbClr val="AAD2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2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17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4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93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Sécurité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18</a:t>
            </a:fld>
            <a:endParaRPr lang="fr-FR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88" y="836448"/>
            <a:ext cx="5400000" cy="4046668"/>
          </a:xfrm>
        </p:spPr>
      </p:pic>
      <p:sp>
        <p:nvSpPr>
          <p:cNvPr id="7" name="ZoneTexte 6"/>
          <p:cNvSpPr txBox="1"/>
          <p:nvPr/>
        </p:nvSpPr>
        <p:spPr>
          <a:xfrm>
            <a:off x="1979712" y="1059582"/>
            <a:ext cx="4968552" cy="584775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Utilisation d’une connexion (classe utilisateur) avec un mot de passe MD5 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1979712" y="1923678"/>
            <a:ext cx="4968552" cy="584775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Mise en place de fichier index vide dans les dossiers et sous-dossiers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1979712" y="2859782"/>
            <a:ext cx="4968552" cy="338554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Mise en place de rôle d’utilisateur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979712" y="3529340"/>
            <a:ext cx="4968552" cy="338554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Application utilisée localement 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79712" y="4155926"/>
            <a:ext cx="4968552" cy="338554"/>
          </a:xfrm>
          <a:prstGeom prst="rect">
            <a:avLst/>
          </a:prstGeom>
          <a:solidFill>
            <a:srgbClr val="AAD2F0"/>
          </a:solidFill>
          <a:ln w="38100">
            <a:solidFill>
              <a:srgbClr val="4163D3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Mot de passe pour l’accès à la base de données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87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19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71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27584" y="2779594"/>
              <a:ext cx="3420000" cy="65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Cahier des charges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827584" y="1092875"/>
            <a:ext cx="7200800" cy="432000"/>
            <a:chOff x="827584" y="2708920"/>
            <a:chExt cx="7200800" cy="768085"/>
          </a:xfrm>
        </p:grpSpPr>
        <p:grpSp>
          <p:nvGrpSpPr>
            <p:cNvPr id="47" name="Groupe 46"/>
            <p:cNvGrpSpPr/>
            <p:nvPr/>
          </p:nvGrpSpPr>
          <p:grpSpPr>
            <a:xfrm>
              <a:off x="827584" y="2708920"/>
              <a:ext cx="3420000" cy="768085"/>
              <a:chOff x="827584" y="2708920"/>
              <a:chExt cx="3420000" cy="768085"/>
            </a:xfrm>
          </p:grpSpPr>
          <p:sp>
            <p:nvSpPr>
              <p:cNvPr id="58" name="Rectangle à coins arrondis 57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1 : Introduction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4608384" y="2708920"/>
              <a:ext cx="3420000" cy="768085"/>
              <a:chOff x="827584" y="2708920"/>
              <a:chExt cx="3420000" cy="768085"/>
            </a:xfrm>
          </p:grpSpPr>
          <p:sp>
            <p:nvSpPr>
              <p:cNvPr id="49" name="Rectangle à coins arrondis 48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  <a:ln>
                <a:solidFill>
                  <a:srgbClr val="D46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2 : Le projet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827584" y="2783947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827584" y="2779598"/>
              <a:ext cx="3420000" cy="6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32"/>
                  </a:solidFill>
                </a:rPr>
                <a:t>Travaux préparatoire</a:t>
              </a: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70" name="Rectangle à coins arrondis 69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76" name="Rectangle à coins arrondis 75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0651"/>
            <a:ext cx="3420000" cy="438291"/>
            <a:chOff x="827584" y="2697735"/>
            <a:chExt cx="3420000" cy="77927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27584" y="2697735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Présentation Association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29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Connexion à la base de données, structure et interactions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21" y="1275786"/>
            <a:ext cx="4372427" cy="1620000"/>
          </a:xfrm>
          <a:prstGeom prst="rect">
            <a:avLst/>
          </a:prstGeom>
          <a:ln w="88900" cap="sq" cmpd="thickThin">
            <a:solidFill>
              <a:srgbClr val="AAD2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65996"/>
            <a:ext cx="4847560" cy="1620000"/>
          </a:xfrm>
          <a:prstGeom prst="rect">
            <a:avLst/>
          </a:prstGeom>
          <a:ln w="88900" cap="sq" cmpd="thickThin">
            <a:solidFill>
              <a:srgbClr val="AAD2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7" name="Groupe 6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8" name="Rectangle 7"/>
            <p:cNvSpPr/>
            <p:nvPr/>
          </p:nvSpPr>
          <p:spPr>
            <a:xfrm>
              <a:off x="107504" y="0"/>
              <a:ext cx="216024" cy="5143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114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Connexion à la base de données, structure et interactions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3" y="1203598"/>
            <a:ext cx="7616847" cy="3392245"/>
          </a:xfrm>
          <a:prstGeom prst="rect">
            <a:avLst/>
          </a:prstGeom>
          <a:ln w="38100" cap="sq">
            <a:solidFill>
              <a:srgbClr val="AAD2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55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22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3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2155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Les écritures comptables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676"/>
            <a:ext cx="9144000" cy="16791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1" y="51470"/>
            <a:ext cx="8740897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9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80004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Les écritures </a:t>
            </a:r>
            <a:r>
              <a:rPr lang="fr-FR" b="1" dirty="0" smtClean="0"/>
              <a:t>comptables :  </a:t>
            </a:r>
            <a:br>
              <a:rPr lang="fr-FR" b="1" dirty="0" smtClean="0"/>
            </a:br>
            <a:r>
              <a:rPr lang="fr-FR" b="1" dirty="0" smtClean="0"/>
              <a:t>Le formulaire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654"/>
            <a:ext cx="9107488" cy="17448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09"/>
            <a:ext cx="9144000" cy="11471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3876"/>
            <a:ext cx="8161727" cy="48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467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Ajax (</a:t>
            </a:r>
            <a:r>
              <a:rPr lang="fr-FR" i="1" dirty="0" err="1"/>
              <a:t>Asynchronous</a:t>
            </a:r>
            <a:r>
              <a:rPr lang="fr-FR" i="1" dirty="0"/>
              <a:t> JavaScript and </a:t>
            </a:r>
            <a:r>
              <a:rPr lang="fr-FR" i="1" dirty="0" smtClean="0"/>
              <a:t>XML)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25</a:t>
            </a:fld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7092280" y="1815666"/>
            <a:ext cx="1512168" cy="1512168"/>
          </a:xfrm>
          <a:prstGeom prst="flowChartMagneticDisk">
            <a:avLst/>
          </a:prstGeom>
          <a:solidFill>
            <a:srgbClr val="AAD2F0"/>
          </a:solidFill>
          <a:ln>
            <a:solidFill>
              <a:srgbClr val="D46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236296" y="24727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9" name="Cube 8"/>
          <p:cNvSpPr/>
          <p:nvPr/>
        </p:nvSpPr>
        <p:spPr>
          <a:xfrm>
            <a:off x="4090754" y="1329613"/>
            <a:ext cx="2569478" cy="2592287"/>
          </a:xfrm>
          <a:prstGeom prst="cube">
            <a:avLst/>
          </a:prstGeom>
          <a:solidFill>
            <a:srgbClr val="AAD2F0"/>
          </a:solidFill>
          <a:ln>
            <a:solidFill>
              <a:srgbClr val="D46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67196" y="14028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3" name="Cube 12"/>
          <p:cNvSpPr/>
          <p:nvPr/>
        </p:nvSpPr>
        <p:spPr>
          <a:xfrm>
            <a:off x="585212" y="1329613"/>
            <a:ext cx="2448272" cy="2592287"/>
          </a:xfrm>
          <a:prstGeom prst="cube">
            <a:avLst/>
          </a:prstGeom>
          <a:solidFill>
            <a:srgbClr val="AAD2F0"/>
          </a:solidFill>
          <a:ln>
            <a:solidFill>
              <a:srgbClr val="D46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30604" y="13959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Pc Client</a:t>
            </a:r>
            <a:endParaRPr lang="fr-FR" dirty="0"/>
          </a:p>
        </p:txBody>
      </p:sp>
      <p:cxnSp>
        <p:nvCxnSpPr>
          <p:cNvPr id="16" name="Connecteur en angle 15"/>
          <p:cNvCxnSpPr/>
          <p:nvPr/>
        </p:nvCxnSpPr>
        <p:spPr>
          <a:xfrm rot="10800000" flipV="1">
            <a:off x="6012160" y="2662560"/>
            <a:ext cx="1080120" cy="449250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211960" y="2115738"/>
            <a:ext cx="1440160" cy="1299639"/>
            <a:chOff x="3419872" y="2910730"/>
            <a:chExt cx="2124235" cy="1732852"/>
          </a:xfrm>
        </p:grpSpPr>
        <p:sp>
          <p:nvSpPr>
            <p:cNvPr id="20" name="ZoneTexte 19"/>
            <p:cNvSpPr txBox="1"/>
            <p:nvPr/>
          </p:nvSpPr>
          <p:spPr>
            <a:xfrm>
              <a:off x="3419872" y="2910730"/>
              <a:ext cx="2088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Model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55877" y="4151139"/>
              <a:ext cx="2088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View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419872" y="3558802"/>
              <a:ext cx="2088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Controller</a:t>
              </a:r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683568" y="2301720"/>
            <a:ext cx="1656184" cy="923330"/>
          </a:xfrm>
          <a:prstGeom prst="rect">
            <a:avLst/>
          </a:prstGeom>
          <a:noFill/>
          <a:ln>
            <a:solidFill>
              <a:srgbClr val="D46E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HTML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51783" y="23612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430814" y="3184543"/>
            <a:ext cx="1659941" cy="354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 rot="721104">
            <a:off x="2671088" y="30226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2430814" y="3507854"/>
            <a:ext cx="1659940" cy="3238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 rot="609914">
            <a:off x="2690575" y="3327819"/>
            <a:ext cx="115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2195736" y="2463738"/>
            <a:ext cx="2387858" cy="324037"/>
          </a:xfrm>
          <a:prstGeom prst="straightConnector1">
            <a:avLst/>
          </a:prstGeom>
          <a:ln w="38100">
            <a:solidFill>
              <a:srgbClr val="4163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2195736" y="2571750"/>
            <a:ext cx="2387858" cy="324036"/>
          </a:xfrm>
          <a:prstGeom prst="straightConnector1">
            <a:avLst/>
          </a:prstGeom>
          <a:ln w="38100">
            <a:solidFill>
              <a:srgbClr val="4163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 rot="21184770">
            <a:off x="2449284" y="2240301"/>
            <a:ext cx="18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AJAX</a:t>
            </a:r>
            <a:endParaRPr lang="fr-FR" dirty="0"/>
          </a:p>
        </p:txBody>
      </p:sp>
      <p:sp>
        <p:nvSpPr>
          <p:cNvPr id="46" name="ZoneTexte 22"/>
          <p:cNvSpPr txBox="1"/>
          <p:nvPr/>
        </p:nvSpPr>
        <p:spPr>
          <a:xfrm rot="21175216">
            <a:off x="2680911" y="264493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Fichier </a:t>
            </a:r>
            <a:r>
              <a:rPr lang="fr-FR" dirty="0" err="1" smtClean="0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195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Les écritures comptables :  </a:t>
            </a:r>
            <a:br>
              <a:rPr lang="fr-FR" b="1" dirty="0"/>
            </a:br>
            <a:r>
              <a:rPr lang="fr-FR" b="1" dirty="0"/>
              <a:t>Le formulaire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335"/>
            <a:ext cx="9144000" cy="20788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686"/>
            <a:ext cx="9144000" cy="12957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38756"/>
            <a:ext cx="8561699" cy="21344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0" y="1923678"/>
            <a:ext cx="8507216" cy="13712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5" y="1779662"/>
            <a:ext cx="8048485" cy="1780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16119"/>
            <a:ext cx="9144000" cy="29863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538"/>
            <a:ext cx="50533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6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Les écritures comptables :  </a:t>
            </a:r>
            <a:br>
              <a:rPr lang="fr-FR" b="1" dirty="0"/>
            </a:br>
            <a:r>
              <a:rPr lang="fr-FR" b="1" dirty="0" smtClean="0"/>
              <a:t>L’enregistrement de la facture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8830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34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28</a:t>
            </a:fld>
            <a:endParaRPr lang="fr-FR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Les écritures comptables :  </a:t>
            </a:r>
            <a:br>
              <a:rPr lang="fr-FR" b="1" dirty="0" smtClean="0"/>
            </a:br>
            <a:r>
              <a:rPr lang="fr-FR" b="1" dirty="0" smtClean="0"/>
              <a:t>L’enregistrement des écritures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0" y="0"/>
            <a:ext cx="81028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63638"/>
            <a:ext cx="8401364" cy="250644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Les écritures comptables :  </a:t>
            </a:r>
            <a:br>
              <a:rPr lang="fr-FR" b="1" dirty="0" smtClean="0"/>
            </a:br>
            <a:r>
              <a:rPr lang="fr-FR" b="1" dirty="0" smtClean="0"/>
              <a:t>La suppression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Association « Ferme d’animations éducatives des rives de </a:t>
            </a:r>
            <a:r>
              <a:rPr lang="fr-FR" b="1" dirty="0" err="1" smtClean="0"/>
              <a:t>l’aa</a:t>
            </a:r>
            <a:r>
              <a:rPr lang="fr-FR" b="1" dirty="0" smtClean="0"/>
              <a:t> »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3273828"/>
            <a:ext cx="7643192" cy="151216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1997 : création de l’association</a:t>
            </a:r>
          </a:p>
          <a:p>
            <a:endParaRPr lang="fr-FR" dirty="0" smtClean="0"/>
          </a:p>
          <a:p>
            <a:r>
              <a:rPr lang="fr-FR" dirty="0" smtClean="0"/>
              <a:t>Enfants accueillis dès l’âge de 4 ans</a:t>
            </a:r>
          </a:p>
          <a:p>
            <a:endParaRPr lang="fr-FR" dirty="0" smtClean="0"/>
          </a:p>
          <a:p>
            <a:r>
              <a:rPr lang="fr-FR" dirty="0" smtClean="0"/>
              <a:t>Chaque mercredi de 14 h à 16 h 30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4816"/>
            <a:ext cx="4108628" cy="197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195896"/>
            <a:ext cx="3956269" cy="197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noFill/>
          <a:ln>
            <a:solidFill>
              <a:srgbClr val="416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7504" y="0"/>
            <a:ext cx="216024" cy="1707654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10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637579"/>
          </a:xfrm>
        </p:spPr>
        <p:txBody>
          <a:bodyPr/>
          <a:lstStyle/>
          <a:p>
            <a:pPr algn="ctr"/>
            <a:r>
              <a:rPr lang="fr-FR" dirty="0"/>
              <a:t>Veille </a:t>
            </a: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8969517" cy="24995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63668"/>
            <a:ext cx="8408831" cy="15473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19086"/>
            <a:ext cx="6951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31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47448" y="2779598"/>
              <a:ext cx="334799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Travaux préparatoire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22" name="Rectangle à coins arrondis 2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83072" y="2764119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La sécurité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53" name="Rectangle à coins arrondis 52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2" name="Rectangle à coins arrondis 41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45" name="Rectangle à coins arrondis 44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67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83518"/>
            <a:ext cx="7056784" cy="2479029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Conclusion et Démonstration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8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Association « Ferme d’animations éducatives des rives de </a:t>
            </a:r>
            <a:r>
              <a:rPr lang="fr-FR" b="1" dirty="0" err="1"/>
              <a:t>l’aa</a:t>
            </a:r>
            <a:r>
              <a:rPr lang="fr-FR" b="1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88296" y="3543858"/>
            <a:ext cx="7467600" cy="142560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20 </a:t>
            </a:r>
            <a:r>
              <a:rPr lang="fr-FR" sz="1800" dirty="0"/>
              <a:t>enfants accueillis en moyenne chaque </a:t>
            </a:r>
            <a:r>
              <a:rPr lang="fr-FR" sz="1800" dirty="0" smtClean="0"/>
              <a:t>semaine</a:t>
            </a:r>
          </a:p>
          <a:p>
            <a:r>
              <a:rPr lang="fr-FR" sz="1800" dirty="0" smtClean="0"/>
              <a:t>13 bénévoles</a:t>
            </a:r>
          </a:p>
          <a:p>
            <a:r>
              <a:rPr lang="fr-FR" sz="1800" dirty="0" smtClean="0"/>
              <a:t> Différents ateliers proposés (bricolage, cuisine, jardin …)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9852"/>
            <a:ext cx="243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059582"/>
            <a:ext cx="486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07504" y="14570"/>
            <a:ext cx="216024" cy="5128930"/>
          </a:xfrm>
          <a:prstGeom prst="rect">
            <a:avLst/>
          </a:prstGeom>
          <a:noFill/>
          <a:ln>
            <a:solidFill>
              <a:srgbClr val="416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504" y="0"/>
            <a:ext cx="216024" cy="3489852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85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995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Association « Ferme d’animations éducatives des rives de </a:t>
            </a:r>
            <a:r>
              <a:rPr lang="fr-FR" b="1" dirty="0" err="1"/>
              <a:t>l’aa</a:t>
            </a:r>
            <a:r>
              <a:rPr lang="fr-FR" b="1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89248" y="3543858"/>
            <a:ext cx="7067128" cy="118813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Anniversaire (sous réservation) le samedi de 14 h 30 à 17 h</a:t>
            </a:r>
          </a:p>
          <a:p>
            <a:r>
              <a:rPr lang="fr-FR" sz="1800" dirty="0" smtClean="0"/>
              <a:t>Enfants de 6 à 12 ans</a:t>
            </a:r>
          </a:p>
          <a:p>
            <a:r>
              <a:rPr lang="fr-FR" sz="1800" dirty="0" smtClean="0"/>
              <a:t>Ateliers + intervention d’un magicien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12" y="1059582"/>
            <a:ext cx="243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9582"/>
            <a:ext cx="2430000" cy="24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3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6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827584" y="1092875"/>
            <a:ext cx="7200800" cy="432000"/>
            <a:chOff x="827584" y="2708920"/>
            <a:chExt cx="7200800" cy="768085"/>
          </a:xfrm>
        </p:grpSpPr>
        <p:grpSp>
          <p:nvGrpSpPr>
            <p:cNvPr id="36" name="Groupe 35"/>
            <p:cNvGrpSpPr/>
            <p:nvPr/>
          </p:nvGrpSpPr>
          <p:grpSpPr>
            <a:xfrm>
              <a:off x="827584" y="2708920"/>
              <a:ext cx="3420000" cy="768085"/>
              <a:chOff x="827584" y="2708920"/>
              <a:chExt cx="3420000" cy="768085"/>
            </a:xfrm>
          </p:grpSpPr>
          <p:sp>
            <p:nvSpPr>
              <p:cNvPr id="40" name="Rectangle à coins arrondis 39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1 : Introduction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4608384" y="2708920"/>
              <a:ext cx="3420000" cy="768085"/>
              <a:chOff x="827584" y="2708920"/>
              <a:chExt cx="3420000" cy="768085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  <a:ln>
                <a:solidFill>
                  <a:srgbClr val="D46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827584" y="2815956"/>
                <a:ext cx="3420000" cy="6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FF32"/>
                    </a:solidFill>
                  </a:rPr>
                  <a:t>Partie 2 : Le projet</a:t>
                </a:r>
                <a:endParaRPr lang="fr-FR" sz="1600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27584" y="2783947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</p:grpSpPr>
        <p:sp>
          <p:nvSpPr>
            <p:cNvPr id="45" name="Rectangle à coins arrondis 4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27584" y="2779598"/>
              <a:ext cx="3420000" cy="6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32"/>
                  </a:solidFill>
                </a:rPr>
                <a:t>Travaux préparatoire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48" name="Rectangle à coins arrondis 4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57" name="Rectangle à coins arrondis 56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60" name="Rectangle à coins arrondis 59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63" name="Rectangle à coins arrondis 62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D46E4C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Cahier des charges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7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827584" y="951570"/>
            <a:ext cx="7200800" cy="405000"/>
            <a:chOff x="971600" y="1772816"/>
            <a:chExt cx="7200800" cy="64807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971600" y="1772816"/>
              <a:ext cx="72008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971600" y="1815560"/>
              <a:ext cx="7200800" cy="59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Développer une application web de comptabilité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27584" y="1551925"/>
            <a:ext cx="3420000" cy="432000"/>
            <a:chOff x="827584" y="2708920"/>
            <a:chExt cx="3420000" cy="768085"/>
          </a:xfrm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72974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Simple d’utilisation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551925"/>
            <a:ext cx="3420000" cy="432000"/>
            <a:chOff x="827584" y="2708920"/>
            <a:chExt cx="3420000" cy="768085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7584" y="272974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Locale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27584" y="2133459"/>
            <a:ext cx="7200800" cy="438291"/>
            <a:chOff x="827584" y="2697735"/>
            <a:chExt cx="7200800" cy="779270"/>
          </a:xfrm>
        </p:grpSpPr>
        <p:grpSp>
          <p:nvGrpSpPr>
            <p:cNvPr id="30" name="Groupe 29"/>
            <p:cNvGrpSpPr/>
            <p:nvPr/>
          </p:nvGrpSpPr>
          <p:grpSpPr>
            <a:xfrm>
              <a:off x="827584" y="2697735"/>
              <a:ext cx="3420000" cy="779270"/>
              <a:chOff x="827584" y="2697735"/>
              <a:chExt cx="3420000" cy="779270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827584" y="2697735"/>
                <a:ext cx="3420000" cy="65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bg1"/>
                    </a:solidFill>
                  </a:rPr>
                  <a:t>Dynamique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608384" y="2697742"/>
              <a:ext cx="3420000" cy="779263"/>
              <a:chOff x="827584" y="2697742"/>
              <a:chExt cx="3420000" cy="779263"/>
            </a:xfrm>
          </p:grpSpPr>
          <p:sp>
            <p:nvSpPr>
              <p:cNvPr id="32" name="Rectangle à coins arrondis 31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D46E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827584" y="2697742"/>
                <a:ext cx="3420000" cy="65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bg1"/>
                    </a:solidFill>
                  </a:rPr>
                  <a:t>Sécurisée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Groupe 57"/>
          <p:cNvGrpSpPr/>
          <p:nvPr/>
        </p:nvGrpSpPr>
        <p:grpSpPr>
          <a:xfrm>
            <a:off x="807720" y="2738730"/>
            <a:ext cx="3439864" cy="1588214"/>
            <a:chOff x="807720" y="2738730"/>
            <a:chExt cx="3439864" cy="1588214"/>
          </a:xfrm>
        </p:grpSpPr>
        <p:grpSp>
          <p:nvGrpSpPr>
            <p:cNvPr id="11" name="Groupe 10"/>
            <p:cNvGrpSpPr/>
            <p:nvPr/>
          </p:nvGrpSpPr>
          <p:grpSpPr>
            <a:xfrm>
              <a:off x="807720" y="2738730"/>
              <a:ext cx="3420000" cy="432000"/>
              <a:chOff x="827584" y="2708918"/>
              <a:chExt cx="3420000" cy="768084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827584" y="2779594"/>
                <a:ext cx="3420000" cy="65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Gestion droits d’utilisateurs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807720" y="3332795"/>
              <a:ext cx="3420000" cy="432000"/>
              <a:chOff x="827584" y="2708920"/>
              <a:chExt cx="3420000" cy="768085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827584" y="2764119"/>
                <a:ext cx="3420000" cy="656663"/>
              </a:xfrm>
              <a:prstGeom prst="rect">
                <a:avLst/>
              </a:prstGeom>
              <a:solidFill>
                <a:srgbClr val="4163D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Gestion de la comptabilité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827584" y="3894944"/>
              <a:ext cx="3420000" cy="432000"/>
              <a:chOff x="827584" y="2708918"/>
              <a:chExt cx="3420000" cy="768084"/>
            </a:xfrm>
          </p:grpSpPr>
          <p:sp>
            <p:nvSpPr>
              <p:cNvPr id="55" name="Rectangle à coins arrondis 54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827584" y="2772328"/>
                <a:ext cx="3420000" cy="65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Impressions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59" name="Groupe 58"/>
          <p:cNvGrpSpPr/>
          <p:nvPr/>
        </p:nvGrpSpPr>
        <p:grpSpPr>
          <a:xfrm>
            <a:off x="4588520" y="2738730"/>
            <a:ext cx="3439864" cy="1588214"/>
            <a:chOff x="4588520" y="2738730"/>
            <a:chExt cx="3439864" cy="1588214"/>
          </a:xfrm>
        </p:grpSpPr>
        <p:grpSp>
          <p:nvGrpSpPr>
            <p:cNvPr id="15" name="Groupe 14"/>
            <p:cNvGrpSpPr/>
            <p:nvPr/>
          </p:nvGrpSpPr>
          <p:grpSpPr>
            <a:xfrm>
              <a:off x="4588520" y="2738730"/>
              <a:ext cx="3420000" cy="432000"/>
              <a:chOff x="827584" y="2708918"/>
              <a:chExt cx="3420000" cy="768084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827584" y="2779598"/>
                <a:ext cx="3420000" cy="656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Gestion des listes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4588520" y="3332795"/>
              <a:ext cx="3420000" cy="432000"/>
              <a:chOff x="827584" y="2708920"/>
              <a:chExt cx="3420000" cy="76808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827584" y="2708920"/>
                <a:ext cx="3420000" cy="768085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827584" y="2764119"/>
                <a:ext cx="3420000" cy="65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Montant en caisse et banque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>
              <a:off x="4608384" y="3894944"/>
              <a:ext cx="3420000" cy="432000"/>
              <a:chOff x="827584" y="2708918"/>
              <a:chExt cx="3420000" cy="768084"/>
            </a:xfrm>
          </p:grpSpPr>
          <p:sp>
            <p:nvSpPr>
              <p:cNvPr id="53" name="Rectangle à coins arrondis 52"/>
              <p:cNvSpPr/>
              <p:nvPr/>
            </p:nvSpPr>
            <p:spPr>
              <a:xfrm>
                <a:off x="827584" y="2708918"/>
                <a:ext cx="3420000" cy="768084"/>
              </a:xfrm>
              <a:prstGeom prst="roundRect">
                <a:avLst/>
              </a:prstGeom>
              <a:solidFill>
                <a:srgbClr val="4163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827584" y="2772328"/>
                <a:ext cx="3420000" cy="65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FFFF32"/>
                    </a:solidFill>
                  </a:rPr>
                  <a:t>Exportations</a:t>
                </a:r>
                <a:endParaRPr lang="fr-FR" dirty="0">
                  <a:solidFill>
                    <a:srgbClr val="FFFF32"/>
                  </a:solidFill>
                </a:endParaRPr>
              </a:p>
            </p:txBody>
          </p:sp>
        </p:grpSp>
      </p:grpSp>
      <p:grpSp>
        <p:nvGrpSpPr>
          <p:cNvPr id="61" name="Groupe 60"/>
          <p:cNvGrpSpPr/>
          <p:nvPr/>
        </p:nvGrpSpPr>
        <p:grpSpPr>
          <a:xfrm>
            <a:off x="107504" y="0"/>
            <a:ext cx="216024" cy="5143500"/>
            <a:chOff x="107504" y="0"/>
            <a:chExt cx="216024" cy="5143500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107504" y="0"/>
              <a:ext cx="216024" cy="5143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504" y="0"/>
              <a:ext cx="216024" cy="2571750"/>
            </a:xfrm>
            <a:prstGeom prst="rect">
              <a:avLst/>
            </a:prstGeom>
            <a:solidFill>
              <a:srgbClr val="D46E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0477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Cahier des charges</a:t>
            </a:r>
            <a:endParaRPr lang="fr-FR" b="1" dirty="0"/>
          </a:p>
        </p:txBody>
      </p:sp>
      <p:grpSp>
        <p:nvGrpSpPr>
          <p:cNvPr id="40" name="Groupe 39"/>
          <p:cNvGrpSpPr/>
          <p:nvPr/>
        </p:nvGrpSpPr>
        <p:grpSpPr>
          <a:xfrm>
            <a:off x="467544" y="897564"/>
            <a:ext cx="7992888" cy="369332"/>
            <a:chOff x="467544" y="897564"/>
            <a:chExt cx="7992888" cy="369332"/>
          </a:xfrm>
        </p:grpSpPr>
        <p:sp>
          <p:nvSpPr>
            <p:cNvPr id="7" name="ZoneTexte 6"/>
            <p:cNvSpPr txBox="1"/>
            <p:nvPr/>
          </p:nvSpPr>
          <p:spPr>
            <a:xfrm>
              <a:off x="467544" y="897564"/>
              <a:ext cx="1008112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Gestion</a:t>
              </a:r>
              <a:endParaRPr lang="fr-FR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1619673" y="1036064"/>
              <a:ext cx="20831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779912" y="897564"/>
              <a:ext cx="468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Différentes listes</a:t>
              </a:r>
              <a:endParaRPr lang="fr-FR" sz="16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67544" y="1376649"/>
            <a:ext cx="8011204" cy="369332"/>
            <a:chOff x="467544" y="1376649"/>
            <a:chExt cx="8011204" cy="369332"/>
          </a:xfrm>
        </p:grpSpPr>
        <p:sp>
          <p:nvSpPr>
            <p:cNvPr id="8" name="ZoneTexte 7"/>
            <p:cNvSpPr txBox="1"/>
            <p:nvPr/>
          </p:nvSpPr>
          <p:spPr>
            <a:xfrm>
              <a:off x="467544" y="1376649"/>
              <a:ext cx="1296144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Journaux</a:t>
              </a:r>
              <a:endParaRPr lang="fr-FR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902579" y="1491630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798228" y="1376649"/>
              <a:ext cx="468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Journaux comptables (charges, banque …)</a:t>
              </a:r>
              <a:endParaRPr lang="fr-FR" sz="1600" dirty="0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67544" y="2715766"/>
            <a:ext cx="7992888" cy="584775"/>
            <a:chOff x="467544" y="2715766"/>
            <a:chExt cx="7992888" cy="584775"/>
          </a:xfrm>
        </p:grpSpPr>
        <p:sp>
          <p:nvSpPr>
            <p:cNvPr id="9" name="ZoneTexte 8"/>
            <p:cNvSpPr txBox="1"/>
            <p:nvPr/>
          </p:nvSpPr>
          <p:spPr>
            <a:xfrm>
              <a:off x="467544" y="2834811"/>
              <a:ext cx="1584176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Impressions</a:t>
              </a:r>
              <a:endParaRPr lang="fr-FR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2207379" y="3003798"/>
              <a:ext cx="14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779912" y="2715766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Impressions bilan, journaux, factures, liste des bénévoles et des enfants</a:t>
              </a:r>
              <a:endParaRPr lang="fr-FR" sz="1600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67544" y="3320866"/>
            <a:ext cx="7992888" cy="584775"/>
            <a:chOff x="467544" y="3320866"/>
            <a:chExt cx="7992888" cy="584775"/>
          </a:xfrm>
        </p:grpSpPr>
        <p:sp>
          <p:nvSpPr>
            <p:cNvPr id="13" name="ZoneTexte 12"/>
            <p:cNvSpPr txBox="1"/>
            <p:nvPr/>
          </p:nvSpPr>
          <p:spPr>
            <a:xfrm>
              <a:off x="467544" y="3330881"/>
              <a:ext cx="1584176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Exportations</a:t>
              </a:r>
              <a:endParaRPr lang="fr-FR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115757" y="3469380"/>
              <a:ext cx="15870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3779912" y="3320866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Journaux et les listes en .csv (format tableur Excel)</a:t>
              </a:r>
              <a:endParaRPr lang="fr-FR" sz="1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67544" y="3806919"/>
            <a:ext cx="7992888" cy="423338"/>
            <a:chOff x="467544" y="3806919"/>
            <a:chExt cx="7992888" cy="423338"/>
          </a:xfrm>
        </p:grpSpPr>
        <p:sp>
          <p:nvSpPr>
            <p:cNvPr id="10" name="ZoneTexte 9"/>
            <p:cNvSpPr txBox="1"/>
            <p:nvPr/>
          </p:nvSpPr>
          <p:spPr>
            <a:xfrm>
              <a:off x="467544" y="3860925"/>
              <a:ext cx="1008112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Autres</a:t>
              </a:r>
              <a:endParaRPr lang="fr-FR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1691681" y="3975906"/>
              <a:ext cx="2011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3779912" y="3806919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Documents/projets</a:t>
              </a:r>
              <a:r>
                <a:rPr lang="fr-FR" dirty="0" smtClean="0"/>
                <a:t> </a:t>
              </a:r>
              <a:endParaRPr lang="fr-FR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67544" y="1761661"/>
            <a:ext cx="8011204" cy="584775"/>
            <a:chOff x="467544" y="1761661"/>
            <a:chExt cx="8011204" cy="584775"/>
          </a:xfrm>
        </p:grpSpPr>
        <p:sp>
          <p:nvSpPr>
            <p:cNvPr id="11" name="ZoneTexte 10"/>
            <p:cNvSpPr txBox="1"/>
            <p:nvPr/>
          </p:nvSpPr>
          <p:spPr>
            <a:xfrm>
              <a:off x="467544" y="1862703"/>
              <a:ext cx="1152128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Comptes</a:t>
              </a:r>
              <a:endParaRPr lang="fr-FR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758055" y="2058383"/>
              <a:ext cx="1944724" cy="9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3798228" y="1761661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Plan comptable, lettrage, visuel par comptes, lien vers le crédit mutuel</a:t>
              </a:r>
              <a:endParaRPr lang="fr-FR" sz="16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67544" y="2348757"/>
            <a:ext cx="7992888" cy="369332"/>
            <a:chOff x="467544" y="2348757"/>
            <a:chExt cx="7992888" cy="369332"/>
          </a:xfrm>
        </p:grpSpPr>
        <p:sp>
          <p:nvSpPr>
            <p:cNvPr id="12" name="ZoneTexte 11"/>
            <p:cNvSpPr txBox="1"/>
            <p:nvPr/>
          </p:nvSpPr>
          <p:spPr>
            <a:xfrm>
              <a:off x="467544" y="2348757"/>
              <a:ext cx="1008112" cy="369332"/>
            </a:xfrm>
            <a:prstGeom prst="rect">
              <a:avLst/>
            </a:prstGeom>
            <a:solidFill>
              <a:srgbClr val="AAD2F0"/>
            </a:solidFill>
            <a:ln w="12700">
              <a:solidFill>
                <a:srgbClr val="D46E4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Budget</a:t>
              </a:r>
              <a:endParaRPr lang="fr-FR" dirty="0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1619673" y="2499742"/>
              <a:ext cx="20831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779912" y="2348757"/>
              <a:ext cx="468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Budget prévisionnel</a:t>
              </a:r>
              <a:endParaRPr lang="fr-FR" sz="16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07504" y="0"/>
            <a:ext cx="216024" cy="5143500"/>
          </a:xfrm>
          <a:prstGeom prst="rect">
            <a:avLst/>
          </a:prstGeom>
          <a:solidFill>
            <a:srgbClr val="D46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48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55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579C2-36B3-4333-991E-003A1405A6FD}" type="slidenum">
              <a:rPr lang="fr-FR" smtClean="0"/>
              <a:t>9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8384" y="2139702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Locale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4588520" y="2279680"/>
            <a:ext cx="3420000" cy="432000"/>
            <a:chOff x="827584" y="2708918"/>
            <a:chExt cx="3420000" cy="768084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27584" y="2779598"/>
              <a:ext cx="3420000" cy="6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32"/>
                  </a:solidFill>
                </a:rPr>
                <a:t>Travaux préparatoire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27584" y="1092875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0" name="Rectangle à coins arrondis 39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27584" y="2815956"/>
              <a:ext cx="342000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1 : Introduction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608384" y="1092875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8" name="Rectangle à coins arrondis 37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2 : Le projet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27584" y="168694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99592" y="2783949"/>
              <a:ext cx="332812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Présentation Association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07720" y="2279680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9456" y="2779594"/>
              <a:ext cx="3240360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Cahier des charges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08384" y="1686942"/>
            <a:ext cx="3420000" cy="432000"/>
            <a:chOff x="827584" y="2708920"/>
            <a:chExt cx="3420000" cy="768085"/>
          </a:xfrm>
          <a:solidFill>
            <a:srgbClr val="D46E4C"/>
          </a:solidFill>
        </p:grpSpPr>
        <p:sp>
          <p:nvSpPr>
            <p:cNvPr id="32" name="Rectangle à coins arrondis 31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416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63208" y="2783947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Environnement, logiciels utilisés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07720" y="2905651"/>
            <a:ext cx="3420000" cy="432000"/>
            <a:chOff x="827584" y="2708920"/>
            <a:chExt cx="3420000" cy="768085"/>
          </a:xfrm>
          <a:solidFill>
            <a:srgbClr val="4163D3"/>
          </a:solidFill>
        </p:grpSpPr>
        <p:sp>
          <p:nvSpPr>
            <p:cNvPr id="43" name="Rectangle à coins arrondis 42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863208" y="2815956"/>
              <a:ext cx="3364512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Partie 3 : Conclusion 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588520" y="2873745"/>
            <a:ext cx="3420000" cy="432000"/>
            <a:chOff x="827584" y="2708920"/>
            <a:chExt cx="3420000" cy="768085"/>
          </a:xfrm>
        </p:grpSpPr>
        <p:sp>
          <p:nvSpPr>
            <p:cNvPr id="46" name="Rectangle à coins arrondis 45"/>
            <p:cNvSpPr/>
            <p:nvPr/>
          </p:nvSpPr>
          <p:spPr>
            <a:xfrm>
              <a:off x="827584" y="2708920"/>
              <a:ext cx="3420000" cy="768085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827584" y="2764119"/>
              <a:ext cx="3420000" cy="65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FF32"/>
                  </a:solidFill>
                </a:rPr>
                <a:t>La sécurité</a:t>
              </a:r>
              <a:endParaRPr lang="fr-FR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4608384" y="4020294"/>
            <a:ext cx="3420000" cy="432000"/>
            <a:chOff x="827584" y="2708918"/>
            <a:chExt cx="3420000" cy="768084"/>
          </a:xfrm>
          <a:solidFill>
            <a:srgbClr val="4163D3"/>
          </a:solidFill>
        </p:grpSpPr>
        <p:sp>
          <p:nvSpPr>
            <p:cNvPr id="49" name="Rectangle à coins arrondis 48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grpFill/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63208" y="2772328"/>
              <a:ext cx="3312368" cy="6019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Les écritures comptables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4608384" y="3435894"/>
            <a:ext cx="3420000" cy="432000"/>
            <a:chOff x="827584" y="2708918"/>
            <a:chExt cx="3420000" cy="768084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827584" y="2708918"/>
              <a:ext cx="3420000" cy="768084"/>
            </a:xfrm>
            <a:prstGeom prst="roundRect">
              <a:avLst/>
            </a:prstGeom>
            <a:solidFill>
              <a:srgbClr val="4163D3"/>
            </a:solidFill>
            <a:ln>
              <a:solidFill>
                <a:srgbClr val="D46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827584" y="2772328"/>
              <a:ext cx="3420000" cy="6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FF32"/>
                  </a:solidFill>
                </a:rPr>
                <a:t>Connexion à la base de données</a:t>
              </a:r>
              <a:endParaRPr lang="fr-FR" sz="1600" dirty="0">
                <a:solidFill>
                  <a:srgbClr val="FFFF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0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5">
      <a:dk1>
        <a:sysClr val="windowText" lastClr="000000"/>
      </a:dk1>
      <a:lt1>
        <a:sysClr val="window" lastClr="FFFFFF"/>
      </a:lt1>
      <a:dk2>
        <a:srgbClr val="D46E4C"/>
      </a:dk2>
      <a:lt2>
        <a:srgbClr val="AAD5F0"/>
      </a:lt2>
      <a:accent1>
        <a:srgbClr val="4163D3"/>
      </a:accent1>
      <a:accent2>
        <a:srgbClr val="D46E4C"/>
      </a:accent2>
      <a:accent3>
        <a:srgbClr val="AAD5F0"/>
      </a:accent3>
      <a:accent4>
        <a:srgbClr val="FFFF32"/>
      </a:accent4>
      <a:accent5>
        <a:srgbClr val="4163D3"/>
      </a:accent5>
      <a:accent6>
        <a:srgbClr val="D46E4C"/>
      </a:accent6>
      <a:hlink>
        <a:srgbClr val="AAD5F0"/>
      </a:hlink>
      <a:folHlink>
        <a:srgbClr val="FFFF3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2268</TotalTime>
  <Words>881</Words>
  <Application>Microsoft Office PowerPoint</Application>
  <PresentationFormat>Affichage à l'écran (16:9)</PresentationFormat>
  <Paragraphs>237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Oriel</vt:lpstr>
      <vt:lpstr>Application web de comptabilité  pour l’association :  « Ferme d’animations éducatives  des rives de l’aa »</vt:lpstr>
      <vt:lpstr>Sommaire</vt:lpstr>
      <vt:lpstr>Association « Ferme d’animations éducatives des rives de l’aa »</vt:lpstr>
      <vt:lpstr>Association « Ferme d’animations éducatives des rives de l’aa »</vt:lpstr>
      <vt:lpstr>Association « Ferme d’animations éducatives des rives de l’aa »</vt:lpstr>
      <vt:lpstr>Sommaire</vt:lpstr>
      <vt:lpstr>Cahier des charges</vt:lpstr>
      <vt:lpstr>Cahier des charges</vt:lpstr>
      <vt:lpstr>Sommaire</vt:lpstr>
      <vt:lpstr>Environnement de travail</vt:lpstr>
      <vt:lpstr>Logiciels utilisés</vt:lpstr>
      <vt:lpstr>Sommaire</vt:lpstr>
      <vt:lpstr>MCD ou Modèle Conceptuel de Donnée</vt:lpstr>
      <vt:lpstr>MLD ou Modèle Logique de Donnée</vt:lpstr>
      <vt:lpstr>Langages et techniques utilisés</vt:lpstr>
      <vt:lpstr>Modèle MVC (Model/View/Controller)</vt:lpstr>
      <vt:lpstr>Sommaire</vt:lpstr>
      <vt:lpstr>Sécurité</vt:lpstr>
      <vt:lpstr>Sommaire</vt:lpstr>
      <vt:lpstr>Connexion à la base de données, structure et interactions</vt:lpstr>
      <vt:lpstr>Connexion à la base de données, structure et interactions</vt:lpstr>
      <vt:lpstr>Sommaire</vt:lpstr>
      <vt:lpstr>Les écritures comptables</vt:lpstr>
      <vt:lpstr>Les écritures comptables :   Le formulaire</vt:lpstr>
      <vt:lpstr>Ajax (Asynchronous JavaScript and XML)</vt:lpstr>
      <vt:lpstr>Les écritures comptables :   Le formulaire</vt:lpstr>
      <vt:lpstr>Les écritures comptables :   L’enregistrement de la facture</vt:lpstr>
      <vt:lpstr>Les écritures comptables :   L’enregistrement des écritures</vt:lpstr>
      <vt:lpstr>Les écritures comptables :   La suppression</vt:lpstr>
      <vt:lpstr>Veille Technologique</vt:lpstr>
      <vt:lpstr>Sommaire</vt:lpstr>
      <vt:lpstr>Conclusion et 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Domain</dc:creator>
  <cp:lastModifiedBy>Loic Domain</cp:lastModifiedBy>
  <cp:revision>88</cp:revision>
  <dcterms:created xsi:type="dcterms:W3CDTF">2020-08-23T21:12:07Z</dcterms:created>
  <dcterms:modified xsi:type="dcterms:W3CDTF">2020-08-25T20:56:22Z</dcterms:modified>
</cp:coreProperties>
</file>