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Open Sans Light" panose="020B0604020202020204" charset="0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Arimo" panose="020B0604020202020204" charset="0"/>
      <p:regular r:id="rId13"/>
    </p:embeddedFont>
    <p:embeddedFont>
      <p:font typeface="Open Sans Bold" panose="020B0604020202020204" charset="0"/>
      <p:regular r:id="rId14"/>
    </p:embeddedFont>
    <p:embeddedFont>
      <p:font typeface="Open Sans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alphaModFix amt="86000"/>
          </a:blip>
          <a:srcRect/>
          <a:stretch>
            <a:fillRect/>
          </a:stretch>
        </p:blipFill>
        <p:spPr>
          <a:xfrm>
            <a:off x="-269623" y="0"/>
            <a:ext cx="15500530" cy="1550053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3610913" y="220060"/>
            <a:ext cx="9650672" cy="9650672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880087" y="4667250"/>
            <a:ext cx="7308532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FFDE59"/>
                </a:solidFill>
                <a:latin typeface="Open Sans Bold"/>
              </a:rPr>
              <a:t>La lettre de motivation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alphaModFix amt="86000"/>
          </a:blip>
          <a:srcRect/>
          <a:stretch>
            <a:fillRect/>
          </a:stretch>
        </p:blipFill>
        <p:spPr>
          <a:xfrm>
            <a:off x="-269623" y="0"/>
            <a:ext cx="15500530" cy="1550053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-3455411" y="3853081"/>
            <a:ext cx="10287003" cy="2580837"/>
            <a:chOff x="0" y="0"/>
            <a:chExt cx="3594100" cy="571500"/>
          </a:xfrm>
        </p:grpSpPr>
        <p:sp>
          <p:nvSpPr>
            <p:cNvPr id="4" name="Freeform 4"/>
            <p:cNvSpPr/>
            <p:nvPr/>
          </p:nvSpPr>
          <p:spPr>
            <a:xfrm>
              <a:off x="0" y="255270"/>
              <a:ext cx="3594100" cy="69850"/>
            </a:xfrm>
            <a:custGeom>
              <a:avLst/>
              <a:gdLst/>
              <a:ahLst/>
              <a:cxnLst/>
              <a:rect l="l" t="t" r="r" b="b"/>
              <a:pathLst>
                <a:path w="3594100" h="69850">
                  <a:moveTo>
                    <a:pt x="330327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594100" y="69850"/>
                  </a:lnTo>
                  <a:lnTo>
                    <a:pt x="35941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 rot="-10800000">
            <a:off x="0" y="315627"/>
            <a:ext cx="18288000" cy="2580837"/>
            <a:chOff x="0" y="0"/>
            <a:chExt cx="4049690" cy="571500"/>
          </a:xfrm>
        </p:grpSpPr>
        <p:sp>
          <p:nvSpPr>
            <p:cNvPr id="6" name="Freeform 6"/>
            <p:cNvSpPr/>
            <p:nvPr/>
          </p:nvSpPr>
          <p:spPr>
            <a:xfrm>
              <a:off x="0" y="255270"/>
              <a:ext cx="4049690" cy="69850"/>
            </a:xfrm>
            <a:custGeom>
              <a:avLst/>
              <a:gdLst/>
              <a:ahLst/>
              <a:cxnLst/>
              <a:rect l="l" t="t" r="r" b="b"/>
              <a:pathLst>
                <a:path w="4049690" h="69850">
                  <a:moveTo>
                    <a:pt x="375886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4049690" y="69850"/>
                  </a:lnTo>
                  <a:lnTo>
                    <a:pt x="404969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984268" y="2024642"/>
            <a:ext cx="1994242" cy="710675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3634528" y="-16741"/>
            <a:ext cx="11018944" cy="1328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92"/>
              </a:lnSpc>
              <a:spcBef>
                <a:spcPct val="0"/>
              </a:spcBef>
            </a:pPr>
            <a:r>
              <a:rPr lang="en-US" sz="7780">
                <a:solidFill>
                  <a:srgbClr val="FFFFFF"/>
                </a:solidFill>
                <a:latin typeface="Open Sans"/>
              </a:rPr>
              <a:t>Généralités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984268" y="6382495"/>
            <a:ext cx="1994242" cy="710675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9931870" y="5671820"/>
            <a:ext cx="1994242" cy="710675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2670785" y="2839314"/>
            <a:ext cx="7625472" cy="2820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dirty="0" err="1">
                <a:solidFill>
                  <a:srgbClr val="000000"/>
                </a:solidFill>
                <a:latin typeface="Open Sans Light"/>
              </a:rPr>
              <a:t>Devance</a:t>
            </a:r>
            <a:r>
              <a:rPr lang="en-US" sz="3200" dirty="0">
                <a:solidFill>
                  <a:srgbClr val="000000"/>
                </a:solidFill>
                <a:latin typeface="Open Sans Light"/>
              </a:rPr>
              <a:t> le CV</a:t>
            </a:r>
            <a:r>
              <a:rPr lang="en-US" sz="3200" dirty="0" smtClean="0">
                <a:solidFill>
                  <a:srgbClr val="000000"/>
                </a:solidFill>
                <a:latin typeface="Open Sans Light"/>
              </a:rPr>
              <a:t>, a </a:t>
            </a:r>
            <a:r>
              <a:rPr lang="en-US" sz="3200" dirty="0">
                <a:solidFill>
                  <a:srgbClr val="000000"/>
                </a:solidFill>
                <a:latin typeface="Open Sans Light"/>
              </a:rPr>
              <a:t>pour mission de </a:t>
            </a:r>
            <a:r>
              <a:rPr lang="en-US" sz="3200" dirty="0" err="1">
                <a:solidFill>
                  <a:srgbClr val="000000"/>
                </a:solidFill>
                <a:latin typeface="Open Sans Light"/>
              </a:rPr>
              <a:t>donner</a:t>
            </a:r>
            <a:r>
              <a:rPr lang="en-US" sz="32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Open Sans Light"/>
              </a:rPr>
              <a:t>envie</a:t>
            </a:r>
            <a:r>
              <a:rPr lang="en-US" sz="3200" dirty="0">
                <a:solidFill>
                  <a:srgbClr val="000000"/>
                </a:solidFill>
                <a:latin typeface="Open Sans Light"/>
              </a:rPr>
              <a:t> à </a:t>
            </a:r>
            <a:r>
              <a:rPr lang="en-US" sz="3200" dirty="0" err="1">
                <a:solidFill>
                  <a:srgbClr val="000000"/>
                </a:solidFill>
                <a:latin typeface="Open Sans Light"/>
              </a:rPr>
              <a:t>l'employeur</a:t>
            </a:r>
            <a:r>
              <a:rPr lang="en-US" sz="3200" dirty="0">
                <a:solidFill>
                  <a:srgbClr val="000000"/>
                </a:solidFill>
                <a:latin typeface="Open Sans Light"/>
              </a:rPr>
              <a:t> de lire le CV et </a:t>
            </a:r>
            <a:r>
              <a:rPr lang="en-US" sz="3200" dirty="0" err="1">
                <a:solidFill>
                  <a:srgbClr val="000000"/>
                </a:solidFill>
                <a:latin typeface="Open Sans Light"/>
              </a:rPr>
              <a:t>d'inviter</a:t>
            </a:r>
            <a:r>
              <a:rPr lang="en-US" sz="3200" dirty="0">
                <a:solidFill>
                  <a:srgbClr val="000000"/>
                </a:solidFill>
                <a:latin typeface="Open Sans Light"/>
              </a:rPr>
              <a:t> à un </a:t>
            </a:r>
            <a:r>
              <a:rPr lang="en-US" sz="3200" dirty="0" err="1">
                <a:solidFill>
                  <a:srgbClr val="000000"/>
                </a:solidFill>
                <a:latin typeface="Open Sans Light"/>
              </a:rPr>
              <a:t>entretien</a:t>
            </a:r>
            <a:r>
              <a:rPr lang="en-US" sz="32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Open Sans Light"/>
              </a:rPr>
              <a:t>d'embauche</a:t>
            </a:r>
            <a:r>
              <a:rPr lang="en-US" sz="3200" dirty="0">
                <a:solidFill>
                  <a:srgbClr val="000000"/>
                </a:solidFill>
                <a:latin typeface="Open Sans Light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Open Sans Light"/>
              </a:rPr>
              <a:t>donne</a:t>
            </a:r>
            <a:r>
              <a:rPr lang="en-US" sz="3200" dirty="0">
                <a:solidFill>
                  <a:srgbClr val="000000"/>
                </a:solidFill>
                <a:latin typeface="Open Sans Light"/>
              </a:rPr>
              <a:t> la </a:t>
            </a:r>
            <a:r>
              <a:rPr lang="en-US" sz="3200" dirty="0" err="1">
                <a:solidFill>
                  <a:srgbClr val="000000"/>
                </a:solidFill>
                <a:latin typeface="Open Sans Light"/>
              </a:rPr>
              <a:t>possibilité</a:t>
            </a:r>
            <a:r>
              <a:rPr lang="en-US" sz="3200" dirty="0">
                <a:solidFill>
                  <a:srgbClr val="000000"/>
                </a:solidFill>
                <a:latin typeface="Open Sans Light"/>
              </a:rPr>
              <a:t> de </a:t>
            </a:r>
            <a:r>
              <a:rPr lang="en-US" sz="3200" dirty="0" err="1">
                <a:solidFill>
                  <a:srgbClr val="000000"/>
                </a:solidFill>
                <a:latin typeface="Open Sans Light"/>
              </a:rPr>
              <a:t>vous</a:t>
            </a:r>
            <a:r>
              <a:rPr lang="en-US" sz="3200" dirty="0">
                <a:solidFill>
                  <a:srgbClr val="000000"/>
                </a:solidFill>
                <a:latin typeface="Open Sans Light"/>
              </a:rPr>
              <a:t> faire </a:t>
            </a:r>
            <a:r>
              <a:rPr lang="en-US" sz="3200" dirty="0" err="1">
                <a:solidFill>
                  <a:srgbClr val="000000"/>
                </a:solidFill>
                <a:latin typeface="Open Sans Light"/>
              </a:rPr>
              <a:t>connaître</a:t>
            </a:r>
            <a:r>
              <a:rPr lang="en-US" sz="3200" dirty="0">
                <a:solidFill>
                  <a:srgbClr val="000000"/>
                </a:solidFill>
                <a:latin typeface="Open Sans Light"/>
              </a:rPr>
              <a:t> et </a:t>
            </a:r>
            <a:r>
              <a:rPr lang="en-US" sz="3200" dirty="0" err="1">
                <a:solidFill>
                  <a:srgbClr val="000000"/>
                </a:solidFill>
                <a:latin typeface="Open Sans Light"/>
              </a:rPr>
              <a:t>reconnaître</a:t>
            </a:r>
            <a:r>
              <a:rPr lang="en-US" sz="3200" dirty="0">
                <a:solidFill>
                  <a:srgbClr val="000000"/>
                </a:solidFill>
                <a:latin typeface="Open Sans Light"/>
              </a:rPr>
              <a:t> par le </a:t>
            </a:r>
            <a:r>
              <a:rPr lang="en-US" sz="3200" dirty="0" err="1">
                <a:solidFill>
                  <a:srgbClr val="000000"/>
                </a:solidFill>
                <a:latin typeface="Open Sans Light"/>
              </a:rPr>
              <a:t>recruteur</a:t>
            </a:r>
            <a:r>
              <a:rPr lang="en-US" sz="3200" dirty="0">
                <a:solidFill>
                  <a:srgbClr val="000000"/>
                </a:solidFill>
                <a:latin typeface="Open Sans Light"/>
              </a:rPr>
              <a:t>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670785" y="7413701"/>
            <a:ext cx="6748531" cy="1113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ns Light"/>
              </a:rPr>
              <a:t>Doit reprendre les tenants et aboutissants de votre démarche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803420" y="6325345"/>
            <a:ext cx="5700103" cy="168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ns Light"/>
              </a:rPr>
              <a:t>Soyez positif dans votre rédaction : "confiance, envie, motivé, impliqué  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4" cstate="print">
            <a:alphaModFix amt="79000"/>
          </a:blip>
          <a:srcRect/>
          <a:stretch>
            <a:fillRect/>
          </a:stretch>
        </p:blipFill>
        <p:spPr>
          <a:xfrm>
            <a:off x="191286" y="126134"/>
            <a:ext cx="1227737" cy="1227737"/>
          </a:xfrm>
          <a:prstGeom prst="rect">
            <a:avLst/>
          </a:prstGeom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-269623" y="0"/>
            <a:ext cx="15500530" cy="1550053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-3455411" y="3853082"/>
            <a:ext cx="10287002" cy="2580837"/>
            <a:chOff x="0" y="0"/>
            <a:chExt cx="3594100" cy="571500"/>
          </a:xfrm>
        </p:grpSpPr>
        <p:sp>
          <p:nvSpPr>
            <p:cNvPr id="4" name="Freeform 4"/>
            <p:cNvSpPr/>
            <p:nvPr/>
          </p:nvSpPr>
          <p:spPr>
            <a:xfrm>
              <a:off x="0" y="255270"/>
              <a:ext cx="3594100" cy="69850"/>
            </a:xfrm>
            <a:custGeom>
              <a:avLst/>
              <a:gdLst/>
              <a:ahLst/>
              <a:cxnLst/>
              <a:rect l="l" t="t" r="r" b="b"/>
              <a:pathLst>
                <a:path w="3594100" h="69850">
                  <a:moveTo>
                    <a:pt x="330327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594100" y="69850"/>
                  </a:lnTo>
                  <a:lnTo>
                    <a:pt x="3594100" y="0"/>
                  </a:lnTo>
                  <a:close/>
                </a:path>
              </a:pathLst>
            </a:custGeom>
            <a:solidFill>
              <a:srgbClr val="EFF0F2"/>
            </a:solidFill>
          </p:spPr>
        </p:sp>
      </p:grpSp>
      <p:grpSp>
        <p:nvGrpSpPr>
          <p:cNvPr id="5" name="Group 5"/>
          <p:cNvGrpSpPr/>
          <p:nvPr/>
        </p:nvGrpSpPr>
        <p:grpSpPr>
          <a:xfrm rot="-10800000">
            <a:off x="0" y="315623"/>
            <a:ext cx="18288000" cy="2580837"/>
            <a:chOff x="0" y="0"/>
            <a:chExt cx="4049690" cy="571500"/>
          </a:xfrm>
        </p:grpSpPr>
        <p:sp>
          <p:nvSpPr>
            <p:cNvPr id="6" name="Freeform 6"/>
            <p:cNvSpPr/>
            <p:nvPr/>
          </p:nvSpPr>
          <p:spPr>
            <a:xfrm>
              <a:off x="0" y="255270"/>
              <a:ext cx="4049690" cy="69850"/>
            </a:xfrm>
            <a:custGeom>
              <a:avLst/>
              <a:gdLst/>
              <a:ahLst/>
              <a:cxnLst/>
              <a:rect l="l" t="t" r="r" b="b"/>
              <a:pathLst>
                <a:path w="4049690" h="69850">
                  <a:moveTo>
                    <a:pt x="375886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4049690" y="69850"/>
                  </a:lnTo>
                  <a:lnTo>
                    <a:pt x="4049690" y="0"/>
                  </a:lnTo>
                  <a:close/>
                </a:path>
              </a:pathLst>
            </a:custGeom>
            <a:solidFill>
              <a:srgbClr val="EFF0F2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 cstate="print">
            <a:alphaModFix amt="75000"/>
          </a:blip>
          <a:srcRect/>
          <a:stretch>
            <a:fillRect/>
          </a:stretch>
        </p:blipFill>
        <p:spPr>
          <a:xfrm>
            <a:off x="1990541" y="3914807"/>
            <a:ext cx="3238729" cy="326697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 cstate="print">
            <a:alphaModFix amt="75000"/>
          </a:blip>
          <a:srcRect/>
          <a:stretch>
            <a:fillRect/>
          </a:stretch>
        </p:blipFill>
        <p:spPr>
          <a:xfrm>
            <a:off x="6229757" y="4040447"/>
            <a:ext cx="3114175" cy="314133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 cstate="print">
            <a:alphaModFix amt="75000"/>
          </a:blip>
          <a:srcRect/>
          <a:stretch>
            <a:fillRect/>
          </a:stretch>
        </p:blipFill>
        <p:spPr>
          <a:xfrm>
            <a:off x="10350128" y="4040447"/>
            <a:ext cx="3114175" cy="314133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3" cstate="print">
            <a:alphaModFix amt="75000"/>
          </a:blip>
          <a:srcRect/>
          <a:stretch>
            <a:fillRect/>
          </a:stretch>
        </p:blipFill>
        <p:spPr>
          <a:xfrm>
            <a:off x="14414440" y="4040447"/>
            <a:ext cx="3114175" cy="3141333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alphaModFix amt="71000"/>
          </a:blip>
          <a:srcRect/>
          <a:stretch>
            <a:fillRect/>
          </a:stretch>
        </p:blipFill>
        <p:spPr>
          <a:xfrm>
            <a:off x="196208" y="100103"/>
            <a:ext cx="1254935" cy="1254935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3471541" y="116156"/>
            <a:ext cx="10460352" cy="1099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  <a:spcBef>
                <a:spcPct val="0"/>
              </a:spcBef>
            </a:pPr>
            <a:r>
              <a:rPr lang="en-US" sz="6400">
                <a:solidFill>
                  <a:srgbClr val="FFFFFF"/>
                </a:solidFill>
                <a:latin typeface="Open Sans"/>
              </a:rPr>
              <a:t>Que cherche l'employeur?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345440" y="5057775"/>
            <a:ext cx="3054551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22"/>
              </a:lnSpc>
              <a:spcBef>
                <a:spcPct val="0"/>
              </a:spcBef>
            </a:pPr>
            <a:r>
              <a:rPr lang="en-US" sz="4087" dirty="0" err="1">
                <a:solidFill>
                  <a:srgbClr val="000000"/>
                </a:solidFill>
                <a:latin typeface="Open Sans Light"/>
              </a:rPr>
              <a:t>Disponibilité</a:t>
            </a:r>
            <a:endParaRPr lang="en-US" sz="4087" dirty="0">
              <a:solidFill>
                <a:srgbClr val="000000"/>
              </a:solidFill>
              <a:latin typeface="Open Sans Light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115095" y="4172203"/>
            <a:ext cx="3201730" cy="2820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ns Light"/>
              </a:rPr>
              <a:t>Points communs entre vos précédentes expériences et le post à pourvoir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576769" y="4304918"/>
            <a:ext cx="2887534" cy="2545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60"/>
              </a:lnSpc>
              <a:spcBef>
                <a:spcPct val="0"/>
              </a:spcBef>
            </a:pPr>
            <a:r>
              <a:rPr lang="en-US" sz="3614">
                <a:solidFill>
                  <a:srgbClr val="000000"/>
                </a:solidFill>
                <a:latin typeface="Open Sans Light"/>
              </a:rPr>
              <a:t>Raisons qui vous poussent à candidater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555701" y="4294568"/>
            <a:ext cx="2972913" cy="2556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81"/>
              </a:lnSpc>
              <a:spcBef>
                <a:spcPct val="0"/>
              </a:spcBef>
            </a:pPr>
            <a:r>
              <a:rPr lang="en-US" sz="3629">
                <a:solidFill>
                  <a:srgbClr val="000000"/>
                </a:solidFill>
                <a:latin typeface="Open Sans Light"/>
              </a:rPr>
              <a:t>Un profil précis et des attentes claires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alphaModFix amt="86000"/>
          </a:blip>
          <a:srcRect/>
          <a:stretch>
            <a:fillRect/>
          </a:stretch>
        </p:blipFill>
        <p:spPr>
          <a:xfrm>
            <a:off x="-269623" y="0"/>
            <a:ext cx="15500530" cy="1550053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-3381179" y="3853082"/>
            <a:ext cx="10287002" cy="2580837"/>
            <a:chOff x="0" y="0"/>
            <a:chExt cx="3594100" cy="571500"/>
          </a:xfrm>
        </p:grpSpPr>
        <p:sp>
          <p:nvSpPr>
            <p:cNvPr id="4" name="Freeform 4"/>
            <p:cNvSpPr/>
            <p:nvPr/>
          </p:nvSpPr>
          <p:spPr>
            <a:xfrm>
              <a:off x="0" y="255270"/>
              <a:ext cx="3594100" cy="69850"/>
            </a:xfrm>
            <a:custGeom>
              <a:avLst/>
              <a:gdLst/>
              <a:ahLst/>
              <a:cxnLst/>
              <a:rect l="l" t="t" r="r" b="b"/>
              <a:pathLst>
                <a:path w="3594100" h="69850">
                  <a:moveTo>
                    <a:pt x="330327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594100" y="69850"/>
                  </a:lnTo>
                  <a:lnTo>
                    <a:pt x="3594100" y="0"/>
                  </a:lnTo>
                  <a:close/>
                </a:path>
              </a:pathLst>
            </a:custGeom>
            <a:solidFill>
              <a:srgbClr val="EFF0F2"/>
            </a:solidFill>
          </p:spPr>
        </p:sp>
      </p:grpSp>
      <p:grpSp>
        <p:nvGrpSpPr>
          <p:cNvPr id="5" name="Group 5"/>
          <p:cNvGrpSpPr/>
          <p:nvPr/>
        </p:nvGrpSpPr>
        <p:grpSpPr>
          <a:xfrm rot="-10800000">
            <a:off x="-269623" y="315627"/>
            <a:ext cx="18788290" cy="2580837"/>
            <a:chOff x="0" y="0"/>
            <a:chExt cx="4160474" cy="571500"/>
          </a:xfrm>
        </p:grpSpPr>
        <p:sp>
          <p:nvSpPr>
            <p:cNvPr id="6" name="Freeform 6"/>
            <p:cNvSpPr/>
            <p:nvPr/>
          </p:nvSpPr>
          <p:spPr>
            <a:xfrm>
              <a:off x="0" y="255270"/>
              <a:ext cx="4160474" cy="69850"/>
            </a:xfrm>
            <a:custGeom>
              <a:avLst/>
              <a:gdLst/>
              <a:ahLst/>
              <a:cxnLst/>
              <a:rect l="l" t="t" r="r" b="b"/>
              <a:pathLst>
                <a:path w="4160474" h="69850">
                  <a:moveTo>
                    <a:pt x="3869644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4160474" y="69850"/>
                  </a:lnTo>
                  <a:lnTo>
                    <a:pt x="4160474" y="0"/>
                  </a:lnTo>
                  <a:close/>
                </a:path>
              </a:pathLst>
            </a:custGeom>
            <a:solidFill>
              <a:srgbClr val="EFF0F2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 cstate="print">
            <a:alphaModFix amt="78000"/>
          </a:blip>
          <a:srcRect t="21785" r="645" b="19576"/>
          <a:stretch>
            <a:fillRect/>
          </a:stretch>
        </p:blipFill>
        <p:spPr>
          <a:xfrm>
            <a:off x="3052742" y="2550706"/>
            <a:ext cx="4956288" cy="1037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 cstate="print"/>
          <a:srcRect t="21785" r="645" b="19576"/>
          <a:stretch>
            <a:fillRect/>
          </a:stretch>
        </p:blipFill>
        <p:spPr>
          <a:xfrm>
            <a:off x="11708221" y="2550706"/>
            <a:ext cx="4956288" cy="1037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225473" y="118371"/>
            <a:ext cx="1172616" cy="1172616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3052742" y="3933298"/>
            <a:ext cx="4956288" cy="445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4360" lvl="1" indent="-297180">
              <a:lnSpc>
                <a:spcPts val="5040"/>
              </a:lnSpc>
              <a:buFont typeface="Arial"/>
              <a:buChar char="•"/>
            </a:pPr>
            <a:r>
              <a:rPr lang="en-US" sz="3600" dirty="0" err="1">
                <a:solidFill>
                  <a:srgbClr val="000000"/>
                </a:solidFill>
                <a:latin typeface="Open Sans Light"/>
              </a:rPr>
              <a:t>L’en</a:t>
            </a:r>
            <a:r>
              <a:rPr lang="en-US" sz="36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Open Sans Light"/>
              </a:rPr>
              <a:t>tête</a:t>
            </a:r>
            <a:endParaRPr lang="en-US" sz="3600" dirty="0">
              <a:solidFill>
                <a:srgbClr val="000000"/>
              </a:solidFill>
              <a:latin typeface="Open Sans Light"/>
            </a:endParaRPr>
          </a:p>
          <a:p>
            <a:pPr marL="594360" lvl="1" indent="-297180">
              <a:lnSpc>
                <a:spcPts val="5040"/>
              </a:lnSpc>
              <a:buFont typeface="Arial"/>
              <a:buChar char="•"/>
            </a:pPr>
            <a:r>
              <a:rPr lang="en-US" sz="3600" dirty="0" err="1">
                <a:solidFill>
                  <a:srgbClr val="000000"/>
                </a:solidFill>
                <a:latin typeface="Open Sans Light"/>
              </a:rPr>
              <a:t>L’introduction</a:t>
            </a:r>
            <a:r>
              <a:rPr lang="en-US" sz="3600" dirty="0">
                <a:solidFill>
                  <a:srgbClr val="000000"/>
                </a:solidFill>
                <a:latin typeface="Open Sans Light"/>
              </a:rPr>
              <a:t> </a:t>
            </a:r>
          </a:p>
          <a:p>
            <a:pPr marL="594360" lvl="1" indent="-297180">
              <a:lnSpc>
                <a:spcPts val="504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Open Sans Light"/>
              </a:rPr>
              <a:t>Le </a:t>
            </a:r>
            <a:r>
              <a:rPr lang="en-US" sz="3600" dirty="0" err="1">
                <a:solidFill>
                  <a:srgbClr val="000000"/>
                </a:solidFill>
                <a:latin typeface="Open Sans Light"/>
              </a:rPr>
              <a:t>développement</a:t>
            </a:r>
            <a:endParaRPr lang="en-US" sz="3600" dirty="0">
              <a:solidFill>
                <a:srgbClr val="000000"/>
              </a:solidFill>
              <a:latin typeface="Open Sans Light"/>
            </a:endParaRPr>
          </a:p>
          <a:p>
            <a:pPr marL="594360" lvl="1" indent="-297180">
              <a:lnSpc>
                <a:spcPts val="504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Open Sans Light"/>
              </a:rPr>
              <a:t>La proposition de </a:t>
            </a:r>
            <a:r>
              <a:rPr lang="en-US" sz="3600" dirty="0" err="1">
                <a:solidFill>
                  <a:srgbClr val="000000"/>
                </a:solidFill>
                <a:latin typeface="Open Sans Light"/>
              </a:rPr>
              <a:t>rencontre</a:t>
            </a:r>
            <a:endParaRPr lang="en-US" sz="3600" dirty="0">
              <a:solidFill>
                <a:srgbClr val="000000"/>
              </a:solidFill>
              <a:latin typeface="Open Sans Light"/>
            </a:endParaRPr>
          </a:p>
          <a:p>
            <a:pPr marL="594360" lvl="1" indent="-297180">
              <a:lnSpc>
                <a:spcPts val="504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Open Sans Light"/>
              </a:rPr>
              <a:t>La </a:t>
            </a:r>
            <a:r>
              <a:rPr lang="en-US" sz="3600" dirty="0" err="1">
                <a:solidFill>
                  <a:srgbClr val="000000"/>
                </a:solidFill>
                <a:latin typeface="Open Sans Light"/>
              </a:rPr>
              <a:t>formule</a:t>
            </a:r>
            <a:r>
              <a:rPr lang="en-US" sz="3600" dirty="0">
                <a:solidFill>
                  <a:srgbClr val="000000"/>
                </a:solidFill>
                <a:latin typeface="Open Sans Light"/>
              </a:rPr>
              <a:t> de politesse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887187" y="3791675"/>
            <a:ext cx="4598355" cy="400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8320" lvl="1" indent="-264160">
              <a:lnSpc>
                <a:spcPts val="4480"/>
              </a:lnSpc>
              <a:buFont typeface="Arial"/>
              <a:buChar char="•"/>
            </a:pPr>
            <a:r>
              <a:rPr lang="en-US" sz="3600" dirty="0" err="1">
                <a:solidFill>
                  <a:srgbClr val="000000"/>
                </a:solidFill>
                <a:latin typeface="Arimo"/>
              </a:rPr>
              <a:t>L’entête</a:t>
            </a:r>
            <a:r>
              <a:rPr lang="en-US" sz="3600" dirty="0">
                <a:solidFill>
                  <a:srgbClr val="000000"/>
                </a:solidFill>
                <a:latin typeface="Arimo"/>
              </a:rPr>
              <a:t>        </a:t>
            </a:r>
          </a:p>
          <a:p>
            <a:pPr marL="528320" lvl="1" indent="-264160">
              <a:lnSpc>
                <a:spcPts val="4480"/>
              </a:lnSpc>
              <a:buFont typeface="Arial"/>
              <a:buChar char="•"/>
            </a:pPr>
            <a:r>
              <a:rPr lang="en-US" sz="3600" dirty="0" err="1">
                <a:solidFill>
                  <a:srgbClr val="000000"/>
                </a:solidFill>
                <a:latin typeface="Arimo"/>
              </a:rPr>
              <a:t>Vos</a:t>
            </a:r>
            <a:r>
              <a:rPr lang="en-US" sz="3600" dirty="0">
                <a:solidFill>
                  <a:srgbClr val="000000"/>
                </a:solidFill>
                <a:latin typeface="Arimo"/>
              </a:rPr>
              <a:t> motivations à </a:t>
            </a:r>
            <a:r>
              <a:rPr lang="en-US" sz="3600" dirty="0" err="1">
                <a:solidFill>
                  <a:srgbClr val="000000"/>
                </a:solidFill>
                <a:latin typeface="Arimo"/>
              </a:rPr>
              <a:t>candidater</a:t>
            </a:r>
            <a:endParaRPr lang="en-US" sz="3600" dirty="0">
              <a:solidFill>
                <a:srgbClr val="000000"/>
              </a:solidFill>
              <a:latin typeface="Arimo"/>
            </a:endParaRPr>
          </a:p>
          <a:p>
            <a:pPr marL="528320" lvl="1" indent="-264160">
              <a:lnSpc>
                <a:spcPts val="448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Arimo"/>
              </a:rPr>
              <a:t> </a:t>
            </a:r>
            <a:r>
              <a:rPr lang="en-US" sz="3600" dirty="0" err="1">
                <a:solidFill>
                  <a:srgbClr val="000000"/>
                </a:solidFill>
                <a:latin typeface="Arimo"/>
              </a:rPr>
              <a:t>Vos</a:t>
            </a:r>
            <a:r>
              <a:rPr lang="en-US" sz="36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Arimo"/>
              </a:rPr>
              <a:t>apports</a:t>
            </a:r>
            <a:r>
              <a:rPr lang="en-US" sz="3600" dirty="0">
                <a:solidFill>
                  <a:srgbClr val="000000"/>
                </a:solidFill>
                <a:latin typeface="Arimo"/>
              </a:rPr>
              <a:t> pour </a:t>
            </a:r>
            <a:r>
              <a:rPr lang="en-US" sz="3600" dirty="0" err="1">
                <a:solidFill>
                  <a:srgbClr val="000000"/>
                </a:solidFill>
                <a:latin typeface="Arimo"/>
              </a:rPr>
              <a:t>l’entreprise</a:t>
            </a:r>
            <a:endParaRPr lang="en-US" sz="3600" dirty="0">
              <a:solidFill>
                <a:srgbClr val="000000"/>
              </a:solidFill>
              <a:latin typeface="Arimo"/>
            </a:endParaRPr>
          </a:p>
          <a:p>
            <a:pPr marL="528320" lvl="1" indent="-264160">
              <a:lnSpc>
                <a:spcPts val="448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Arimo"/>
              </a:rPr>
              <a:t>La </a:t>
            </a:r>
            <a:r>
              <a:rPr lang="en-US" sz="3600" dirty="0" err="1">
                <a:solidFill>
                  <a:srgbClr val="000000"/>
                </a:solidFill>
                <a:latin typeface="Arimo"/>
              </a:rPr>
              <a:t>formule</a:t>
            </a:r>
            <a:r>
              <a:rPr lang="en-US" sz="3600" dirty="0">
                <a:solidFill>
                  <a:srgbClr val="000000"/>
                </a:solidFill>
                <a:latin typeface="Arimo"/>
              </a:rPr>
              <a:t> de politesse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066834" y="191802"/>
            <a:ext cx="8574778" cy="1099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  <a:spcBef>
                <a:spcPct val="0"/>
              </a:spcBef>
            </a:pPr>
            <a:r>
              <a:rPr lang="en-US" sz="6400">
                <a:solidFill>
                  <a:srgbClr val="FFFFFF"/>
                </a:solidFill>
                <a:latin typeface="Open Sans"/>
              </a:rPr>
              <a:t>Nature des LM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052742" y="2483786"/>
            <a:ext cx="4897032" cy="1113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ns Light"/>
              </a:rPr>
              <a:t>LM pour candidature spontannée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23478" y="2493556"/>
            <a:ext cx="3925773" cy="1113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ns Light"/>
              </a:rPr>
              <a:t>LM en réponse à une annonce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alphaModFix amt="86000"/>
          </a:blip>
          <a:srcRect/>
          <a:stretch>
            <a:fillRect/>
          </a:stretch>
        </p:blipFill>
        <p:spPr>
          <a:xfrm>
            <a:off x="0" y="-1506918"/>
            <a:ext cx="15500530" cy="1550053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-3853082" y="3853081"/>
            <a:ext cx="10287000" cy="2580837"/>
            <a:chOff x="0" y="0"/>
            <a:chExt cx="3594100" cy="571500"/>
          </a:xfrm>
        </p:grpSpPr>
        <p:sp>
          <p:nvSpPr>
            <p:cNvPr id="4" name="Freeform 4"/>
            <p:cNvSpPr/>
            <p:nvPr/>
          </p:nvSpPr>
          <p:spPr>
            <a:xfrm>
              <a:off x="0" y="255270"/>
              <a:ext cx="3594100" cy="69850"/>
            </a:xfrm>
            <a:custGeom>
              <a:avLst/>
              <a:gdLst/>
              <a:ahLst/>
              <a:cxnLst/>
              <a:rect l="l" t="t" r="r" b="b"/>
              <a:pathLst>
                <a:path w="3594100" h="69850">
                  <a:moveTo>
                    <a:pt x="330327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594100" y="69850"/>
                  </a:lnTo>
                  <a:lnTo>
                    <a:pt x="3594100" y="0"/>
                  </a:lnTo>
                  <a:close/>
                </a:path>
              </a:pathLst>
            </a:custGeom>
            <a:solidFill>
              <a:srgbClr val="EFF0F2"/>
            </a:solidFill>
          </p:spPr>
        </p:sp>
      </p:grpSp>
      <p:grpSp>
        <p:nvGrpSpPr>
          <p:cNvPr id="5" name="Group 5"/>
          <p:cNvGrpSpPr/>
          <p:nvPr/>
        </p:nvGrpSpPr>
        <p:grpSpPr>
          <a:xfrm rot="-10800000">
            <a:off x="0" y="315627"/>
            <a:ext cx="18288000" cy="2580837"/>
            <a:chOff x="0" y="0"/>
            <a:chExt cx="4049690" cy="571500"/>
          </a:xfrm>
        </p:grpSpPr>
        <p:sp>
          <p:nvSpPr>
            <p:cNvPr id="6" name="Freeform 6"/>
            <p:cNvSpPr/>
            <p:nvPr/>
          </p:nvSpPr>
          <p:spPr>
            <a:xfrm>
              <a:off x="0" y="255270"/>
              <a:ext cx="4049690" cy="69850"/>
            </a:xfrm>
            <a:custGeom>
              <a:avLst/>
              <a:gdLst/>
              <a:ahLst/>
              <a:cxnLst/>
              <a:rect l="l" t="t" r="r" b="b"/>
              <a:pathLst>
                <a:path w="4049690" h="69850">
                  <a:moveTo>
                    <a:pt x="375886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4049690" y="69850"/>
                  </a:lnTo>
                  <a:lnTo>
                    <a:pt x="4049690" y="0"/>
                  </a:lnTo>
                  <a:close/>
                </a:path>
              </a:pathLst>
            </a:custGeom>
            <a:solidFill>
              <a:srgbClr val="EFF0F2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0" y="197423"/>
            <a:ext cx="1211767" cy="121176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 cstate="print">
            <a:alphaModFix amt="58000"/>
          </a:blip>
          <a:srcRect t="22432" b="13464"/>
          <a:stretch>
            <a:fillRect/>
          </a:stretch>
        </p:blipFill>
        <p:spPr>
          <a:xfrm>
            <a:off x="1907544" y="2408784"/>
            <a:ext cx="2925154" cy="66481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122506" y="191802"/>
            <a:ext cx="8618696" cy="1099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  <a:spcBef>
                <a:spcPct val="0"/>
              </a:spcBef>
            </a:pPr>
            <a:r>
              <a:rPr lang="en-US" sz="6400">
                <a:solidFill>
                  <a:srgbClr val="FFFFFF"/>
                </a:solidFill>
                <a:latin typeface="Open Sans"/>
              </a:rPr>
              <a:t>Composantes de la LM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4" cstate="print">
            <a:alphaModFix amt="58000"/>
          </a:blip>
          <a:srcRect t="22432" b="13464"/>
          <a:stretch>
            <a:fillRect/>
          </a:stretch>
        </p:blipFill>
        <p:spPr>
          <a:xfrm>
            <a:off x="5156201" y="2408784"/>
            <a:ext cx="2925154" cy="66481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alphaModFix amt="58000"/>
          </a:blip>
          <a:srcRect t="22432" b="13464"/>
          <a:stretch>
            <a:fillRect/>
          </a:stretch>
        </p:blipFill>
        <p:spPr>
          <a:xfrm>
            <a:off x="8546766" y="2408784"/>
            <a:ext cx="2925154" cy="664817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 cstate="print">
            <a:alphaModFix amt="58000"/>
          </a:blip>
          <a:srcRect t="22432" b="13464"/>
          <a:stretch>
            <a:fillRect/>
          </a:stretch>
        </p:blipFill>
        <p:spPr>
          <a:xfrm>
            <a:off x="11937332" y="2408784"/>
            <a:ext cx="2925154" cy="664817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 cstate="print">
            <a:alphaModFix amt="58000"/>
          </a:blip>
          <a:srcRect t="22432" b="13464"/>
          <a:stretch>
            <a:fillRect/>
          </a:stretch>
        </p:blipFill>
        <p:spPr>
          <a:xfrm>
            <a:off x="15195608" y="2408784"/>
            <a:ext cx="2925154" cy="664817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9139238" y="4842510"/>
            <a:ext cx="9525" cy="544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856993" y="2351634"/>
            <a:ext cx="5026256" cy="544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ns Light"/>
              </a:rPr>
              <a:t>L’entête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-2525222" y="2351634"/>
            <a:ext cx="18288000" cy="544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ns Light"/>
              </a:rPr>
              <a:t>L’introduction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400088" y="2351634"/>
            <a:ext cx="3218511" cy="544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ns Light"/>
              </a:rPr>
              <a:t>Développement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960637" y="2370684"/>
            <a:ext cx="2901849" cy="830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proposition de rencontre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045691" y="2382114"/>
            <a:ext cx="3224988" cy="483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Open Sans Light"/>
              </a:rPr>
              <a:t>« Prendre congés »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907544" y="3163600"/>
            <a:ext cx="2502036" cy="6804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Vos coordonnées en haut à gauche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endParaRPr/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Plus bas à droite, le nom de la structure +  coordonnées de votre interlocuteur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endParaRPr/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Plus bas, avec une à deux tabulations, le « Monsieur, Madame »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endParaRPr/>
          </a:p>
        </p:txBody>
      </p:sp>
      <p:sp>
        <p:nvSpPr>
          <p:cNvPr id="21" name="TextBox 21"/>
          <p:cNvSpPr txBox="1"/>
          <p:nvPr/>
        </p:nvSpPr>
        <p:spPr>
          <a:xfrm>
            <a:off x="4864465" y="3163164"/>
            <a:ext cx="3535623" cy="6804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 Mission =capter l’intérêt du recruteur( message clair et concis )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Parlez de l’entreprise(  ce que vous en connaissez, en lien avec le poste que vous visez. Renseignez-vous  sur l’entreprise, ses activités, son développement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endParaRPr/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 ne pas tomber dans la flatterie .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pas d'argument que vous ne puissiez défendre et/ou argumenter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768665" y="3035501"/>
            <a:ext cx="2481356" cy="8796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Parlez de vous: attraits/expé- riences/compé-tences</a:t>
            </a:r>
          </a:p>
          <a:p>
            <a:pPr>
              <a:lnSpc>
                <a:spcPts val="3359"/>
              </a:lnSpc>
            </a:pPr>
            <a:endParaRPr/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Apport pour l'entreprise:  motivation/idées de projets</a:t>
            </a:r>
          </a:p>
          <a:p>
            <a:pPr>
              <a:lnSpc>
                <a:spcPts val="3359"/>
              </a:lnSpc>
            </a:pPr>
            <a:endParaRPr/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Mettre en avant  atouts et personnalité</a:t>
            </a:r>
          </a:p>
          <a:p>
            <a:pPr>
              <a:lnSpc>
                <a:spcPts val="3359"/>
              </a:lnSpc>
            </a:pPr>
            <a:endParaRPr/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langage relatif au monde de l'entreprise</a:t>
            </a:r>
          </a:p>
          <a:p>
            <a:pPr algn="ctr">
              <a:lnSpc>
                <a:spcPts val="3359"/>
              </a:lnSpc>
            </a:pPr>
            <a:endParaRPr/>
          </a:p>
          <a:p>
            <a:pPr algn="ctr">
              <a:lnSpc>
                <a:spcPts val="4480"/>
              </a:lnSpc>
            </a:pPr>
            <a:endParaRPr/>
          </a:p>
          <a:p>
            <a:pPr algn="ctr">
              <a:lnSpc>
                <a:spcPts val="4480"/>
              </a:lnSpc>
              <a:spcBef>
                <a:spcPct val="0"/>
              </a:spcBef>
            </a:pPr>
            <a:endParaRPr/>
          </a:p>
        </p:txBody>
      </p:sp>
      <p:sp>
        <p:nvSpPr>
          <p:cNvPr id="23" name="TextBox 23"/>
          <p:cNvSpPr txBox="1"/>
          <p:nvPr/>
        </p:nvSpPr>
        <p:spPr>
          <a:xfrm>
            <a:off x="12109544" y="3459480"/>
            <a:ext cx="2604034" cy="4244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phrase simple pour inviter l’employeur à vous rencontrer. Créez une ouverture.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endParaRPr/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Style : « Je me tiens à votre disposition pour convenir d’un rendez-vous»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5396206" y="3459480"/>
            <a:ext cx="2547272" cy="3533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Soyez simple et direct.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endParaRPr/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« Veuillez agréer, Madame, Monsieur, mes salutations »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  <a:endParaRPr/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alphaModFix amt="86000"/>
          </a:blip>
          <a:srcRect/>
          <a:stretch>
            <a:fillRect/>
          </a:stretch>
        </p:blipFill>
        <p:spPr>
          <a:xfrm>
            <a:off x="-269623" y="0"/>
            <a:ext cx="15500530" cy="1550053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-3853082" y="3853082"/>
            <a:ext cx="10287000" cy="2580837"/>
            <a:chOff x="0" y="0"/>
            <a:chExt cx="3594100" cy="571500"/>
          </a:xfrm>
        </p:grpSpPr>
        <p:sp>
          <p:nvSpPr>
            <p:cNvPr id="4" name="Freeform 4"/>
            <p:cNvSpPr/>
            <p:nvPr/>
          </p:nvSpPr>
          <p:spPr>
            <a:xfrm>
              <a:off x="0" y="255270"/>
              <a:ext cx="3594100" cy="69850"/>
            </a:xfrm>
            <a:custGeom>
              <a:avLst/>
              <a:gdLst/>
              <a:ahLst/>
              <a:cxnLst/>
              <a:rect l="l" t="t" r="r" b="b"/>
              <a:pathLst>
                <a:path w="3594100" h="69850">
                  <a:moveTo>
                    <a:pt x="330327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594100" y="69850"/>
                  </a:lnTo>
                  <a:lnTo>
                    <a:pt x="3594100" y="0"/>
                  </a:lnTo>
                  <a:close/>
                </a:path>
              </a:pathLst>
            </a:custGeom>
            <a:solidFill>
              <a:srgbClr val="EFF0F2"/>
            </a:solidFill>
          </p:spPr>
        </p:sp>
      </p:grpSp>
      <p:grpSp>
        <p:nvGrpSpPr>
          <p:cNvPr id="5" name="Group 5"/>
          <p:cNvGrpSpPr/>
          <p:nvPr/>
        </p:nvGrpSpPr>
        <p:grpSpPr>
          <a:xfrm rot="-10800000">
            <a:off x="0" y="315627"/>
            <a:ext cx="18288000" cy="2580837"/>
            <a:chOff x="0" y="0"/>
            <a:chExt cx="4049690" cy="571500"/>
          </a:xfrm>
        </p:grpSpPr>
        <p:sp>
          <p:nvSpPr>
            <p:cNvPr id="6" name="Freeform 6"/>
            <p:cNvSpPr/>
            <p:nvPr/>
          </p:nvSpPr>
          <p:spPr>
            <a:xfrm>
              <a:off x="0" y="255270"/>
              <a:ext cx="4049690" cy="69850"/>
            </a:xfrm>
            <a:custGeom>
              <a:avLst/>
              <a:gdLst/>
              <a:ahLst/>
              <a:cxnLst/>
              <a:rect l="l" t="t" r="r" b="b"/>
              <a:pathLst>
                <a:path w="4049690" h="69850">
                  <a:moveTo>
                    <a:pt x="375886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4049690" y="69850"/>
                  </a:lnTo>
                  <a:lnTo>
                    <a:pt x="4049690" y="0"/>
                  </a:lnTo>
                  <a:close/>
                </a:path>
              </a:pathLst>
            </a:custGeom>
            <a:solidFill>
              <a:srgbClr val="EFF0F2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28889" y="203884"/>
            <a:ext cx="1076925" cy="107692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088267" y="2288320"/>
            <a:ext cx="1721460" cy="172146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510576" y="201327"/>
            <a:ext cx="5266849" cy="967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39"/>
              </a:lnSpc>
              <a:spcBef>
                <a:spcPct val="0"/>
              </a:spcBef>
            </a:pPr>
            <a:r>
              <a:rPr lang="en-US" sz="5600">
                <a:solidFill>
                  <a:srgbClr val="FFFFFF"/>
                </a:solidFill>
                <a:latin typeface="Open Sans"/>
              </a:rPr>
              <a:t>Erreurs à éviter 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088267" y="6512041"/>
            <a:ext cx="1721460" cy="172146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0055965" y="2288320"/>
            <a:ext cx="1721460" cy="172146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0055965" y="6028805"/>
            <a:ext cx="1721460" cy="172146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2964767" y="2858364"/>
            <a:ext cx="6796166" cy="830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Si vous répondez à une annonce, évitez le « Je suis intéressé par le poste… ».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964767" y="7133017"/>
            <a:ext cx="5433403" cy="830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« J’ai l’impression que »… « Je pense que…. » etc. Soyez sûr de vous.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111087" y="2752480"/>
            <a:ext cx="4658573" cy="125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Vous trouverez ci-joint mon CV, le recruteur sait déjà que vous avez joint votre CV.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940862" y="6473941"/>
            <a:ext cx="6173532" cy="1684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Nous pourrons discuter de mes prétentions salariales. Jamais !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Cela se discute lors de l’entretien oral.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endParaRPr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369</Words>
  <Application>Microsoft Office PowerPoint</Application>
  <PresentationFormat>Personnalisé</PresentationFormat>
  <Paragraphs>58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Arial</vt:lpstr>
      <vt:lpstr>Open Sans Light</vt:lpstr>
      <vt:lpstr>Calibri</vt:lpstr>
      <vt:lpstr>Arimo</vt:lpstr>
      <vt:lpstr>Open Sans Bold</vt:lpstr>
      <vt:lpstr>Open Sans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ahievements</dc:title>
  <dc:creator>proprietaire</dc:creator>
  <cp:lastModifiedBy>Barbier Stella</cp:lastModifiedBy>
  <cp:revision>6</cp:revision>
  <dcterms:created xsi:type="dcterms:W3CDTF">2006-08-16T00:00:00Z</dcterms:created>
  <dcterms:modified xsi:type="dcterms:W3CDTF">2020-03-27T20:05:43Z</dcterms:modified>
  <dc:identifier>DAD3q4dVsd0</dc:identifier>
</cp:coreProperties>
</file>