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50" r:id="rId1"/>
  </p:sldMasterIdLst>
  <p:notesMasterIdLst>
    <p:notesMasterId r:id="rId10"/>
  </p:notesMasterIdLst>
  <p:sldIdLst>
    <p:sldId id="257" r:id="rId2"/>
    <p:sldId id="634" r:id="rId3"/>
    <p:sldId id="636" r:id="rId4"/>
    <p:sldId id="258" r:id="rId5"/>
    <p:sldId id="637" r:id="rId6"/>
    <p:sldId id="635" r:id="rId7"/>
    <p:sldId id="638" r:id="rId8"/>
    <p:sldId id="639" r:id="rId9"/>
  </p:sldIdLst>
  <p:sldSz cx="18288000" cy="13716000"/>
  <p:notesSz cx="6858000" cy="9144000"/>
  <p:defaultTextStyle>
    <a:defPPr>
      <a:defRPr lang="en-US"/>
    </a:defPPr>
    <a:lvl1pPr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1pPr>
    <a:lvl2pPr marL="800100" indent="-4572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2pPr>
    <a:lvl3pPr marL="1600200" indent="-9144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3pPr>
    <a:lvl4pPr marL="2400300" indent="-13716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4pPr>
    <a:lvl5pPr marL="3200400" indent="-18288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5pPr>
    <a:lvl6pPr marL="22860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6pPr>
    <a:lvl7pPr marL="27432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7pPr>
    <a:lvl8pPr marL="32004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8pPr>
    <a:lvl9pPr marL="36576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F32AF444-D72A-4B69-9F15-35D029C9300E}">
          <p14:sldIdLst>
            <p14:sldId id="257"/>
            <p14:sldId id="634"/>
            <p14:sldId id="636"/>
            <p14:sldId id="258"/>
            <p14:sldId id="637"/>
            <p14:sldId id="635"/>
            <p14:sldId id="638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A16"/>
    <a:srgbClr val="BF4A42"/>
    <a:srgbClr val="D26026"/>
    <a:srgbClr val="ECB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43" d="100"/>
          <a:sy n="43" d="100"/>
        </p:scale>
        <p:origin x="1517" y="86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39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charset="0"/>
      </a:defRPr>
    </a:lvl1pPr>
    <a:lvl2pPr marL="2286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0"/>
            <a:ext cx="155448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52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200400"/>
            <a:ext cx="164592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682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5"/>
            <a:ext cx="41148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5"/>
            <a:ext cx="121920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94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rea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26736"/>
            <a:ext cx="18308060" cy="138363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20082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00400"/>
            <a:ext cx="164592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47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8813800"/>
            <a:ext cx="155448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5813425"/>
            <a:ext cx="155448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4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0"/>
            <a:ext cx="81534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3200400"/>
            <a:ext cx="81534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284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5"/>
            <a:ext cx="8080375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5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0" y="3070225"/>
            <a:ext cx="8083550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0" y="4349750"/>
            <a:ext cx="8083550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05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53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2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6100"/>
            <a:ext cx="6016625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0"/>
            <a:ext cx="10223500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870200"/>
            <a:ext cx="6016625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702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0"/>
            <a:ext cx="109728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0"/>
            <a:ext cx="109728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75"/>
            <a:ext cx="109728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17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/>
          </p:cNvSpPr>
          <p:nvPr/>
        </p:nvSpPr>
        <p:spPr bwMode="auto">
          <a:xfrm>
            <a:off x="-50800" y="-50800"/>
            <a:ext cx="24612600" cy="13893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B8DB3">
              <a:alpha val="9999"/>
            </a:srgbClr>
          </a:solidFill>
          <a:ln w="25400" cap="flat" cmpd="sng">
            <a:solidFill>
              <a:srgbClr val="EBEBEB">
                <a:alpha val="9999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indent="2286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indent="4572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indent="6858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indent="9144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91869D-D8F2-46B0-BC2D-CB0034A50F20}"/>
              </a:ext>
            </a:extLst>
          </p:cNvPr>
          <p:cNvSpPr/>
          <p:nvPr/>
        </p:nvSpPr>
        <p:spPr>
          <a:xfrm>
            <a:off x="1770733" y="1904999"/>
            <a:ext cx="14753554" cy="11263779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4114800" y="2895608"/>
            <a:ext cx="12409487" cy="7632692"/>
            <a:chOff x="4140144" y="-277745"/>
            <a:chExt cx="10621821" cy="7631046"/>
          </a:xfrm>
        </p:grpSpPr>
        <p:sp>
          <p:nvSpPr>
            <p:cNvPr id="9219" name="AutoShape 3"/>
            <p:cNvSpPr>
              <a:spLocks/>
            </p:cNvSpPr>
            <p:nvPr/>
          </p:nvSpPr>
          <p:spPr bwMode="auto">
            <a:xfrm>
              <a:off x="4144907" y="-277745"/>
              <a:ext cx="10617058" cy="437737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l">
                <a:lnSpc>
                  <a:spcPct val="70000"/>
                </a:lnSpc>
                <a:defRPr/>
              </a:pPr>
              <a:r>
                <a:rPr lang="fr-FR" sz="136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Projet</a:t>
              </a:r>
              <a:r>
                <a:rPr lang="en-US" sz="136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 </a:t>
              </a:r>
              <a:r>
                <a:rPr lang="fr-FR" sz="136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d’algorithmique</a:t>
              </a:r>
              <a:endParaRPr lang="fr-FR" dirty="0">
                <a:solidFill>
                  <a:schemeClr val="bg1"/>
                </a:solidFill>
                <a:cs typeface="Gill Sans" charset="0"/>
              </a:endParaRPr>
            </a:p>
          </p:txBody>
        </p:sp>
        <p:sp>
          <p:nvSpPr>
            <p:cNvPr id="9220" name="AutoShape 4"/>
            <p:cNvSpPr>
              <a:spLocks/>
            </p:cNvSpPr>
            <p:nvPr/>
          </p:nvSpPr>
          <p:spPr bwMode="auto">
            <a:xfrm>
              <a:off x="4140144" y="4845592"/>
              <a:ext cx="6652736" cy="19299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l">
                <a:defRPr/>
              </a:pPr>
              <a:r>
                <a:rPr lang="en-US" sz="4400" i="1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Melvin </a:t>
              </a:r>
              <a:r>
                <a:rPr lang="en-US" sz="4400" i="1" dirty="0" err="1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Gachet</a:t>
              </a:r>
              <a:r>
                <a:rPr lang="en-US" sz="4400" i="1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, </a:t>
              </a:r>
              <a:r>
                <a:rPr lang="en-US" sz="4400" i="1" dirty="0" err="1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Héloïse</a:t>
              </a:r>
              <a:r>
                <a:rPr lang="en-US" sz="4400" i="1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 </a:t>
              </a:r>
              <a:r>
                <a:rPr lang="en-US" sz="4400" i="1" dirty="0" err="1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Gallet</a:t>
              </a:r>
              <a:r>
                <a:rPr lang="en-US" sz="4400" i="1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, William </a:t>
              </a:r>
              <a:r>
                <a:rPr lang="en-US" sz="4400" i="1" dirty="0" err="1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Maignent</a:t>
              </a:r>
              <a:r>
                <a:rPr lang="en-US" sz="4400" i="1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, Loïc Pilon </a:t>
              </a:r>
              <a:endParaRPr lang="en-US" sz="4400" b="1" i="1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endParaRPr>
            </a:p>
          </p:txBody>
        </p:sp>
        <p:grpSp>
          <p:nvGrpSpPr>
            <p:cNvPr id="9223" name="Group 6"/>
            <p:cNvGrpSpPr>
              <a:grpSpLocks/>
            </p:cNvGrpSpPr>
            <p:nvPr/>
          </p:nvGrpSpPr>
          <p:grpSpPr bwMode="auto">
            <a:xfrm>
              <a:off x="4152900" y="4445000"/>
              <a:ext cx="9817098" cy="2908301"/>
              <a:chOff x="0" y="0"/>
              <a:chExt cx="9817098" cy="2908300"/>
            </a:xfrm>
          </p:grpSpPr>
          <p:sp>
            <p:nvSpPr>
              <p:cNvPr id="2" name="Line 7"/>
              <p:cNvSpPr>
                <a:spLocks noChangeShapeType="1"/>
              </p:cNvSpPr>
              <p:nvPr/>
            </p:nvSpPr>
            <p:spPr bwMode="auto">
              <a:xfrm>
                <a:off x="3119" y="628"/>
                <a:ext cx="9813793" cy="0"/>
              </a:xfrm>
              <a:prstGeom prst="line">
                <a:avLst/>
              </a:prstGeom>
              <a:noFill/>
              <a:ln w="12700" cap="flat" cmpd="sng">
                <a:solidFill>
                  <a:srgbClr val="92929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 defTabSz="457200">
                  <a:defRPr/>
                </a:pPr>
                <a:endParaRPr lang="en-US" sz="12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9224" name="Line 8"/>
              <p:cNvSpPr>
                <a:spLocks noChangeShapeType="1"/>
              </p:cNvSpPr>
              <p:nvPr/>
            </p:nvSpPr>
            <p:spPr bwMode="auto">
              <a:xfrm>
                <a:off x="-56" y="2908300"/>
                <a:ext cx="9813793" cy="0"/>
              </a:xfrm>
              <a:prstGeom prst="line">
                <a:avLst/>
              </a:prstGeom>
              <a:noFill/>
              <a:ln w="12700" cap="flat" cmpd="sng">
                <a:solidFill>
                  <a:srgbClr val="92929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 defTabSz="457200">
                  <a:defRPr/>
                </a:pPr>
                <a:endParaRPr lang="en-US" sz="12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</p:grpSp>
      </p:grpSp>
      <p:sp>
        <p:nvSpPr>
          <p:cNvPr id="9225" name="AutoShape 9"/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  <a:endParaRPr lang="en-US" dirty="0">
              <a:cs typeface="Gill Sans" charset="0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D81DF33-ECDC-4DC4-AC56-A1489BDD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851" y="0"/>
            <a:ext cx="377570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1735323"/>
            <a:ext cx="18308060" cy="10379940"/>
          </a:xfrm>
        </p:spPr>
      </p:sp>
      <p:sp>
        <p:nvSpPr>
          <p:cNvPr id="17" name="Rectangle 16"/>
          <p:cNvSpPr/>
          <p:nvPr/>
        </p:nvSpPr>
        <p:spPr>
          <a:xfrm rot="16200000">
            <a:off x="-1614645" y="3239260"/>
            <a:ext cx="10379942" cy="7237478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1"/>
          </a:p>
        </p:txBody>
      </p:sp>
      <p:sp>
        <p:nvSpPr>
          <p:cNvPr id="25" name="AutoShape 2"/>
          <p:cNvSpPr>
            <a:spLocks/>
          </p:cNvSpPr>
          <p:nvPr/>
        </p:nvSpPr>
        <p:spPr bwMode="auto">
          <a:xfrm>
            <a:off x="767152" y="5617829"/>
            <a:ext cx="6901154" cy="14481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10" tIns="38110" rIns="38110" bIns="38110" anchor="ctr"/>
          <a:lstStyle/>
          <a:p>
            <a:pPr algn="ctr">
              <a:defRPr/>
            </a:pPr>
            <a:r>
              <a:rPr lang="es-ES" sz="8627">
                <a:solidFill>
                  <a:schemeClr val="bg1"/>
                </a:solidFill>
                <a:latin typeface="Raleway Regular"/>
                <a:cs typeface="Raleway Regular"/>
              </a:rPr>
              <a:t>SOMMAIRE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3384953" y="7238662"/>
            <a:ext cx="1584992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s-ES" sz="4501">
              <a:effectLst>
                <a:outerShdw blurRad="38100" dist="38100" dir="2700000" algn="tl">
                  <a:srgbClr val="DDDDDD"/>
                </a:outerShdw>
              </a:effectLst>
              <a:cs typeface="Gill Sans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0D479B-A0E9-4273-A6E6-A84F17191603}"/>
              </a:ext>
            </a:extLst>
          </p:cNvPr>
          <p:cNvSpPr txBox="1"/>
          <p:nvPr/>
        </p:nvSpPr>
        <p:spPr>
          <a:xfrm>
            <a:off x="7711719" y="3136557"/>
            <a:ext cx="10285132" cy="1237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1" dirty="0"/>
              <a:t>	PRESENTATION DE L’</a:t>
            </a:r>
            <a:r>
              <a:rPr lang="fr-FR" sz="4201" dirty="0">
                <a:latin typeface="Gill Sans"/>
                <a:cs typeface="Times New Roman" panose="02020603050405020304" pitchFamily="18" charset="0"/>
              </a:rPr>
              <a:t>ÉQUIPE</a:t>
            </a:r>
          </a:p>
          <a:p>
            <a:endParaRPr lang="fr-FR" sz="4201" dirty="0">
              <a:latin typeface="Gill Sans"/>
            </a:endParaRPr>
          </a:p>
          <a:p>
            <a:endParaRPr lang="fr-FR" sz="4201" dirty="0">
              <a:latin typeface="Gill Sans"/>
            </a:endParaRPr>
          </a:p>
          <a:p>
            <a:r>
              <a:rPr lang="fr-FR" sz="4201" dirty="0"/>
              <a:t>	NOTRE PROJET</a:t>
            </a:r>
          </a:p>
          <a:p>
            <a:r>
              <a:rPr lang="fr-FR" sz="4201" dirty="0"/>
              <a:t>	</a:t>
            </a:r>
          </a:p>
          <a:p>
            <a:r>
              <a:rPr lang="fr-FR" sz="4201" dirty="0"/>
              <a:t> 	</a:t>
            </a:r>
          </a:p>
          <a:p>
            <a:r>
              <a:rPr lang="fr-FR" sz="4201" dirty="0"/>
              <a:t>	</a:t>
            </a:r>
          </a:p>
          <a:p>
            <a:r>
              <a:rPr lang="fr-FR" sz="4201" dirty="0"/>
              <a:t> 	MISE EN PLACE DE GITHUB </a:t>
            </a:r>
          </a:p>
          <a:p>
            <a:r>
              <a:rPr lang="fr-FR" sz="4201" dirty="0"/>
              <a:t>POUR LE CODE</a:t>
            </a:r>
          </a:p>
          <a:p>
            <a:endParaRPr lang="fr-FR" sz="4201" dirty="0"/>
          </a:p>
          <a:p>
            <a:r>
              <a:rPr lang="fr-FR" sz="4201" dirty="0"/>
              <a:t>	</a:t>
            </a:r>
          </a:p>
          <a:p>
            <a:r>
              <a:rPr lang="fr-FR" sz="4201" dirty="0"/>
              <a:t>	</a:t>
            </a:r>
          </a:p>
          <a:p>
            <a:endParaRPr lang="fr-FR" sz="4201" dirty="0"/>
          </a:p>
          <a:p>
            <a:endParaRPr lang="fr-FR" sz="4201" dirty="0"/>
          </a:p>
          <a:p>
            <a:r>
              <a:rPr lang="fr-FR" sz="4201" dirty="0"/>
              <a:t>	</a:t>
            </a:r>
          </a:p>
          <a:p>
            <a:r>
              <a:rPr lang="fr-FR" sz="4201" dirty="0"/>
              <a:t>			</a:t>
            </a:r>
          </a:p>
          <a:p>
            <a:r>
              <a:rPr lang="fr-FR" sz="4201" dirty="0"/>
              <a:t>	</a:t>
            </a:r>
          </a:p>
          <a:p>
            <a:endParaRPr lang="fr-FR" sz="4201" dirty="0"/>
          </a:p>
          <a:p>
            <a:endParaRPr lang="fr-FR" sz="4201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8383C9F-97E8-4313-8AE8-48CFA866F48B}"/>
              </a:ext>
            </a:extLst>
          </p:cNvPr>
          <p:cNvSpPr/>
          <p:nvPr/>
        </p:nvSpPr>
        <p:spPr>
          <a:xfrm>
            <a:off x="8050161" y="3143167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DAA87155-FEDE-4ECA-A885-FE37148A6A56}"/>
              </a:ext>
            </a:extLst>
          </p:cNvPr>
          <p:cNvSpPr/>
          <p:nvPr/>
        </p:nvSpPr>
        <p:spPr>
          <a:xfrm>
            <a:off x="8063607" y="5160169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14BA459-5D2F-4E39-88FC-FDF202D8695B}"/>
              </a:ext>
            </a:extLst>
          </p:cNvPr>
          <p:cNvSpPr/>
          <p:nvPr/>
        </p:nvSpPr>
        <p:spPr>
          <a:xfrm>
            <a:off x="8050160" y="7668656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A10BE72D-ED30-4A33-AB4C-62BED641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851" y="0"/>
            <a:ext cx="377570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46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0" y="464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2306935" y="4475569"/>
            <a:ext cx="13703154" cy="29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hangingPunct="1"/>
            <a:r>
              <a:rPr lang="en-US" altLang="fr-FR" sz="14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PRESENTATION DE L’</a:t>
            </a:r>
            <a:r>
              <a:rPr lang="fr-FR" sz="14400" dirty="0">
                <a:latin typeface="Gill Sans"/>
                <a:cs typeface="Times New Roman" panose="02020603050405020304" pitchFamily="18" charset="0"/>
              </a:rPr>
              <a:t> </a:t>
            </a:r>
            <a:r>
              <a:rPr lang="fr-FR" sz="14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ÉQUIPE</a:t>
            </a:r>
            <a:endParaRPr lang="en-US" altLang="fr-FR" sz="14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2315900" y="3514576"/>
            <a:ext cx="13703153" cy="4845797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331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">
            <a:extLst>
              <a:ext uri="{FF2B5EF4-FFF2-40B4-BE49-F238E27FC236}">
                <a16:creationId xmlns:a16="http://schemas.microsoft.com/office/drawing/2014/main" id="{FEE1D83A-7A47-421A-ABE8-1D1E6B0183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015663" y="2856193"/>
            <a:ext cx="4243388" cy="4241800"/>
            <a:chOff x="0" y="0"/>
            <a:chExt cx="4241801" cy="4241801"/>
          </a:xfrm>
        </p:grpSpPr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63BDC86C-27D2-4B55-8BBD-3555EB880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1387D43A-F4EE-467F-B3E4-B40C844B8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3" y="92075"/>
              <a:ext cx="4068828" cy="406876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3BAA1E5E-8DC4-4C90-A3B6-1FA17BC3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85" y="341313"/>
              <a:ext cx="3559430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DDA96E-EBF7-4D24-890E-B3227F65B5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017252" y="8407400"/>
            <a:ext cx="4243387" cy="4241800"/>
            <a:chOff x="0" y="0"/>
            <a:chExt cx="4241801" cy="4241801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042E5537-233E-40C6-9E24-1FED9B9F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4491AEA8-562A-4EBF-B554-104142D1B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2" y="92075"/>
              <a:ext cx="4068829" cy="406876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A9BF52C7-63FC-4E9D-A849-1C32DF2D1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84" y="341313"/>
              <a:ext cx="3559432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5DA9117-36FA-492F-8FEC-692E6E97489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8950" y="8407400"/>
            <a:ext cx="4241800" cy="4241800"/>
            <a:chOff x="0" y="0"/>
            <a:chExt cx="4241801" cy="4241801"/>
          </a:xfrm>
        </p:grpSpPr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A561598D-6213-490A-B92A-20A361036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1E27E130-7D3E-40B5-BD16-17B836EBD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3" y="92075"/>
              <a:ext cx="4068763" cy="406876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ECD36933-664C-412E-BACF-7CAFFF6AF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3" y="341313"/>
              <a:ext cx="3559176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grpSp>
        <p:nvGrpSpPr>
          <p:cNvPr id="22" name="Group 23">
            <a:extLst>
              <a:ext uri="{FF2B5EF4-FFF2-40B4-BE49-F238E27FC236}">
                <a16:creationId xmlns:a16="http://schemas.microsoft.com/office/drawing/2014/main" id="{42A9DE2D-1F1A-4BDF-858C-2CF5E5CF03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8949" y="2844800"/>
            <a:ext cx="4241800" cy="4241800"/>
            <a:chOff x="0" y="0"/>
            <a:chExt cx="4241801" cy="4241801"/>
          </a:xfrm>
        </p:grpSpPr>
        <p:sp>
          <p:nvSpPr>
            <p:cNvPr id="23" name="AutoShape 24">
              <a:extLst>
                <a:ext uri="{FF2B5EF4-FFF2-40B4-BE49-F238E27FC236}">
                  <a16:creationId xmlns:a16="http://schemas.microsoft.com/office/drawing/2014/main" id="{B627C0E9-C609-4792-8D32-9A49EA3D2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AFEA8C49-802F-4BFC-8718-433AE9602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3" y="92075"/>
              <a:ext cx="4068763" cy="406876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25" name="AutoShape 26">
              <a:extLst>
                <a:ext uri="{FF2B5EF4-FFF2-40B4-BE49-F238E27FC236}">
                  <a16:creationId xmlns:a16="http://schemas.microsoft.com/office/drawing/2014/main" id="{7E23B07D-4134-4004-9448-9513A2478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3" y="341312"/>
              <a:ext cx="3559176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sp>
        <p:nvSpPr>
          <p:cNvPr id="26" name="AutoShape 28">
            <a:extLst>
              <a:ext uri="{FF2B5EF4-FFF2-40B4-BE49-F238E27FC236}">
                <a16:creationId xmlns:a16="http://schemas.microsoft.com/office/drawing/2014/main" id="{FDC00A01-ACB1-404B-B147-05EFF13D8E4B}"/>
              </a:ext>
            </a:extLst>
          </p:cNvPr>
          <p:cNvSpPr>
            <a:spLocks/>
          </p:cNvSpPr>
          <p:nvPr/>
        </p:nvSpPr>
        <p:spPr bwMode="auto">
          <a:xfrm>
            <a:off x="4231198" y="6515055"/>
            <a:ext cx="1825813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Loïc Pilon</a:t>
            </a:r>
          </a:p>
          <a:p>
            <a:pPr defTabSz="584200">
              <a:lnSpc>
                <a:spcPct val="70000"/>
              </a:lnSpc>
              <a:defRPr/>
            </a:pPr>
            <a:r>
              <a:rPr lang="en-US" sz="2100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Chef de </a:t>
            </a:r>
            <a:r>
              <a:rPr lang="en-US" sz="2100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projet</a:t>
            </a:r>
            <a:endParaRPr lang="en-US" dirty="0">
              <a:cs typeface="Gill Sans" charset="0"/>
            </a:endParaRP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2668F098-5896-4511-A9F4-8CC7D932896F}"/>
              </a:ext>
            </a:extLst>
          </p:cNvPr>
          <p:cNvSpPr>
            <a:spLocks/>
          </p:cNvSpPr>
          <p:nvPr/>
        </p:nvSpPr>
        <p:spPr bwMode="auto">
          <a:xfrm>
            <a:off x="11888086" y="6532564"/>
            <a:ext cx="2592388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William </a:t>
            </a:r>
            <a:r>
              <a:rPr lang="en-US" sz="2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Maignent</a:t>
            </a:r>
            <a:endParaRPr lang="en-US" sz="2400" b="1" dirty="0">
              <a:solidFill>
                <a:srgbClr val="FFFFFF"/>
              </a:solidFill>
              <a:latin typeface="Source Sans Pro" charset="0"/>
              <a:cs typeface="Source Sans Pro" charset="0"/>
              <a:sym typeface="Source Sans Pro" charset="0"/>
            </a:endParaRPr>
          </a:p>
          <a:p>
            <a:pPr defTabSz="584200">
              <a:lnSpc>
                <a:spcPct val="70000"/>
              </a:lnSpc>
              <a:defRPr/>
            </a:pPr>
            <a:r>
              <a:rPr lang="en-US" sz="2100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Testeur</a:t>
            </a:r>
            <a:endParaRPr lang="en-US" dirty="0">
              <a:cs typeface="Gill Sans" charset="0"/>
            </a:endParaRPr>
          </a:p>
        </p:txBody>
      </p:sp>
      <p:sp>
        <p:nvSpPr>
          <p:cNvPr id="29" name="AutoShape 31">
            <a:extLst>
              <a:ext uri="{FF2B5EF4-FFF2-40B4-BE49-F238E27FC236}">
                <a16:creationId xmlns:a16="http://schemas.microsoft.com/office/drawing/2014/main" id="{ADAC8671-D057-4DF2-B321-545394378B15}"/>
              </a:ext>
            </a:extLst>
          </p:cNvPr>
          <p:cNvSpPr>
            <a:spLocks/>
          </p:cNvSpPr>
          <p:nvPr/>
        </p:nvSpPr>
        <p:spPr bwMode="auto">
          <a:xfrm>
            <a:off x="4143185" y="12033250"/>
            <a:ext cx="2013326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Héloïse</a:t>
            </a: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Gallet</a:t>
            </a:r>
            <a:endParaRPr lang="en-US" sz="2400" b="1" dirty="0">
              <a:solidFill>
                <a:srgbClr val="FFFFFF"/>
              </a:solidFill>
              <a:latin typeface="Source Sans Pro" charset="0"/>
              <a:cs typeface="Source Sans Pro" charset="0"/>
              <a:sym typeface="Source Sans Pro" charset="0"/>
            </a:endParaRPr>
          </a:p>
          <a:p>
            <a:pPr defTabSz="584200">
              <a:lnSpc>
                <a:spcPct val="70000"/>
              </a:lnSpc>
              <a:defRPr/>
            </a:pPr>
            <a:r>
              <a:rPr lang="fr-FR" sz="2100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Développeur</a:t>
            </a:r>
            <a:endParaRPr lang="en-US" sz="2400" dirty="0">
              <a:cs typeface="Gill Sans" charset="0"/>
            </a:endParaRPr>
          </a:p>
        </p:txBody>
      </p:sp>
      <p:sp>
        <p:nvSpPr>
          <p:cNvPr id="30" name="AutoShape 32">
            <a:extLst>
              <a:ext uri="{FF2B5EF4-FFF2-40B4-BE49-F238E27FC236}">
                <a16:creationId xmlns:a16="http://schemas.microsoft.com/office/drawing/2014/main" id="{605930F4-45AF-4575-A50C-3753CD62C05C}"/>
              </a:ext>
            </a:extLst>
          </p:cNvPr>
          <p:cNvSpPr>
            <a:spLocks/>
          </p:cNvSpPr>
          <p:nvPr/>
        </p:nvSpPr>
        <p:spPr bwMode="auto">
          <a:xfrm>
            <a:off x="12127009" y="12033250"/>
            <a:ext cx="2362198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Melvin </a:t>
            </a:r>
            <a:r>
              <a:rPr lang="en-US" sz="2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Gachet</a:t>
            </a:r>
            <a:endParaRPr lang="en-US" sz="2400" b="1" dirty="0">
              <a:solidFill>
                <a:srgbClr val="FFFFFF"/>
              </a:solidFill>
              <a:latin typeface="Source Sans Pro" charset="0"/>
              <a:cs typeface="Source Sans Pro" charset="0"/>
              <a:sym typeface="Source Sans Pro" charset="0"/>
            </a:endParaRPr>
          </a:p>
          <a:p>
            <a:pPr defTabSz="584200">
              <a:lnSpc>
                <a:spcPct val="70000"/>
              </a:lnSpc>
              <a:defRPr/>
            </a:pPr>
            <a:r>
              <a:rPr lang="fr-FR" sz="2100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Développeur</a:t>
            </a:r>
            <a:endParaRPr lang="en-US" dirty="0">
              <a:cs typeface="Gill Sans" charset="0"/>
            </a:endParaRPr>
          </a:p>
        </p:txBody>
      </p:sp>
      <p:sp>
        <p:nvSpPr>
          <p:cNvPr id="31" name="AutoShape 33">
            <a:extLst>
              <a:ext uri="{FF2B5EF4-FFF2-40B4-BE49-F238E27FC236}">
                <a16:creationId xmlns:a16="http://schemas.microsoft.com/office/drawing/2014/main" id="{273CC68B-299F-4A0A-844A-B99E1A74EBFB}"/>
              </a:ext>
            </a:extLst>
          </p:cNvPr>
          <p:cNvSpPr>
            <a:spLocks/>
          </p:cNvSpPr>
          <p:nvPr/>
        </p:nvSpPr>
        <p:spPr bwMode="auto">
          <a:xfrm>
            <a:off x="17089437" y="1264920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03</a:t>
            </a:r>
            <a:endParaRPr lang="en-US" dirty="0">
              <a:cs typeface="Gill Sans" charset="0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95214F9A-2F0D-4AFA-B7B0-CC4D46E8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851" y="0"/>
            <a:ext cx="377570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Espace réservé pour une image 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CD439B3-8885-4C9E-BE80-290E939E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3801267" y="3627484"/>
            <a:ext cx="2697162" cy="2697162"/>
          </a:xfrm>
          <a:prstGeom prst="rect">
            <a:avLst/>
          </a:prstGeom>
        </p:spPr>
      </p:pic>
      <p:pic>
        <p:nvPicPr>
          <p:cNvPr id="34" name="Espace réservé pour une image 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2EBB6FE-A455-4A03-B725-B059BE7D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11835699" y="3617119"/>
            <a:ext cx="2697162" cy="2697162"/>
          </a:xfrm>
          <a:prstGeom prst="rect">
            <a:avLst/>
          </a:prstGeom>
        </p:spPr>
      </p:pic>
      <p:pic>
        <p:nvPicPr>
          <p:cNvPr id="35" name="Espace réservé pour une image 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D9EC420-814B-4DBB-8FB1-E7A52C55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11959527" y="9179719"/>
            <a:ext cx="2697162" cy="2697162"/>
          </a:xfrm>
          <a:prstGeom prst="rect">
            <a:avLst/>
          </a:prstGeom>
        </p:spPr>
      </p:pic>
      <p:pic>
        <p:nvPicPr>
          <p:cNvPr id="36" name="Espace réservé pour une image 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4C888C8-EF79-4810-97C5-ECF3EDD0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3801267" y="9179719"/>
            <a:ext cx="2697162" cy="26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0" y="464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2315900" y="4475569"/>
            <a:ext cx="13703154" cy="29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hangingPunct="1"/>
            <a:r>
              <a:rPr lang="fr-FR" altLang="fr-FR" sz="14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NOTRE PROJET</a:t>
            </a:r>
            <a:endParaRPr lang="en-US" altLang="fr-FR" sz="14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2564704" y="3514576"/>
            <a:ext cx="13703153" cy="4845797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779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imac.png">
            <a:extLst>
              <a:ext uri="{FF2B5EF4-FFF2-40B4-BE49-F238E27FC236}">
                <a16:creationId xmlns:a16="http://schemas.microsoft.com/office/drawing/2014/main" id="{54A15D39-DFB2-4B63-9319-1D34C5ADF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8118475" cy="672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5842" name="Picture 2">
            <a:extLst>
              <a:ext uri="{FF2B5EF4-FFF2-40B4-BE49-F238E27FC236}">
                <a16:creationId xmlns:a16="http://schemas.microsoft.com/office/drawing/2014/main" id="{679C2856-9847-4246-9AB8-CAC3E617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05400"/>
            <a:ext cx="7467599" cy="44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8">
            <a:extLst>
              <a:ext uri="{FF2B5EF4-FFF2-40B4-BE49-F238E27FC236}">
                <a16:creationId xmlns:a16="http://schemas.microsoft.com/office/drawing/2014/main" id="{F258CA35-A0CD-4033-A611-67042137F42C}"/>
              </a:ext>
            </a:extLst>
          </p:cNvPr>
          <p:cNvSpPr>
            <a:spLocks/>
          </p:cNvSpPr>
          <p:nvPr/>
        </p:nvSpPr>
        <p:spPr bwMode="auto">
          <a:xfrm>
            <a:off x="8915400" y="1360581"/>
            <a:ext cx="2209800" cy="7985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4000" b="1" dirty="0">
                <a:solidFill>
                  <a:srgbClr val="232323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rPr>
              <a:t>PONG</a:t>
            </a:r>
            <a:endParaRPr lang="en-US" dirty="0">
              <a:ea typeface="ＭＳ Ｐゴシック" charset="0"/>
              <a:cs typeface="Gill Sans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56AB32AA-1005-4EF0-846B-008E886B8058}"/>
              </a:ext>
            </a:extLst>
          </p:cNvPr>
          <p:cNvSpPr/>
          <p:nvPr/>
        </p:nvSpPr>
        <p:spPr>
          <a:xfrm>
            <a:off x="11161059" y="5087471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EB4817E-E960-4EBD-B968-C8789649AD18}"/>
              </a:ext>
            </a:extLst>
          </p:cNvPr>
          <p:cNvSpPr/>
          <p:nvPr/>
        </p:nvSpPr>
        <p:spPr>
          <a:xfrm>
            <a:off x="11125200" y="6386192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6A75339B-228B-4B7C-BCA4-6E796BF0A684}"/>
              </a:ext>
            </a:extLst>
          </p:cNvPr>
          <p:cNvSpPr/>
          <p:nvPr/>
        </p:nvSpPr>
        <p:spPr>
          <a:xfrm>
            <a:off x="11161059" y="7684913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184DB85-C46C-4583-9DF0-5BA5DB348C86}"/>
              </a:ext>
            </a:extLst>
          </p:cNvPr>
          <p:cNvSpPr txBox="1"/>
          <p:nvPr/>
        </p:nvSpPr>
        <p:spPr>
          <a:xfrm>
            <a:off x="11542167" y="4975966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Niveaux de difficultés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0EECCA-C788-4A40-8334-D620040928F0}"/>
              </a:ext>
            </a:extLst>
          </p:cNvPr>
          <p:cNvSpPr txBox="1"/>
          <p:nvPr/>
        </p:nvSpPr>
        <p:spPr>
          <a:xfrm>
            <a:off x="11542167" y="7573407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Intelligence artificielle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FA6F774-9222-4FCB-91C3-1E9D5A8A7335}"/>
              </a:ext>
            </a:extLst>
          </p:cNvPr>
          <p:cNvSpPr txBox="1"/>
          <p:nvPr/>
        </p:nvSpPr>
        <p:spPr>
          <a:xfrm>
            <a:off x="11542167" y="6274686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Sauvegarde des scores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FC997BCC-AF61-4B27-919A-70B4AA99B24E}"/>
              </a:ext>
            </a:extLst>
          </p:cNvPr>
          <p:cNvSpPr/>
          <p:nvPr/>
        </p:nvSpPr>
        <p:spPr>
          <a:xfrm>
            <a:off x="11174614" y="8983634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90527EA-462E-415D-90DD-8A32F7DEB7CF}"/>
              </a:ext>
            </a:extLst>
          </p:cNvPr>
          <p:cNvSpPr txBox="1"/>
          <p:nvPr/>
        </p:nvSpPr>
        <p:spPr>
          <a:xfrm>
            <a:off x="11542167" y="8872128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Possibilité de multi joueur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B6C6C085-FC27-4A97-A797-2E16CEB32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851" y="0"/>
            <a:ext cx="377570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31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-53788" y="464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430306" y="4577212"/>
            <a:ext cx="17366766" cy="231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sz="14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GITHUB POUR LE PARTAGE DU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1229230" y="2971800"/>
            <a:ext cx="15849600" cy="5845774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18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6497A07-5C3C-4B27-9C69-528C1EC95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6" b="24706"/>
          <a:stretch>
            <a:fillRect/>
          </a:stretch>
        </p:blipFill>
        <p:spPr>
          <a:xfrm>
            <a:off x="4815101" y="4307307"/>
            <a:ext cx="13468136" cy="5101385"/>
          </a:xfrm>
          <a:prstGeom prst="rect">
            <a:avLst/>
          </a:prstGeom>
        </p:spPr>
      </p:pic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122CB8A-941B-4822-B261-E961C038F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7FBC-3915-42E1-B813-B3F76D37529C}"/>
              </a:ext>
            </a:extLst>
          </p:cNvPr>
          <p:cNvSpPr/>
          <p:nvPr/>
        </p:nvSpPr>
        <p:spPr>
          <a:xfrm>
            <a:off x="4763" y="3814763"/>
            <a:ext cx="5253037" cy="61023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eaLnBrk="1" hangingPunct="1">
              <a:defRPr/>
            </a:pPr>
            <a:endParaRPr lang="id-ID"/>
          </a:p>
        </p:txBody>
      </p:sp>
      <p:grpSp>
        <p:nvGrpSpPr>
          <p:cNvPr id="4" name="Group 72">
            <a:extLst>
              <a:ext uri="{FF2B5EF4-FFF2-40B4-BE49-F238E27FC236}">
                <a16:creationId xmlns:a16="http://schemas.microsoft.com/office/drawing/2014/main" id="{C5796015-FD13-4F28-9BE3-E77EBBA1CACF}"/>
              </a:ext>
            </a:extLst>
          </p:cNvPr>
          <p:cNvGrpSpPr>
            <a:grpSpLocks/>
          </p:cNvGrpSpPr>
          <p:nvPr/>
        </p:nvGrpSpPr>
        <p:grpSpPr bwMode="auto">
          <a:xfrm>
            <a:off x="-216586" y="4307307"/>
            <a:ext cx="5253037" cy="4819238"/>
            <a:chOff x="8521691" y="1789528"/>
            <a:chExt cx="3629906" cy="1788348"/>
          </a:xfrm>
        </p:grpSpPr>
        <p:sp>
          <p:nvSpPr>
            <p:cNvPr id="5" name="Rectangle 70">
              <a:extLst>
                <a:ext uri="{FF2B5EF4-FFF2-40B4-BE49-F238E27FC236}">
                  <a16:creationId xmlns:a16="http://schemas.microsoft.com/office/drawing/2014/main" id="{0F69FC19-2068-4D75-9A84-22DD8D2D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91" y="1789528"/>
              <a:ext cx="3629906" cy="86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fr-FR" altLang="fr-FR" sz="6000" b="1" dirty="0">
                  <a:solidFill>
                    <a:schemeClr val="bg1"/>
                  </a:solidFill>
                  <a:latin typeface="Raleway"/>
                </a:rPr>
                <a:t>PARTAGE DES CODES</a:t>
              </a:r>
              <a:endParaRPr lang="id-ID" altLang="fr-FR" sz="6000"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6" name="Rectangle 71">
              <a:extLst>
                <a:ext uri="{FF2B5EF4-FFF2-40B4-BE49-F238E27FC236}">
                  <a16:creationId xmlns:a16="http://schemas.microsoft.com/office/drawing/2014/main" id="{268AFF4F-13D6-4AD9-B73E-0DEDDDB71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2947" y="2650528"/>
              <a:ext cx="3053302" cy="927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10000"/>
                </a:lnSpc>
              </a:pP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GITHUB </a:t>
              </a:r>
              <a:r>
                <a:rPr lang="en-US" altLang="fr-FR" sz="2400" dirty="0" err="1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est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 un service web </a:t>
              </a:r>
              <a:r>
                <a:rPr lang="fr-FR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d’</a:t>
              </a:r>
              <a:r>
                <a:rPr lang="fr-FR" altLang="fr-FR" sz="2400" dirty="0" err="1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hebergement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 et de gestion de </a:t>
              </a:r>
              <a:r>
                <a:rPr lang="fr-FR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développement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 </a:t>
              </a:r>
              <a:r>
                <a:rPr lang="en-US" altLang="fr-FR" sz="2400" dirty="0" err="1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logiciels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.</a:t>
              </a:r>
              <a:endParaRPr lang="fr-FR" altLang="fr-FR" sz="2400" dirty="0">
                <a:solidFill>
                  <a:schemeClr val="bg1"/>
                </a:solidFill>
                <a:latin typeface="Raleway Light"/>
                <a:ea typeface="Raleway Light"/>
                <a:cs typeface="Raleway Light"/>
              </a:endParaRPr>
            </a:p>
            <a:p>
              <a:pPr algn="r" eaLnBrk="1" hangingPunct="1">
                <a:lnSpc>
                  <a:spcPct val="110000"/>
                </a:lnSpc>
              </a:pPr>
              <a:r>
                <a:rPr lang="fr-FR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	Il permet le croisement des données entre les collaborateurs</a:t>
              </a:r>
              <a:endParaRPr lang="en-US" altLang="fr-FR" sz="2400" dirty="0">
                <a:solidFill>
                  <a:schemeClr val="bg1"/>
                </a:solidFill>
                <a:latin typeface="Raleway Light"/>
                <a:ea typeface="Raleway Light"/>
                <a:cs typeface="Raleway Light"/>
              </a:endParaRPr>
            </a:p>
          </p:txBody>
        </p:sp>
      </p:grpSp>
      <p:pic>
        <p:nvPicPr>
          <p:cNvPr id="8" name="Picture 4">
            <a:extLst>
              <a:ext uri="{FF2B5EF4-FFF2-40B4-BE49-F238E27FC236}">
                <a16:creationId xmlns:a16="http://schemas.microsoft.com/office/drawing/2014/main" id="{8D978320-A0B7-4DBB-8950-7BC915992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851" y="0"/>
            <a:ext cx="377570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434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38100" tIns="38100" rIns="38100" bIns="38100" numCol="1" anchor="ctr" anchorCtr="0" compatLnSpc="1">
        <a:prstTxWarp prst="textNoShape">
          <a:avLst/>
        </a:prstTxWarp>
      </a:bodyPr>
      <a:lstStyle>
        <a:defPPr marL="800100" marR="0" indent="-45720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38100" tIns="38100" rIns="38100" bIns="38100" numCol="1" anchor="ctr" anchorCtr="0" compatLnSpc="1">
        <a:prstTxWarp prst="textNoShape">
          <a:avLst/>
        </a:prstTxWarp>
      </a:bodyPr>
      <a:lstStyle>
        <a:defPPr marL="800100" marR="0" indent="-45720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111</Words>
  <Application>Microsoft Office PowerPoint</Application>
  <PresentationFormat>Personnalisé</PresentationFormat>
  <Paragraphs>42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Arial</vt:lpstr>
      <vt:lpstr>Gill Sans</vt:lpstr>
      <vt:lpstr>Helvetica</vt:lpstr>
      <vt:lpstr>Lucida Grande</vt:lpstr>
      <vt:lpstr>Open Sans</vt:lpstr>
      <vt:lpstr>Raleway</vt:lpstr>
      <vt:lpstr>Raleway Light</vt:lpstr>
      <vt:lpstr>Raleway Regular</vt:lpstr>
      <vt:lpstr>Source Sans Pro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Loïc Pilon</cp:lastModifiedBy>
  <cp:revision>15</cp:revision>
  <dcterms:modified xsi:type="dcterms:W3CDTF">2021-01-08T10:09:30Z</dcterms:modified>
</cp:coreProperties>
</file>