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5" r:id="rId6"/>
    <p:sldId id="264" r:id="rId7"/>
    <p:sldId id="269" r:id="rId8"/>
    <p:sldId id="266" r:id="rId9"/>
    <p:sldId id="271" r:id="rId10"/>
    <p:sldId id="268" r:id="rId11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0AB9D-2E5C-647A-2BEB-F2DB9635DC44}" v="9" dt="2022-05-24T07:04:20.053"/>
    <p1510:client id="{FA21BAEA-5920-4783-9D2C-A78C4AB4972C}" v="1352" dt="2022-05-24T02:16:2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AE78-D9E5-41BC-90B4-3E18536EAF5D}" type="datetimeFigureOut">
              <a:rPr lang="ro-RO" smtClean="0"/>
              <a:t>24.05.2022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F231D-9A8A-42C1-AC3F-27A05537B74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25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/amazon-fine-food-reviews?select=Reviews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023473"/>
            <a:ext cx="4435073" cy="3170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4800" dirty="0">
                <a:solidFill>
                  <a:schemeClr val="bg1"/>
                </a:solidFill>
              </a:rPr>
              <a:t>Fine </a:t>
            </a:r>
            <a:r>
              <a:rPr lang="ro-RO" sz="4800" dirty="0" err="1">
                <a:solidFill>
                  <a:schemeClr val="bg1"/>
                </a:solidFill>
              </a:rPr>
              <a:t>food</a:t>
            </a:r>
            <a:r>
              <a:rPr lang="ro-RO" sz="4800" dirty="0">
                <a:solidFill>
                  <a:schemeClr val="bg1"/>
                </a:solidFill>
              </a:rPr>
              <a:t> Rating </a:t>
            </a:r>
            <a:r>
              <a:rPr lang="ro-RO" sz="4800" dirty="0" err="1">
                <a:solidFill>
                  <a:schemeClr val="bg1"/>
                </a:solidFill>
              </a:rPr>
              <a:t>Estimation</a:t>
            </a:r>
            <a:endParaRPr lang="ro-RO" sz="4800" dirty="0">
              <a:solidFill>
                <a:schemeClr val="bg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85058" y="4531521"/>
            <a:ext cx="4445147" cy="1259677"/>
          </a:xfrm>
        </p:spPr>
        <p:txBody>
          <a:bodyPr rtlCol="0" anchor="b">
            <a:normAutofit lnSpcReduction="10000"/>
          </a:bodyPr>
          <a:lstStyle/>
          <a:p>
            <a:pPr algn="r"/>
            <a:r>
              <a:rPr lang="ro-RO" sz="1800" dirty="0">
                <a:solidFill>
                  <a:schemeClr val="bg1"/>
                </a:solidFill>
                <a:ea typeface="+mn-lt"/>
                <a:cs typeface="+mn-lt"/>
              </a:rPr>
              <a:t>Cognitive </a:t>
            </a:r>
            <a:r>
              <a:rPr lang="ro-RO" sz="1800" dirty="0" err="1">
                <a:solidFill>
                  <a:schemeClr val="bg1"/>
                </a:solidFill>
                <a:ea typeface="+mn-lt"/>
                <a:cs typeface="+mn-lt"/>
              </a:rPr>
              <a:t>Computing</a:t>
            </a:r>
            <a:r>
              <a:rPr lang="ro-RO" sz="1800" dirty="0">
                <a:solidFill>
                  <a:schemeClr val="bg1"/>
                </a:solidFill>
                <a:ea typeface="+mn-lt"/>
                <a:cs typeface="+mn-lt"/>
              </a:rPr>
              <a:t> Project</a:t>
            </a:r>
          </a:p>
          <a:p>
            <a:pPr algn="r"/>
            <a:r>
              <a:rPr lang="ro-RO" sz="1800" dirty="0">
                <a:solidFill>
                  <a:schemeClr val="bg1"/>
                </a:solidFill>
              </a:rPr>
              <a:t>Zăvelcă Miruna-Andreea</a:t>
            </a:r>
            <a:endParaRPr lang="ro-RO" dirty="0">
              <a:solidFill>
                <a:schemeClr val="bg1"/>
              </a:solidFill>
            </a:endParaRPr>
          </a:p>
          <a:p>
            <a:pPr algn="r"/>
            <a:r>
              <a:rPr lang="ro-RO" sz="1800" dirty="0">
                <a:solidFill>
                  <a:schemeClr val="bg1"/>
                </a:solidFill>
              </a:rPr>
              <a:t>Master Natural </a:t>
            </a:r>
            <a:r>
              <a:rPr lang="ro-RO" sz="1800" dirty="0" err="1">
                <a:solidFill>
                  <a:schemeClr val="bg1"/>
                </a:solidFill>
              </a:rPr>
              <a:t>Language</a:t>
            </a:r>
            <a:r>
              <a:rPr lang="ro-RO" sz="1800" dirty="0">
                <a:solidFill>
                  <a:schemeClr val="bg1"/>
                </a:solidFill>
              </a:rPr>
              <a:t> </a:t>
            </a:r>
            <a:r>
              <a:rPr lang="ro-RO" sz="1800" dirty="0" err="1">
                <a:solidFill>
                  <a:schemeClr val="bg1"/>
                </a:solidFill>
              </a:rPr>
              <a:t>Processing</a:t>
            </a:r>
            <a:r>
              <a:rPr lang="ro-RO" sz="1800" dirty="0">
                <a:solidFill>
                  <a:schemeClr val="bg1"/>
                </a:solidFill>
              </a:rPr>
              <a:t> 412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A top view of chrome balls">
            <a:extLst>
              <a:ext uri="{FF2B5EF4-FFF2-40B4-BE49-F238E27FC236}">
                <a16:creationId xmlns:a16="http://schemas.microsoft.com/office/drawing/2014/main" id="{6E239083-4833-9807-9D60-F9EDFFDC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73"/>
          <a:stretch/>
        </p:blipFill>
        <p:spPr>
          <a:xfrm>
            <a:off x="5867802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u 1">
            <a:extLst>
              <a:ext uri="{FF2B5EF4-FFF2-40B4-BE49-F238E27FC236}">
                <a16:creationId xmlns:a16="http://schemas.microsoft.com/office/drawing/2014/main" id="{CC4784D8-0B1E-1CF2-7E1E-5874394D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16" y="825955"/>
            <a:ext cx="3253484" cy="235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  you for  your attention</a:t>
            </a:r>
            <a:endParaRPr lang="ro-RO"/>
          </a:p>
        </p:txBody>
      </p:sp>
      <p:pic>
        <p:nvPicPr>
          <p:cNvPr id="5" name="Graphic 37" descr="Smiling Face with No Fill">
            <a:extLst>
              <a:ext uri="{FF2B5EF4-FFF2-40B4-BE49-F238E27FC236}">
                <a16:creationId xmlns:a16="http://schemas.microsoft.com/office/drawing/2014/main" id="{9986BD48-DED5-7E40-4F51-52FF67B8B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930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1E691E-6225-1B29-A097-D0B99FC9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313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Preliminaries: Dataset info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ine 6">
            <a:extLst>
              <a:ext uri="{FF2B5EF4-FFF2-40B4-BE49-F238E27FC236}">
                <a16:creationId xmlns:a16="http://schemas.microsoft.com/office/drawing/2014/main" id="{5B5B3714-4AC9-C81E-1FC8-25BEBEF8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3466852"/>
            <a:ext cx="10603282" cy="2147667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842E3561-B311-F7F9-CF74-7B654FD839A6}"/>
              </a:ext>
            </a:extLst>
          </p:cNvPr>
          <p:cNvSpPr txBox="1"/>
          <p:nvPr/>
        </p:nvSpPr>
        <p:spPr>
          <a:xfrm>
            <a:off x="799579" y="2177442"/>
            <a:ext cx="106032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dirty="0" err="1">
                <a:solidFill>
                  <a:schemeClr val="bg1"/>
                </a:solidFill>
              </a:rPr>
              <a:t>Source</a:t>
            </a:r>
            <a:r>
              <a:rPr lang="ro-RO" sz="2000" dirty="0">
                <a:solidFill>
                  <a:schemeClr val="bg1"/>
                </a:solidFill>
              </a:rPr>
              <a:t>: </a:t>
            </a:r>
            <a:r>
              <a:rPr lang="ro-RO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- Amazon Fine Food Reviews</a:t>
            </a:r>
            <a:endParaRPr lang="ro-RO" sz="2000">
              <a:solidFill>
                <a:schemeClr val="bg1"/>
              </a:solidFill>
            </a:endParaRPr>
          </a:p>
          <a:p>
            <a:r>
              <a:rPr lang="ro-RO" sz="2000" dirty="0">
                <a:solidFill>
                  <a:schemeClr val="bg1"/>
                </a:solidFill>
              </a:rPr>
              <a:t>The </a:t>
            </a:r>
            <a:r>
              <a:rPr lang="ro-RO" sz="2000" dirty="0" err="1">
                <a:solidFill>
                  <a:schemeClr val="bg1"/>
                </a:solidFill>
              </a:rPr>
              <a:t>dataset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ro-RO" sz="2000" dirty="0" err="1">
                <a:solidFill>
                  <a:schemeClr val="bg1"/>
                </a:solidFill>
              </a:rPr>
              <a:t>has</a:t>
            </a:r>
            <a:r>
              <a:rPr lang="ro-RO" sz="2000" dirty="0">
                <a:solidFill>
                  <a:schemeClr val="bg1"/>
                </a:solidFill>
              </a:rPr>
              <a:t> 5 relevant </a:t>
            </a:r>
            <a:r>
              <a:rPr lang="ro-RO" sz="2000" dirty="0" err="1">
                <a:solidFill>
                  <a:schemeClr val="bg1"/>
                </a:solidFill>
              </a:rPr>
              <a:t>columns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ro-RO" sz="2000" dirty="0" err="1">
                <a:solidFill>
                  <a:schemeClr val="bg1"/>
                </a:solidFill>
              </a:rPr>
              <a:t>and</a:t>
            </a:r>
            <a:r>
              <a:rPr lang="ro-RO" sz="2000" dirty="0">
                <a:solidFill>
                  <a:schemeClr val="bg1"/>
                </a:solidFill>
              </a:rPr>
              <a:t> more </a:t>
            </a:r>
            <a:r>
              <a:rPr lang="ro-RO" sz="2000" dirty="0" err="1">
                <a:solidFill>
                  <a:schemeClr val="bg1"/>
                </a:solidFill>
              </a:rPr>
              <a:t>than</a:t>
            </a:r>
            <a:r>
              <a:rPr lang="ro-RO" sz="2000" dirty="0">
                <a:solidFill>
                  <a:schemeClr val="bg1"/>
                </a:solidFill>
              </a:rPr>
              <a:t> 500k </a:t>
            </a:r>
            <a:r>
              <a:rPr lang="ro-RO" sz="2000" dirty="0" err="1">
                <a:solidFill>
                  <a:schemeClr val="bg1"/>
                </a:solidFill>
              </a:rPr>
              <a:t>rows</a:t>
            </a:r>
            <a:endParaRPr lang="ro-RO" sz="2000" dirty="0">
              <a:solidFill>
                <a:schemeClr val="bg1"/>
              </a:solidFill>
            </a:endParaRPr>
          </a:p>
          <a:p>
            <a:r>
              <a:rPr lang="ro-RO" sz="2000" dirty="0">
                <a:solidFill>
                  <a:schemeClr val="bg1"/>
                </a:solidFill>
              </a:rPr>
              <a:t>Real </a:t>
            </a:r>
            <a:r>
              <a:rPr lang="ro-RO" sz="2000" dirty="0" err="1">
                <a:solidFill>
                  <a:schemeClr val="bg1"/>
                </a:solidFill>
              </a:rPr>
              <a:t>life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ro-RO" sz="2000" dirty="0" err="1">
                <a:solidFill>
                  <a:schemeClr val="bg1"/>
                </a:solidFill>
              </a:rPr>
              <a:t>application</a:t>
            </a:r>
            <a:r>
              <a:rPr lang="ro-RO" sz="2000" dirty="0">
                <a:solidFill>
                  <a:schemeClr val="bg1"/>
                </a:solidFill>
              </a:rPr>
              <a:t>: </a:t>
            </a:r>
            <a:r>
              <a:rPr lang="ro-RO" sz="2000" dirty="0" err="1">
                <a:solidFill>
                  <a:schemeClr val="bg1"/>
                </a:solidFill>
              </a:rPr>
              <a:t>infering</a:t>
            </a:r>
            <a:r>
              <a:rPr lang="ro-RO" sz="2000" dirty="0">
                <a:solidFill>
                  <a:schemeClr val="bg1"/>
                </a:solidFill>
              </a:rPr>
              <a:t> </a:t>
            </a:r>
            <a:r>
              <a:rPr lang="ro-RO" sz="2000" dirty="0" err="1">
                <a:solidFill>
                  <a:schemeClr val="bg1"/>
                </a:solidFill>
              </a:rPr>
              <a:t>rank</a:t>
            </a:r>
            <a:r>
              <a:rPr lang="ro-RO" sz="2000" dirty="0">
                <a:solidFill>
                  <a:schemeClr val="bg1"/>
                </a:solidFill>
              </a:rPr>
              <a:t> of </a:t>
            </a:r>
            <a:r>
              <a:rPr lang="ro-RO" sz="2000" dirty="0" err="1">
                <a:solidFill>
                  <a:schemeClr val="bg1"/>
                </a:solidFill>
              </a:rPr>
              <a:t>approval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ro-RO" sz="2000" dirty="0" err="1">
                <a:solidFill>
                  <a:schemeClr val="bg1"/>
                </a:solidFill>
              </a:rPr>
              <a:t>based</a:t>
            </a:r>
            <a:r>
              <a:rPr lang="ro-RO" sz="2000" dirty="0">
                <a:solidFill>
                  <a:schemeClr val="bg1"/>
                </a:solidFill>
              </a:rPr>
              <a:t> on a </a:t>
            </a:r>
            <a:r>
              <a:rPr lang="ro-RO" sz="2000" dirty="0" err="1">
                <a:solidFill>
                  <a:schemeClr val="bg1"/>
                </a:solidFill>
              </a:rPr>
              <a:t>few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ro-RO" sz="2000" dirty="0" err="1">
                <a:solidFill>
                  <a:schemeClr val="bg1"/>
                </a:solidFill>
              </a:rPr>
              <a:t>sentences</a:t>
            </a:r>
            <a:endParaRPr lang="ro-R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0DD9F7E-9A15-4A6C-15A0-33A1CEBF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355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Add 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ine 3">
            <a:extLst>
              <a:ext uri="{FF2B5EF4-FFF2-40B4-BE49-F238E27FC236}">
                <a16:creationId xmlns:a16="http://schemas.microsoft.com/office/drawing/2014/main" id="{139C34D1-F23E-C824-F025-339EA95B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76" y="1976488"/>
            <a:ext cx="8285967" cy="38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5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0DD9F7E-9A15-4A6C-15A0-33A1CEBF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355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Filter columns</a:t>
            </a:r>
            <a:endParaRPr lang="ro-RO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996B6A0B-E068-A06F-EFA4-E87E20DD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72" y="1906111"/>
            <a:ext cx="8703501" cy="39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0DD9F7E-9A15-4A6C-15A0-33A1CEBF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355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Dataset after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ine 3">
            <a:extLst>
              <a:ext uri="{FF2B5EF4-FFF2-40B4-BE49-F238E27FC236}">
                <a16:creationId xmlns:a16="http://schemas.microsoft.com/office/drawing/2014/main" id="{B527E152-02C3-A2B1-9F2A-6330CA89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45" y="1964198"/>
            <a:ext cx="9778651" cy="3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u 1">
            <a:extLst>
              <a:ext uri="{FF2B5EF4-FFF2-40B4-BE49-F238E27FC236}">
                <a16:creationId xmlns:a16="http://schemas.microsoft.com/office/drawing/2014/main" id="{33BCFCFE-E129-CC45-B446-7AE15B5D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5" y="882196"/>
            <a:ext cx="3832548" cy="1104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App design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44BAAA4D-B9D4-0C39-4E27-EF795B1E4977}"/>
              </a:ext>
            </a:extLst>
          </p:cNvPr>
          <p:cNvSpPr txBox="1"/>
          <p:nvPr/>
        </p:nvSpPr>
        <p:spPr>
          <a:xfrm>
            <a:off x="371604" y="2323578"/>
            <a:ext cx="34738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>
                <a:solidFill>
                  <a:schemeClr val="bg1"/>
                </a:solidFill>
              </a:rPr>
              <a:t>Preprocess</a:t>
            </a:r>
            <a:r>
              <a:rPr lang="ro-RO" dirty="0">
                <a:solidFill>
                  <a:schemeClr val="bg1"/>
                </a:solidFill>
              </a:rPr>
              <a:t> Text: </a:t>
            </a:r>
            <a:r>
              <a:rPr lang="ro-RO" dirty="0" err="1">
                <a:solidFill>
                  <a:schemeClr val="bg1"/>
                </a:solidFill>
              </a:rPr>
              <a:t>Keep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numbers</a:t>
            </a:r>
            <a:r>
              <a:rPr lang="ro-RO" dirty="0">
                <a:solidFill>
                  <a:schemeClr val="bg1"/>
                </a:solidFill>
              </a:rPr>
              <a:t>, special </a:t>
            </a:r>
            <a:r>
              <a:rPr lang="ro-RO" dirty="0" err="1">
                <a:solidFill>
                  <a:schemeClr val="bg1"/>
                </a:solidFill>
              </a:rPr>
              <a:t>characters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and</a:t>
            </a:r>
            <a:r>
              <a:rPr lang="ro-RO" dirty="0">
                <a:solidFill>
                  <a:schemeClr val="bg1"/>
                </a:solidFill>
              </a:rPr>
              <a:t> duplicate </a:t>
            </a:r>
            <a:r>
              <a:rPr lang="ro-RO" dirty="0" err="1">
                <a:solidFill>
                  <a:schemeClr val="bg1"/>
                </a:solidFill>
              </a:rPr>
              <a:t>characters</a:t>
            </a:r>
          </a:p>
          <a:p>
            <a:endParaRPr lang="ro-RO" dirty="0">
              <a:solidFill>
                <a:schemeClr val="bg1"/>
              </a:solidFill>
            </a:endParaRPr>
          </a:p>
          <a:p>
            <a:r>
              <a:rPr lang="ro-RO" dirty="0" err="1">
                <a:solidFill>
                  <a:schemeClr val="bg1"/>
                </a:solidFill>
              </a:rPr>
              <a:t>Normalize</a:t>
            </a:r>
            <a:r>
              <a:rPr lang="ro-RO" dirty="0">
                <a:solidFill>
                  <a:schemeClr val="bg1"/>
                </a:solidFill>
              </a:rPr>
              <a:t> Data: </a:t>
            </a:r>
            <a:r>
              <a:rPr lang="ro-RO" dirty="0" err="1">
                <a:solidFill>
                  <a:schemeClr val="bg1"/>
                </a:solidFill>
              </a:rPr>
              <a:t>the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err="1">
                <a:solidFill>
                  <a:schemeClr val="bg1"/>
                </a:solidFill>
              </a:rPr>
              <a:t>chosen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dataset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err="1">
                <a:solidFill>
                  <a:schemeClr val="bg1"/>
                </a:solidFill>
              </a:rPr>
              <a:t>has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err="1">
                <a:solidFill>
                  <a:schemeClr val="bg1"/>
                </a:solidFill>
              </a:rPr>
              <a:t>preponderently</a:t>
            </a:r>
            <a:r>
              <a:rPr lang="ro-RO" dirty="0">
                <a:solidFill>
                  <a:schemeClr val="bg1"/>
                </a:solidFill>
              </a:rPr>
              <a:t> maximum </a:t>
            </a:r>
            <a:r>
              <a:rPr lang="ro-RO" dirty="0" err="1">
                <a:solidFill>
                  <a:schemeClr val="bg1"/>
                </a:solidFill>
              </a:rPr>
              <a:t>scores</a:t>
            </a:r>
            <a:r>
              <a:rPr lang="ro-RO" dirty="0">
                <a:solidFill>
                  <a:schemeClr val="bg1"/>
                </a:solidFill>
              </a:rPr>
              <a:t> (5)</a:t>
            </a:r>
            <a:endParaRPr lang="ro-RO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r>
              <a:rPr lang="ro-RO" dirty="0">
                <a:solidFill>
                  <a:schemeClr val="bg1"/>
                </a:solidFill>
                <a:ea typeface="+mn-lt"/>
                <a:cs typeface="+mn-lt"/>
              </a:rPr>
              <a:t>Split Data: 0.8 for </a:t>
            </a:r>
            <a:r>
              <a:rPr lang="ro-RO" dirty="0" err="1">
                <a:solidFill>
                  <a:schemeClr val="bg1"/>
                </a:solidFill>
                <a:ea typeface="+mn-lt"/>
                <a:cs typeface="+mn-lt"/>
              </a:rPr>
              <a:t>train</a:t>
            </a:r>
            <a:r>
              <a:rPr lang="ro-RO" dirty="0">
                <a:solidFill>
                  <a:schemeClr val="bg1"/>
                </a:solidFill>
                <a:ea typeface="+mn-lt"/>
                <a:cs typeface="+mn-lt"/>
              </a:rPr>
              <a:t>, 0.2 test</a:t>
            </a:r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B40FBB16-82E2-2322-152B-6DF82266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44" y="723196"/>
            <a:ext cx="6438377" cy="53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1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u 1">
            <a:extLst>
              <a:ext uri="{FF2B5EF4-FFF2-40B4-BE49-F238E27FC236}">
                <a16:creationId xmlns:a16="http://schemas.microsoft.com/office/drawing/2014/main" id="{33BCFCFE-E129-CC45-B446-7AE15B5D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6" y="882196"/>
            <a:ext cx="3592467" cy="22010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Inference pipeline</a:t>
            </a:r>
            <a:endParaRPr lang="ro-RO" dirty="0">
              <a:solidFill>
                <a:schemeClr val="bg2"/>
              </a:solidFill>
            </a:endParaRPr>
          </a:p>
        </p:txBody>
      </p:sp>
      <p:pic>
        <p:nvPicPr>
          <p:cNvPr id="3" name="Imagine 4">
            <a:extLst>
              <a:ext uri="{FF2B5EF4-FFF2-40B4-BE49-F238E27FC236}">
                <a16:creationId xmlns:a16="http://schemas.microsoft.com/office/drawing/2014/main" id="{3C8CBE7C-8787-8E13-1FAF-05FC7409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32" y="1080252"/>
            <a:ext cx="7179500" cy="45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BA8238C-6962-9F91-CC0F-BE52B23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031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conclusions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F6B83D-2A94-263E-F92C-9882E12A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75" y="1694194"/>
            <a:ext cx="5530241" cy="3991530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C8E4CAFD-62D4-296D-CEFA-A7FBFBA7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9" y="1901524"/>
            <a:ext cx="4298515" cy="37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BA8238C-6962-9F91-CC0F-BE52B23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1031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alternative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ine 8">
            <a:extLst>
              <a:ext uri="{FF2B5EF4-FFF2-40B4-BE49-F238E27FC236}">
                <a16:creationId xmlns:a16="http://schemas.microsoft.com/office/drawing/2014/main" id="{B627282A-EF5F-24B0-DC56-AD7558CA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4" y="1967948"/>
            <a:ext cx="4455090" cy="3945063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3161A53E-2118-2541-F628-76EF7656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3" y="1962818"/>
            <a:ext cx="4517720" cy="39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352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B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Ecran lat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ChronicleVTI</vt:lpstr>
      <vt:lpstr>Fine food Rating Estimation</vt:lpstr>
      <vt:lpstr>Preliminaries: Dataset info</vt:lpstr>
      <vt:lpstr>Add dataset</vt:lpstr>
      <vt:lpstr>Filter columns</vt:lpstr>
      <vt:lpstr>Dataset after filtering</vt:lpstr>
      <vt:lpstr>App design</vt:lpstr>
      <vt:lpstr>Inference pipeline</vt:lpstr>
      <vt:lpstr>conclusions</vt:lpstr>
      <vt:lpstr>alternative approach</vt:lpstr>
      <vt:lpstr>Thank  you for 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375</cp:revision>
  <dcterms:created xsi:type="dcterms:W3CDTF">2022-05-23T21:28:21Z</dcterms:created>
  <dcterms:modified xsi:type="dcterms:W3CDTF">2022-05-24T07:16:07Z</dcterms:modified>
</cp:coreProperties>
</file>