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0"/>
  </p:notesMasterIdLst>
  <p:handoutMasterIdLst>
    <p:handoutMasterId r:id="rId21"/>
  </p:handoutMasterIdLst>
  <p:sldIdLst>
    <p:sldId id="410" r:id="rId5"/>
    <p:sldId id="383" r:id="rId6"/>
    <p:sldId id="391" r:id="rId7"/>
    <p:sldId id="411" r:id="rId8"/>
    <p:sldId id="412" r:id="rId9"/>
    <p:sldId id="413" r:id="rId10"/>
    <p:sldId id="414" r:id="rId11"/>
    <p:sldId id="415" r:id="rId12"/>
    <p:sldId id="397" r:id="rId13"/>
    <p:sldId id="408" r:id="rId14"/>
    <p:sldId id="416" r:id="rId15"/>
    <p:sldId id="420" r:id="rId16"/>
    <p:sldId id="421" r:id="rId17"/>
    <p:sldId id="404" r:id="rId18"/>
    <p:sldId id="39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ise wanjiru" userId="c950057d818d46ac" providerId="LiveId" clId="{C9B0896B-3E55-4A97-900E-7F2B00F201D1}"/>
    <pc:docChg chg="modSld">
      <pc:chgData name="loise wanjiru" userId="c950057d818d46ac" providerId="LiveId" clId="{C9B0896B-3E55-4A97-900E-7F2B00F201D1}" dt="2025-02-12T20:28:19.665" v="1" actId="14100"/>
      <pc:docMkLst>
        <pc:docMk/>
      </pc:docMkLst>
      <pc:sldChg chg="modSp mod">
        <pc:chgData name="loise wanjiru" userId="c950057d818d46ac" providerId="LiveId" clId="{C9B0896B-3E55-4A97-900E-7F2B00F201D1}" dt="2025-02-12T20:14:16.890" v="0" actId="14100"/>
        <pc:sldMkLst>
          <pc:docMk/>
          <pc:sldMk cId="3346685798" sldId="383"/>
        </pc:sldMkLst>
        <pc:spChg chg="mod">
          <ac:chgData name="loise wanjiru" userId="c950057d818d46ac" providerId="LiveId" clId="{C9B0896B-3E55-4A97-900E-7F2B00F201D1}" dt="2025-02-12T20:14:16.890" v="0" actId="14100"/>
          <ac:spMkLst>
            <pc:docMk/>
            <pc:sldMk cId="3346685798" sldId="383"/>
            <ac:spMk id="3" creationId="{3B8EBC2C-6DD7-5003-38EB-40753046FE8C}"/>
          </ac:spMkLst>
        </pc:spChg>
      </pc:sldChg>
      <pc:sldChg chg="modSp mod">
        <pc:chgData name="loise wanjiru" userId="c950057d818d46ac" providerId="LiveId" clId="{C9B0896B-3E55-4A97-900E-7F2B00F201D1}" dt="2025-02-12T20:28:19.665" v="1" actId="14100"/>
        <pc:sldMkLst>
          <pc:docMk/>
          <pc:sldMk cId="696687047" sldId="416"/>
        </pc:sldMkLst>
        <pc:spChg chg="mod">
          <ac:chgData name="loise wanjiru" userId="c950057d818d46ac" providerId="LiveId" clId="{C9B0896B-3E55-4A97-900E-7F2B00F201D1}" dt="2025-02-12T20:28:19.665" v="1" actId="14100"/>
          <ac:spMkLst>
            <pc:docMk/>
            <pc:sldMk cId="696687047" sldId="416"/>
            <ac:spMk id="5" creationId="{906CED92-1583-344B-B77C-5951BF2BF12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2/12/2025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2/12/2025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40400" y="411479"/>
            <a:ext cx="6055904" cy="3291840"/>
          </a:xfrm>
        </p:spPr>
        <p:txBody>
          <a:bodyPr/>
          <a:lstStyle/>
          <a:p>
            <a:r>
              <a:rPr lang="en-US" dirty="0"/>
              <a:t>MOVIE RECOMMENDER SYSTEM PROJECT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Modeling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489200"/>
            <a:ext cx="10998200" cy="409067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To build the recommender system, we explored several techniques: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Popularity-Based Filtering: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Recommends the highest-rated movies to all users.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User-Based Collaborative Filtering: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Finds users with similar tastes and recommends movies they liked.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Item-Based Collaborative Filtering: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Suggests movies similar to those a user has already watched and rated highly.</a:t>
            </a:r>
          </a:p>
          <a:p>
            <a:pPr>
              <a:lnSpc>
                <a:spcPts val="1425"/>
              </a:lnSpc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4.Content Based Filtering :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recommends movies similar in content to what a user has liked.</a:t>
            </a: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5.Matrix Factorization (SVD):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Identifies latent factors in the user-movie interaction matrix to generate personalized recommendations.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Each method has strengths and weaknesses, and our goal was to determine the best-performing approach.</a:t>
            </a:r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65483-4C5E-450E-3F70-D211596BA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06CED92-1583-344B-B77C-5951BF2BF123}"/>
              </a:ext>
            </a:extLst>
          </p:cNvPr>
          <p:cNvSpPr txBox="1">
            <a:spLocks/>
          </p:cNvSpPr>
          <p:nvPr/>
        </p:nvSpPr>
        <p:spPr>
          <a:xfrm>
            <a:off x="594360" y="2418080"/>
            <a:ext cx="10805160" cy="4439920"/>
          </a:xfrm>
          <a:prstGeom prst="rect">
            <a:avLst/>
          </a:prstGeom>
        </p:spPr>
        <p:txBody>
          <a:bodyPr vert="horz" lIns="0" tIns="45720" rIns="9144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To measure the accuracy of each model, we used </a:t>
            </a:r>
            <a:r>
              <a:rPr lang="en-US" sz="5600" b="1" dirty="0">
                <a:latin typeface="Arial" panose="020B0604020202020204" pitchFamily="34" charset="0"/>
                <a:cs typeface="Arial" panose="020B0604020202020204" pitchFamily="34" charset="0"/>
              </a:rPr>
              <a:t>two key metrics: RMSE (Root Mean Squared Error) and MAE (Mean Absolute Error).</a:t>
            </a:r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 These metrics compare the system’s predicted ratings with actual user ratings, ensuring that the recommendations are as close to reality as possible.</a:t>
            </a:r>
          </a:p>
          <a:p>
            <a:pPr>
              <a:lnSpc>
                <a:spcPct val="120000"/>
              </a:lnSpc>
            </a:pPr>
            <a:r>
              <a:rPr lang="en-US" sz="5600" b="1" dirty="0">
                <a:latin typeface="Arial" panose="020B0604020202020204" pitchFamily="34" charset="0"/>
                <a:cs typeface="Arial" panose="020B0604020202020204" pitchFamily="34" charset="0"/>
              </a:rPr>
              <a:t>Root Mean Squared Error (RMSE)</a:t>
            </a:r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 calculates the square root of the average squared differences between the predicted and actual ratings. A </a:t>
            </a:r>
            <a:r>
              <a:rPr lang="en-US" sz="5600" b="1" dirty="0">
                <a:latin typeface="Arial" panose="020B0604020202020204" pitchFamily="34" charset="0"/>
                <a:cs typeface="Arial" panose="020B0604020202020204" pitchFamily="34" charset="0"/>
              </a:rPr>
              <a:t>lower RMSE indicates better performance</a:t>
            </a:r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, as it means the predicted ratings are closer to what users actually rated the movies.</a:t>
            </a:r>
          </a:p>
          <a:p>
            <a:pPr>
              <a:lnSpc>
                <a:spcPct val="120000"/>
              </a:lnSpc>
            </a:pPr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The RMSE results for our models were as follows: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5600" b="1" dirty="0">
                <a:latin typeface="Arial" panose="020B0604020202020204" pitchFamily="34" charset="0"/>
                <a:cs typeface="Arial" panose="020B0604020202020204" pitchFamily="34" charset="0"/>
              </a:rPr>
              <a:t>SVD: 0.87</a:t>
            </a:r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 (Best performance)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5600" b="1" dirty="0">
                <a:latin typeface="Arial" panose="020B0604020202020204" pitchFamily="34" charset="0"/>
                <a:cs typeface="Arial" panose="020B0604020202020204" pitchFamily="34" charset="0"/>
              </a:rPr>
              <a:t>Item-Based Collaborative Filtering: 0.95</a:t>
            </a:r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 (Good performance)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5600" b="1" dirty="0">
                <a:latin typeface="Arial" panose="020B0604020202020204" pitchFamily="34" charset="0"/>
                <a:cs typeface="Arial" panose="020B0604020202020204" pitchFamily="34" charset="0"/>
              </a:rPr>
              <a:t>User-Based Collaborative Filtering: 1.04</a:t>
            </a:r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 (Weaker performance)</a:t>
            </a:r>
          </a:p>
          <a:p>
            <a:pPr>
              <a:lnSpc>
                <a:spcPct val="120000"/>
              </a:lnSpc>
            </a:pPr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SVD achieved the </a:t>
            </a:r>
            <a:r>
              <a:rPr lang="en-US" sz="5600" b="1" dirty="0">
                <a:latin typeface="Arial" panose="020B0604020202020204" pitchFamily="34" charset="0"/>
                <a:cs typeface="Arial" panose="020B0604020202020204" pitchFamily="34" charset="0"/>
              </a:rPr>
              <a:t>lowest RMSE</a:t>
            </a:r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, meaning it consistently provided the most accurate predictions.</a:t>
            </a:r>
          </a:p>
          <a:p>
            <a:pPr>
              <a:lnSpc>
                <a:spcPct val="120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687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D2928-400B-32C8-2816-84F9E95FA2A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61" y="2194560"/>
            <a:ext cx="10297160" cy="418592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measure the accuracy of each model, we used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two key metrics: RMSE (Root Mean Squared Error) and MAE (Mean Absolute Error).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These metrics compare the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systm’s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predicted ratings with actual user ratings, ensuring that the recommendations are as close to reality as possible.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Root Mean Squared Error (RMSE)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calculates the square root of the average squared differences between the predicted and actual ratings. A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lower RMSE indicates better performance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as it means the predicted ratings are closer to what users actually rated the movies.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RMSE results for our models were as follows: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SVD: 0.80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(Best performance)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Item-Based Collaborative Filtering: 2.02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User-Based Collaborative Filtering: 1.04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SVD achieved the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lowest RMSE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meaning it consistently provided the most accurate predictions.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256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E75F6-FDBF-3C2E-D6EA-1732C1600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BC11B-DCF0-41EC-0CB0-5F584505329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50720" y="2282007"/>
            <a:ext cx="10058400" cy="4473117"/>
          </a:xfrm>
        </p:spPr>
        <p:txBody>
          <a:bodyPr>
            <a:normAutofit/>
          </a:bodyPr>
          <a:lstStyle/>
          <a:p>
            <a:r>
              <a:rPr lang="en-US" dirty="0"/>
              <a:t>While the current system performs well, there are areas for improvement: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Hybrid Recommendation System:</a:t>
            </a:r>
            <a:r>
              <a:rPr lang="en-US" dirty="0"/>
              <a:t> Combining </a:t>
            </a:r>
            <a:r>
              <a:rPr lang="en-US" b="1" dirty="0"/>
              <a:t>SVD with KNN</a:t>
            </a:r>
            <a:r>
              <a:rPr lang="en-US" dirty="0"/>
              <a:t> could enhance accuracy by leveraging both </a:t>
            </a:r>
            <a:r>
              <a:rPr lang="en-US" b="1" dirty="0"/>
              <a:t>latent factors and similarity-based recommendations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Cold-Start Problem Handling:</a:t>
            </a:r>
            <a:r>
              <a:rPr lang="en-US" dirty="0"/>
              <a:t> Currently, new users receive only popular movie recommendations. Adding </a:t>
            </a:r>
            <a:r>
              <a:rPr lang="en-US" b="1" dirty="0"/>
              <a:t>content-based filtering</a:t>
            </a:r>
            <a:r>
              <a:rPr lang="en-US" dirty="0"/>
              <a:t> (using movie metadata) could improve recommendations for new users.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Scalability Enhancements:</a:t>
            </a:r>
            <a:r>
              <a:rPr lang="en-US" dirty="0"/>
              <a:t> Using </a:t>
            </a:r>
            <a:r>
              <a:rPr lang="en-US" b="1" dirty="0"/>
              <a:t>Spark ML or deep learning models</a:t>
            </a:r>
            <a:r>
              <a:rPr lang="en-US" dirty="0"/>
              <a:t> could optimize the system for large-scale datasets.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Contextual Recommendations:</a:t>
            </a:r>
            <a:r>
              <a:rPr lang="en-US" dirty="0"/>
              <a:t> Future versions could suggest movies based on </a:t>
            </a:r>
            <a:r>
              <a:rPr lang="en-US" b="1" dirty="0"/>
              <a:t>user behavior, time of day, and device type</a:t>
            </a:r>
            <a:r>
              <a:rPr lang="en-US" dirty="0"/>
              <a:t>, making recommendations more relevant.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777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FB3A-B62C-3DAB-4FD1-B4EBDD650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509521"/>
            <a:ext cx="10590638" cy="3515360"/>
          </a:xfrm>
        </p:spPr>
        <p:txBody>
          <a:bodyPr/>
          <a:lstStyle/>
          <a:p>
            <a:r>
              <a:rPr lang="en-US" dirty="0"/>
              <a:t>This project successfully built and deployed a Movie Recommender System using collaborative filtering, matrix factorization, and similarity-based methods. The SVD model achieved the best accuracy.</a:t>
            </a:r>
          </a:p>
          <a:p>
            <a:r>
              <a:rPr lang="en-US" dirty="0"/>
              <a:t>Moving forward, implementing hybrid recommendations, solving the cold-start problem, and scaling the system with cloud computing will further enhance performance. The deployment ensures that the system is accessible, scalable, and effective for personalized movie recommendations.</a:t>
            </a:r>
          </a:p>
          <a:p>
            <a:pPr marL="402336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r>
              <a:rPr lang="en-US" dirty="0"/>
              <a:t>Loise </a:t>
            </a:r>
            <a:r>
              <a:rPr lang="en-US" dirty="0" err="1"/>
              <a:t>Kabogo</a:t>
            </a:r>
            <a:endParaRPr lang="en-US" dirty="0"/>
          </a:p>
          <a:p>
            <a:r>
              <a:rPr lang="en-US" dirty="0"/>
              <a:t>loisekabogo20@gmail.com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61" y="2936240"/>
            <a:ext cx="10622280" cy="3322320"/>
          </a:xfrm>
        </p:spPr>
        <p:txBody>
          <a:bodyPr tIns="457200"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2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today's world, where an overwhelming number of movies are available across multiple streaming platforms, finding the right movie to watch has become a challenge. A Movie Recommender System helps users discover movies they are likely to enjoy based on their previous ratings and interactions.</a:t>
            </a:r>
          </a:p>
          <a:p>
            <a:pPr>
              <a:lnSpc>
                <a:spcPct val="120000"/>
              </a:lnSpc>
            </a:pPr>
            <a:r>
              <a:rPr lang="en-US" sz="22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project utilizes the </a:t>
            </a:r>
            <a:r>
              <a:rPr lang="en-US" sz="2200" b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MovieLens</a:t>
            </a:r>
            <a:r>
              <a:rPr lang="en-US" sz="22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dataset, which consists of 1682 movies, 943 users, and 100,000 ratings. Using this dataset, we implemented multiple recommendation approaches, including collaborative filtering, matrix factorization, and similarity-based recommendations. Our goal is to build an efficient and scalable system that can provide personalized movie recommendations while handling challenges such as the cold-start problem and scalability issues.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59226" y="2281238"/>
            <a:ext cx="8508874" cy="413988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MovieLens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dataset is a widely used benchmark dataset for recommender systems research. It contains user ratings for movies on a scale of 1 to 5, along with movie metadata such as genre and release date.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dataset required preprocessing before building the recommendation models. First, missing values were handled to ensure data completeness. Next, we performed data normalization and encoding, transforming raw data into a format suitable for machine learning models. After preprocessing, we split the data into training (80%) and testing (20%) sets to evaluate model performance effectively.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F34F6-55E5-84FE-1FCE-3DCE1B840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102875"/>
            <a:ext cx="10909300" cy="2000245"/>
          </a:xfrm>
        </p:spPr>
        <p:txBody>
          <a:bodyPr/>
          <a:lstStyle/>
          <a:p>
            <a:r>
              <a:rPr lang="en-US" dirty="0"/>
              <a:t>Exploratory Data Analysis (EDA)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C664AB-C07F-17D6-FD6C-9F926D5C2D4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285047" y="2261076"/>
            <a:ext cx="7692073" cy="4993100"/>
          </a:xfrm>
        </p:spPr>
      </p:pic>
    </p:spTree>
    <p:extLst>
      <p:ext uri="{BB962C8B-B14F-4D97-AF65-F5344CB8AC3E}">
        <p14:creationId xmlns:p14="http://schemas.microsoft.com/office/powerpoint/2010/main" val="3398712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C2878-34D2-3068-1C07-F9E5882E8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Average Ratings Per Movie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6FFB8C-1AEB-CB22-5DE2-53A5AF75FA5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859280" y="2052320"/>
            <a:ext cx="7670800" cy="4702805"/>
          </a:xfrm>
        </p:spPr>
      </p:pic>
    </p:spTree>
    <p:extLst>
      <p:ext uri="{BB962C8B-B14F-4D97-AF65-F5344CB8AC3E}">
        <p14:creationId xmlns:p14="http://schemas.microsoft.com/office/powerpoint/2010/main" val="2841977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4685-0767-5FC1-CC65-64470BE1C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Movie Genres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3CACB2-90A2-4D50-D06E-A6E770FD0ED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213319" y="2056897"/>
            <a:ext cx="8962681" cy="4801103"/>
          </a:xfrm>
        </p:spPr>
      </p:pic>
    </p:spTree>
    <p:extLst>
      <p:ext uri="{BB962C8B-B14F-4D97-AF65-F5344CB8AC3E}">
        <p14:creationId xmlns:p14="http://schemas.microsoft.com/office/powerpoint/2010/main" val="196597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E0B9B-4503-6DA0-7CF4-CA3107CE0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Ratings Per User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614D48-1622-21C6-8539-D12A51C1A0E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983316" y="2088380"/>
            <a:ext cx="8225367" cy="4865739"/>
          </a:xfrm>
        </p:spPr>
      </p:pic>
    </p:spTree>
    <p:extLst>
      <p:ext uri="{BB962C8B-B14F-4D97-AF65-F5344CB8AC3E}">
        <p14:creationId xmlns:p14="http://schemas.microsoft.com/office/powerpoint/2010/main" val="2803886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EE4D3-1CDA-8C57-EE99-C0050DD8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Between Number of Ratings and Average Ratings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BBE2D6-0B37-34DB-A466-4088603D3C8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198036" y="1946116"/>
            <a:ext cx="7452059" cy="4983004"/>
          </a:xfrm>
        </p:spPr>
      </p:pic>
    </p:spTree>
    <p:extLst>
      <p:ext uri="{BB962C8B-B14F-4D97-AF65-F5344CB8AC3E}">
        <p14:creationId xmlns:p14="http://schemas.microsoft.com/office/powerpoint/2010/main" val="1464436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97</TotalTime>
  <Words>859</Words>
  <Application>Microsoft Office PowerPoint</Application>
  <PresentationFormat>Widescreen</PresentationFormat>
  <Paragraphs>56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Franklin Gothic Book</vt:lpstr>
      <vt:lpstr>Franklin Gothic Demi</vt:lpstr>
      <vt:lpstr>Custom</vt:lpstr>
      <vt:lpstr>MOVIE RECOMMENDER SYSTEM PROJECT</vt:lpstr>
      <vt:lpstr>Introduction</vt:lpstr>
      <vt:lpstr>Dataset Overview</vt:lpstr>
      <vt:lpstr>Exploratory Data Analysis (EDA) </vt:lpstr>
      <vt:lpstr>Distribution of Average Ratings Per Movie</vt:lpstr>
      <vt:lpstr>Distribution of Movie Genres</vt:lpstr>
      <vt:lpstr>Number of Ratings Per User</vt:lpstr>
      <vt:lpstr>Correlation Between Number of Ratings and Average Ratings</vt:lpstr>
      <vt:lpstr>Modeling</vt:lpstr>
      <vt:lpstr>Modeling Approaches</vt:lpstr>
      <vt:lpstr>Evaluation</vt:lpstr>
      <vt:lpstr>PowerPoint Presentation</vt:lpstr>
      <vt:lpstr>Future Improvements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loise wanjiru</dc:creator>
  <cp:lastModifiedBy>loise wanjiru</cp:lastModifiedBy>
  <cp:revision>1</cp:revision>
  <dcterms:created xsi:type="dcterms:W3CDTF">2025-02-12T18:51:30Z</dcterms:created>
  <dcterms:modified xsi:type="dcterms:W3CDTF">2025-02-12T20:29:06Z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