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>
        <p:scale>
          <a:sx n="75" d="100"/>
          <a:sy n="75" d="100"/>
        </p:scale>
        <p:origin x="43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5822B-4090-4959-AFAA-A0ECCDFBB27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3EF37-8BED-4EA2-A605-F29F257738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solidFill>
                <a:schemeClr val="bg1"/>
              </a:solidFill>
            </a:rPr>
            <a:t>In medical data, understanding each features and its values are very important to do further analysis.</a:t>
          </a:r>
        </a:p>
      </dgm:t>
    </dgm:pt>
    <dgm:pt modelId="{299C858F-004A-4574-BD5C-58A762702D7E}" type="parTrans" cxnId="{6AF1BF4C-BB51-417C-B9D9-530D21A510FD}">
      <dgm:prSet/>
      <dgm:spPr/>
      <dgm:t>
        <a:bodyPr/>
        <a:lstStyle/>
        <a:p>
          <a:endParaRPr lang="en-US"/>
        </a:p>
      </dgm:t>
    </dgm:pt>
    <dgm:pt modelId="{3BEAF705-5C26-4E9B-8D4F-43E6101E9159}" type="sibTrans" cxnId="{6AF1BF4C-BB51-417C-B9D9-530D21A510FD}">
      <dgm:prSet/>
      <dgm:spPr/>
      <dgm:t>
        <a:bodyPr/>
        <a:lstStyle/>
        <a:p>
          <a:endParaRPr lang="en-US"/>
        </a:p>
      </dgm:t>
    </dgm:pt>
    <dgm:pt modelId="{460E8A0E-2A61-4F53-BE2F-36A4516EF6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solidFill>
                <a:schemeClr val="bg1"/>
              </a:solidFill>
            </a:rPr>
            <a:t>Handling the missing values with domain knowledge is necessary when we have less data</a:t>
          </a:r>
          <a:r>
            <a:rPr lang="en-US" sz="1300" dirty="0">
              <a:solidFill>
                <a:schemeClr val="bg1"/>
              </a:solidFill>
            </a:rPr>
            <a:t>.</a:t>
          </a:r>
        </a:p>
      </dgm:t>
    </dgm:pt>
    <dgm:pt modelId="{58073A68-3A85-41B1-9CA9-94A539B2D636}" type="parTrans" cxnId="{66D9911F-9DFF-4FB8-9B30-CF7ED588CE1A}">
      <dgm:prSet/>
      <dgm:spPr/>
      <dgm:t>
        <a:bodyPr/>
        <a:lstStyle/>
        <a:p>
          <a:endParaRPr lang="en-US"/>
        </a:p>
      </dgm:t>
    </dgm:pt>
    <dgm:pt modelId="{61F0BA46-2D72-4A84-8086-FBFE8ED6F263}" type="sibTrans" cxnId="{66D9911F-9DFF-4FB8-9B30-CF7ED588CE1A}">
      <dgm:prSet/>
      <dgm:spPr/>
      <dgm:t>
        <a:bodyPr/>
        <a:lstStyle/>
        <a:p>
          <a:endParaRPr lang="en-US"/>
        </a:p>
      </dgm:t>
    </dgm:pt>
    <dgm:pt modelId="{98104723-CE5B-433E-8436-8C00385C1F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solidFill>
                <a:schemeClr val="bg1"/>
              </a:solidFill>
            </a:rPr>
            <a:t>Multi-class Classification are different from Binary setting. Choosing the appropriate ML model is very essential to predict unseen data</a:t>
          </a:r>
          <a:r>
            <a:rPr lang="en-US" sz="1600" dirty="0"/>
            <a:t>.</a:t>
          </a:r>
        </a:p>
      </dgm:t>
    </dgm:pt>
    <dgm:pt modelId="{F4DE27D5-4F51-45DC-BD36-2199352A03C7}" type="parTrans" cxnId="{206EA017-C001-473F-A673-E633A9B363B0}">
      <dgm:prSet/>
      <dgm:spPr/>
      <dgm:t>
        <a:bodyPr/>
        <a:lstStyle/>
        <a:p>
          <a:endParaRPr lang="en-US"/>
        </a:p>
      </dgm:t>
    </dgm:pt>
    <dgm:pt modelId="{456CE724-18AA-4C8C-A0C3-0C641DE30815}" type="sibTrans" cxnId="{206EA017-C001-473F-A673-E633A9B363B0}">
      <dgm:prSet/>
      <dgm:spPr/>
      <dgm:t>
        <a:bodyPr/>
        <a:lstStyle/>
        <a:p>
          <a:endParaRPr lang="en-US"/>
        </a:p>
      </dgm:t>
    </dgm:pt>
    <dgm:pt modelId="{35276137-9F18-4F19-B30E-9DD63EFD90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For Imbalance data, F-1 score is a right metric which helps to evaluate the model</a:t>
          </a:r>
          <a:r>
            <a:rPr lang="en-US" dirty="0"/>
            <a:t>.</a:t>
          </a:r>
        </a:p>
      </dgm:t>
    </dgm:pt>
    <dgm:pt modelId="{7B385048-C71F-4F58-9DB9-328E4622A4AD}" type="parTrans" cxnId="{49B951FD-A6FF-495A-82A3-0EE7599D443C}">
      <dgm:prSet/>
      <dgm:spPr/>
      <dgm:t>
        <a:bodyPr/>
        <a:lstStyle/>
        <a:p>
          <a:endParaRPr lang="en-US"/>
        </a:p>
      </dgm:t>
    </dgm:pt>
    <dgm:pt modelId="{B744F6D4-4E75-4604-9F1B-2CAE8E99A675}" type="sibTrans" cxnId="{49B951FD-A6FF-495A-82A3-0EE7599D443C}">
      <dgm:prSet/>
      <dgm:spPr/>
      <dgm:t>
        <a:bodyPr/>
        <a:lstStyle/>
        <a:p>
          <a:endParaRPr lang="en-US"/>
        </a:p>
      </dgm:t>
    </dgm:pt>
    <dgm:pt modelId="{C1D01F59-B12B-41B2-AF67-F8AF4681AA66}" type="pres">
      <dgm:prSet presAssocID="{38D5822B-4090-4959-AFAA-A0ECCDFBB271}" presName="root" presStyleCnt="0">
        <dgm:presLayoutVars>
          <dgm:dir/>
          <dgm:resizeHandles val="exact"/>
        </dgm:presLayoutVars>
      </dgm:prSet>
      <dgm:spPr/>
    </dgm:pt>
    <dgm:pt modelId="{B37B3879-60E2-48F7-9869-07E4B8815ADA}" type="pres">
      <dgm:prSet presAssocID="{E633EF37-8BED-4EA2-A605-F29F25773807}" presName="compNode" presStyleCnt="0"/>
      <dgm:spPr/>
    </dgm:pt>
    <dgm:pt modelId="{B85AD4F5-4130-4F2A-8D53-F4D5639CAADB}" type="pres">
      <dgm:prSet presAssocID="{E633EF37-8BED-4EA2-A605-F29F257738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B79AAA7-871F-4820-A297-64C88F3E90B4}" type="pres">
      <dgm:prSet presAssocID="{E633EF37-8BED-4EA2-A605-F29F25773807}" presName="spaceRect" presStyleCnt="0"/>
      <dgm:spPr/>
    </dgm:pt>
    <dgm:pt modelId="{6083F752-7607-4A1F-B78A-0AB74E8E9EE2}" type="pres">
      <dgm:prSet presAssocID="{E633EF37-8BED-4EA2-A605-F29F25773807}" presName="textRect" presStyleLbl="revTx" presStyleIdx="0" presStyleCnt="4">
        <dgm:presLayoutVars>
          <dgm:chMax val="1"/>
          <dgm:chPref val="1"/>
        </dgm:presLayoutVars>
      </dgm:prSet>
      <dgm:spPr/>
    </dgm:pt>
    <dgm:pt modelId="{3A5CA247-B0C4-41B3-927F-4CDD3048DF9B}" type="pres">
      <dgm:prSet presAssocID="{3BEAF705-5C26-4E9B-8D4F-43E6101E9159}" presName="sibTrans" presStyleCnt="0"/>
      <dgm:spPr/>
    </dgm:pt>
    <dgm:pt modelId="{DE915D27-0A77-457A-B565-1108CB364136}" type="pres">
      <dgm:prSet presAssocID="{460E8A0E-2A61-4F53-BE2F-36A4516EF663}" presName="compNode" presStyleCnt="0"/>
      <dgm:spPr/>
    </dgm:pt>
    <dgm:pt modelId="{A4B632B6-91B4-4590-8AD2-9F43BF2A1189}" type="pres">
      <dgm:prSet presAssocID="{460E8A0E-2A61-4F53-BE2F-36A4516EF6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6ECD52E-D91B-4174-9BB5-ED21D1F924C0}" type="pres">
      <dgm:prSet presAssocID="{460E8A0E-2A61-4F53-BE2F-36A4516EF663}" presName="spaceRect" presStyleCnt="0"/>
      <dgm:spPr/>
    </dgm:pt>
    <dgm:pt modelId="{5E72DEA0-8395-4AA2-84AC-006E11ACBB9A}" type="pres">
      <dgm:prSet presAssocID="{460E8A0E-2A61-4F53-BE2F-36A4516EF663}" presName="textRect" presStyleLbl="revTx" presStyleIdx="1" presStyleCnt="4">
        <dgm:presLayoutVars>
          <dgm:chMax val="1"/>
          <dgm:chPref val="1"/>
        </dgm:presLayoutVars>
      </dgm:prSet>
      <dgm:spPr/>
    </dgm:pt>
    <dgm:pt modelId="{C95B5143-5453-4624-912F-65A3D6260EFF}" type="pres">
      <dgm:prSet presAssocID="{61F0BA46-2D72-4A84-8086-FBFE8ED6F263}" presName="sibTrans" presStyleCnt="0"/>
      <dgm:spPr/>
    </dgm:pt>
    <dgm:pt modelId="{2B48AC91-9AF5-4A0B-8BEA-2DE710381265}" type="pres">
      <dgm:prSet presAssocID="{98104723-CE5B-433E-8436-8C00385C1F1A}" presName="compNode" presStyleCnt="0"/>
      <dgm:spPr/>
    </dgm:pt>
    <dgm:pt modelId="{9DB3525D-7173-4030-BA73-B6F41C0B0089}" type="pres">
      <dgm:prSet presAssocID="{98104723-CE5B-433E-8436-8C00385C1F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7904588-53E1-42F6-991D-879E03F120A7}" type="pres">
      <dgm:prSet presAssocID="{98104723-CE5B-433E-8436-8C00385C1F1A}" presName="spaceRect" presStyleCnt="0"/>
      <dgm:spPr/>
    </dgm:pt>
    <dgm:pt modelId="{725F6C30-DE3C-4204-A11E-DF3819165960}" type="pres">
      <dgm:prSet presAssocID="{98104723-CE5B-433E-8436-8C00385C1F1A}" presName="textRect" presStyleLbl="revTx" presStyleIdx="2" presStyleCnt="4">
        <dgm:presLayoutVars>
          <dgm:chMax val="1"/>
          <dgm:chPref val="1"/>
        </dgm:presLayoutVars>
      </dgm:prSet>
      <dgm:spPr/>
    </dgm:pt>
    <dgm:pt modelId="{EFE08D13-FC61-4359-BE3F-A6DE69847BF0}" type="pres">
      <dgm:prSet presAssocID="{456CE724-18AA-4C8C-A0C3-0C641DE30815}" presName="sibTrans" presStyleCnt="0"/>
      <dgm:spPr/>
    </dgm:pt>
    <dgm:pt modelId="{0461F013-A52D-4CA2-BE44-92BC15082B26}" type="pres">
      <dgm:prSet presAssocID="{35276137-9F18-4F19-B30E-9DD63EFD903B}" presName="compNode" presStyleCnt="0"/>
      <dgm:spPr/>
    </dgm:pt>
    <dgm:pt modelId="{6B27ECD8-F840-48AC-B097-20D807A87D49}" type="pres">
      <dgm:prSet presAssocID="{35276137-9F18-4F19-B30E-9DD63EFD90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8D261C6-B11C-465A-B6C2-FC91B60745BF}" type="pres">
      <dgm:prSet presAssocID="{35276137-9F18-4F19-B30E-9DD63EFD903B}" presName="spaceRect" presStyleCnt="0"/>
      <dgm:spPr/>
    </dgm:pt>
    <dgm:pt modelId="{E348B2DD-CC07-4A0D-9B0A-E49FA72DC01D}" type="pres">
      <dgm:prSet presAssocID="{35276137-9F18-4F19-B30E-9DD63EFD903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6EA017-C001-473F-A673-E633A9B363B0}" srcId="{38D5822B-4090-4959-AFAA-A0ECCDFBB271}" destId="{98104723-CE5B-433E-8436-8C00385C1F1A}" srcOrd="2" destOrd="0" parTransId="{F4DE27D5-4F51-45DC-BD36-2199352A03C7}" sibTransId="{456CE724-18AA-4C8C-A0C3-0C641DE30815}"/>
    <dgm:cxn modelId="{66D9911F-9DFF-4FB8-9B30-CF7ED588CE1A}" srcId="{38D5822B-4090-4959-AFAA-A0ECCDFBB271}" destId="{460E8A0E-2A61-4F53-BE2F-36A4516EF663}" srcOrd="1" destOrd="0" parTransId="{58073A68-3A85-41B1-9CA9-94A539B2D636}" sibTransId="{61F0BA46-2D72-4A84-8086-FBFE8ED6F263}"/>
    <dgm:cxn modelId="{4F4E2725-8233-4EFE-995C-E8D6321621B3}" type="presOf" srcId="{38D5822B-4090-4959-AFAA-A0ECCDFBB271}" destId="{C1D01F59-B12B-41B2-AF67-F8AF4681AA66}" srcOrd="0" destOrd="0" presId="urn:microsoft.com/office/officeart/2018/2/layout/IconLabelList"/>
    <dgm:cxn modelId="{CC0FF961-630C-4FE9-B9B3-F28188AD20F6}" type="presOf" srcId="{460E8A0E-2A61-4F53-BE2F-36A4516EF663}" destId="{5E72DEA0-8395-4AA2-84AC-006E11ACBB9A}" srcOrd="0" destOrd="0" presId="urn:microsoft.com/office/officeart/2018/2/layout/IconLabelList"/>
    <dgm:cxn modelId="{6AF1BF4C-BB51-417C-B9D9-530D21A510FD}" srcId="{38D5822B-4090-4959-AFAA-A0ECCDFBB271}" destId="{E633EF37-8BED-4EA2-A605-F29F25773807}" srcOrd="0" destOrd="0" parTransId="{299C858F-004A-4574-BD5C-58A762702D7E}" sibTransId="{3BEAF705-5C26-4E9B-8D4F-43E6101E9159}"/>
    <dgm:cxn modelId="{681FC97C-4C69-411E-A886-3DB0F433116F}" type="presOf" srcId="{E633EF37-8BED-4EA2-A605-F29F25773807}" destId="{6083F752-7607-4A1F-B78A-0AB74E8E9EE2}" srcOrd="0" destOrd="0" presId="urn:microsoft.com/office/officeart/2018/2/layout/IconLabelList"/>
    <dgm:cxn modelId="{F7B01299-AD2C-4763-9E63-F2CA7360F030}" type="presOf" srcId="{98104723-CE5B-433E-8436-8C00385C1F1A}" destId="{725F6C30-DE3C-4204-A11E-DF3819165960}" srcOrd="0" destOrd="0" presId="urn:microsoft.com/office/officeart/2018/2/layout/IconLabelList"/>
    <dgm:cxn modelId="{2C6DA5CD-F3F8-4049-92DB-8B84C870BE80}" type="presOf" srcId="{35276137-9F18-4F19-B30E-9DD63EFD903B}" destId="{E348B2DD-CC07-4A0D-9B0A-E49FA72DC01D}" srcOrd="0" destOrd="0" presId="urn:microsoft.com/office/officeart/2018/2/layout/IconLabelList"/>
    <dgm:cxn modelId="{49B951FD-A6FF-495A-82A3-0EE7599D443C}" srcId="{38D5822B-4090-4959-AFAA-A0ECCDFBB271}" destId="{35276137-9F18-4F19-B30E-9DD63EFD903B}" srcOrd="3" destOrd="0" parTransId="{7B385048-C71F-4F58-9DB9-328E4622A4AD}" sibTransId="{B744F6D4-4E75-4604-9F1B-2CAE8E99A675}"/>
    <dgm:cxn modelId="{DCBEFBA6-D65A-4415-90D3-08A34DE2C49C}" type="presParOf" srcId="{C1D01F59-B12B-41B2-AF67-F8AF4681AA66}" destId="{B37B3879-60E2-48F7-9869-07E4B8815ADA}" srcOrd="0" destOrd="0" presId="urn:microsoft.com/office/officeart/2018/2/layout/IconLabelList"/>
    <dgm:cxn modelId="{FD3FF32B-CAD4-474B-AFF2-933E3419F604}" type="presParOf" srcId="{B37B3879-60E2-48F7-9869-07E4B8815ADA}" destId="{B85AD4F5-4130-4F2A-8D53-F4D5639CAADB}" srcOrd="0" destOrd="0" presId="urn:microsoft.com/office/officeart/2018/2/layout/IconLabelList"/>
    <dgm:cxn modelId="{C47F95FE-46B9-465C-B90A-90B95ECCE26A}" type="presParOf" srcId="{B37B3879-60E2-48F7-9869-07E4B8815ADA}" destId="{2B79AAA7-871F-4820-A297-64C88F3E90B4}" srcOrd="1" destOrd="0" presId="urn:microsoft.com/office/officeart/2018/2/layout/IconLabelList"/>
    <dgm:cxn modelId="{4EDC7AF5-4380-44FB-91FB-99A1A44B149C}" type="presParOf" srcId="{B37B3879-60E2-48F7-9869-07E4B8815ADA}" destId="{6083F752-7607-4A1F-B78A-0AB74E8E9EE2}" srcOrd="2" destOrd="0" presId="urn:microsoft.com/office/officeart/2018/2/layout/IconLabelList"/>
    <dgm:cxn modelId="{D0E65188-7155-48CE-B58C-41FF753EF9DC}" type="presParOf" srcId="{C1D01F59-B12B-41B2-AF67-F8AF4681AA66}" destId="{3A5CA247-B0C4-41B3-927F-4CDD3048DF9B}" srcOrd="1" destOrd="0" presId="urn:microsoft.com/office/officeart/2018/2/layout/IconLabelList"/>
    <dgm:cxn modelId="{DE7C1FBF-B5FA-4F08-8883-868CE13931D7}" type="presParOf" srcId="{C1D01F59-B12B-41B2-AF67-F8AF4681AA66}" destId="{DE915D27-0A77-457A-B565-1108CB364136}" srcOrd="2" destOrd="0" presId="urn:microsoft.com/office/officeart/2018/2/layout/IconLabelList"/>
    <dgm:cxn modelId="{3125B12D-E9C3-4849-B417-E1F4220AEC60}" type="presParOf" srcId="{DE915D27-0A77-457A-B565-1108CB364136}" destId="{A4B632B6-91B4-4590-8AD2-9F43BF2A1189}" srcOrd="0" destOrd="0" presId="urn:microsoft.com/office/officeart/2018/2/layout/IconLabelList"/>
    <dgm:cxn modelId="{13FD25B9-2EE2-4480-87E8-45BD6375C82E}" type="presParOf" srcId="{DE915D27-0A77-457A-B565-1108CB364136}" destId="{66ECD52E-D91B-4174-9BB5-ED21D1F924C0}" srcOrd="1" destOrd="0" presId="urn:microsoft.com/office/officeart/2018/2/layout/IconLabelList"/>
    <dgm:cxn modelId="{6CFA8392-CC6F-48FC-8413-38257ED8784E}" type="presParOf" srcId="{DE915D27-0A77-457A-B565-1108CB364136}" destId="{5E72DEA0-8395-4AA2-84AC-006E11ACBB9A}" srcOrd="2" destOrd="0" presId="urn:microsoft.com/office/officeart/2018/2/layout/IconLabelList"/>
    <dgm:cxn modelId="{F6781508-800D-46BE-8335-985AA9D122A3}" type="presParOf" srcId="{C1D01F59-B12B-41B2-AF67-F8AF4681AA66}" destId="{C95B5143-5453-4624-912F-65A3D6260EFF}" srcOrd="3" destOrd="0" presId="urn:microsoft.com/office/officeart/2018/2/layout/IconLabelList"/>
    <dgm:cxn modelId="{1DB19AAB-2CB4-449F-82E1-D941711F5648}" type="presParOf" srcId="{C1D01F59-B12B-41B2-AF67-F8AF4681AA66}" destId="{2B48AC91-9AF5-4A0B-8BEA-2DE710381265}" srcOrd="4" destOrd="0" presId="urn:microsoft.com/office/officeart/2018/2/layout/IconLabelList"/>
    <dgm:cxn modelId="{FA2E75DA-35A3-4592-964F-F6FF25720D9C}" type="presParOf" srcId="{2B48AC91-9AF5-4A0B-8BEA-2DE710381265}" destId="{9DB3525D-7173-4030-BA73-B6F41C0B0089}" srcOrd="0" destOrd="0" presId="urn:microsoft.com/office/officeart/2018/2/layout/IconLabelList"/>
    <dgm:cxn modelId="{E6F38032-690C-4E04-8D07-CF436CC9175C}" type="presParOf" srcId="{2B48AC91-9AF5-4A0B-8BEA-2DE710381265}" destId="{77904588-53E1-42F6-991D-879E03F120A7}" srcOrd="1" destOrd="0" presId="urn:microsoft.com/office/officeart/2018/2/layout/IconLabelList"/>
    <dgm:cxn modelId="{B4F61DC4-9C0D-4B9E-AA16-1EBF48A4F487}" type="presParOf" srcId="{2B48AC91-9AF5-4A0B-8BEA-2DE710381265}" destId="{725F6C30-DE3C-4204-A11E-DF3819165960}" srcOrd="2" destOrd="0" presId="urn:microsoft.com/office/officeart/2018/2/layout/IconLabelList"/>
    <dgm:cxn modelId="{F8A675E9-D4D5-4185-B7BA-794A69E96897}" type="presParOf" srcId="{C1D01F59-B12B-41B2-AF67-F8AF4681AA66}" destId="{EFE08D13-FC61-4359-BE3F-A6DE69847BF0}" srcOrd="5" destOrd="0" presId="urn:microsoft.com/office/officeart/2018/2/layout/IconLabelList"/>
    <dgm:cxn modelId="{BDC29181-37B0-424F-901B-1A786F34EB6B}" type="presParOf" srcId="{C1D01F59-B12B-41B2-AF67-F8AF4681AA66}" destId="{0461F013-A52D-4CA2-BE44-92BC15082B26}" srcOrd="6" destOrd="0" presId="urn:microsoft.com/office/officeart/2018/2/layout/IconLabelList"/>
    <dgm:cxn modelId="{F81FA6A0-7A3B-4BD7-84C7-EAAC1940B94B}" type="presParOf" srcId="{0461F013-A52D-4CA2-BE44-92BC15082B26}" destId="{6B27ECD8-F840-48AC-B097-20D807A87D49}" srcOrd="0" destOrd="0" presId="urn:microsoft.com/office/officeart/2018/2/layout/IconLabelList"/>
    <dgm:cxn modelId="{57BD51CF-B61C-471F-92C5-756EAE520170}" type="presParOf" srcId="{0461F013-A52D-4CA2-BE44-92BC15082B26}" destId="{88D261C6-B11C-465A-B6C2-FC91B60745BF}" srcOrd="1" destOrd="0" presId="urn:microsoft.com/office/officeart/2018/2/layout/IconLabelList"/>
    <dgm:cxn modelId="{84114296-DDBE-4917-9AE3-DC4B156E11DC}" type="presParOf" srcId="{0461F013-A52D-4CA2-BE44-92BC15082B26}" destId="{E348B2DD-CC07-4A0D-9B0A-E49FA72DC0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AD4F5-4130-4F2A-8D53-F4D5639CAADB}">
      <dsp:nvSpPr>
        <dsp:cNvPr id="0" name=""/>
        <dsp:cNvSpPr/>
      </dsp:nvSpPr>
      <dsp:spPr>
        <a:xfrm>
          <a:off x="743021" y="593226"/>
          <a:ext cx="919847" cy="919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3F752-7607-4A1F-B78A-0AB74E8E9EE2}">
      <dsp:nvSpPr>
        <dsp:cNvPr id="0" name=""/>
        <dsp:cNvSpPr/>
      </dsp:nvSpPr>
      <dsp:spPr>
        <a:xfrm>
          <a:off x="180892" y="1979928"/>
          <a:ext cx="2044105" cy="1724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In medical data, understanding each features and its values are very important to do further analysis.</a:t>
          </a:r>
        </a:p>
      </dsp:txBody>
      <dsp:txXfrm>
        <a:off x="180892" y="1979928"/>
        <a:ext cx="2044105" cy="1724523"/>
      </dsp:txXfrm>
    </dsp:sp>
    <dsp:sp modelId="{A4B632B6-91B4-4590-8AD2-9F43BF2A1189}">
      <dsp:nvSpPr>
        <dsp:cNvPr id="0" name=""/>
        <dsp:cNvSpPr/>
      </dsp:nvSpPr>
      <dsp:spPr>
        <a:xfrm>
          <a:off x="3144844" y="593226"/>
          <a:ext cx="919847" cy="919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2DEA0-8395-4AA2-84AC-006E11ACBB9A}">
      <dsp:nvSpPr>
        <dsp:cNvPr id="0" name=""/>
        <dsp:cNvSpPr/>
      </dsp:nvSpPr>
      <dsp:spPr>
        <a:xfrm>
          <a:off x="2582715" y="1979928"/>
          <a:ext cx="2044105" cy="1724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Handling the missing values with domain knowledge is necessary when we have less data</a:t>
          </a:r>
          <a:r>
            <a:rPr lang="en-US" sz="1300" kern="1200" dirty="0">
              <a:solidFill>
                <a:schemeClr val="bg1"/>
              </a:solidFill>
            </a:rPr>
            <a:t>.</a:t>
          </a:r>
        </a:p>
      </dsp:txBody>
      <dsp:txXfrm>
        <a:off x="2582715" y="1979928"/>
        <a:ext cx="2044105" cy="1724523"/>
      </dsp:txXfrm>
    </dsp:sp>
    <dsp:sp modelId="{9DB3525D-7173-4030-BA73-B6F41C0B0089}">
      <dsp:nvSpPr>
        <dsp:cNvPr id="0" name=""/>
        <dsp:cNvSpPr/>
      </dsp:nvSpPr>
      <dsp:spPr>
        <a:xfrm>
          <a:off x="5546668" y="593226"/>
          <a:ext cx="919847" cy="919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F6C30-DE3C-4204-A11E-DF3819165960}">
      <dsp:nvSpPr>
        <dsp:cNvPr id="0" name=""/>
        <dsp:cNvSpPr/>
      </dsp:nvSpPr>
      <dsp:spPr>
        <a:xfrm>
          <a:off x="4984539" y="1979928"/>
          <a:ext cx="2044105" cy="1724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Multi-class Classification are different from Binary setting. Choosing the appropriate ML model is very essential to predict unseen data</a:t>
          </a:r>
          <a:r>
            <a:rPr lang="en-US" sz="1600" kern="1200" dirty="0"/>
            <a:t>.</a:t>
          </a:r>
        </a:p>
      </dsp:txBody>
      <dsp:txXfrm>
        <a:off x="4984539" y="1979928"/>
        <a:ext cx="2044105" cy="1724523"/>
      </dsp:txXfrm>
    </dsp:sp>
    <dsp:sp modelId="{6B27ECD8-F840-48AC-B097-20D807A87D49}">
      <dsp:nvSpPr>
        <dsp:cNvPr id="0" name=""/>
        <dsp:cNvSpPr/>
      </dsp:nvSpPr>
      <dsp:spPr>
        <a:xfrm>
          <a:off x="7948491" y="593226"/>
          <a:ext cx="919847" cy="9198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8B2DD-CC07-4A0D-9B0A-E49FA72DC01D}">
      <dsp:nvSpPr>
        <dsp:cNvPr id="0" name=""/>
        <dsp:cNvSpPr/>
      </dsp:nvSpPr>
      <dsp:spPr>
        <a:xfrm>
          <a:off x="7386362" y="1979928"/>
          <a:ext cx="2044105" cy="1724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For Imbalance data, F-1 score is a right metric which helps to evaluate the model</a:t>
          </a:r>
          <a:r>
            <a:rPr lang="en-US" sz="1900" kern="1200" dirty="0"/>
            <a:t>.</a:t>
          </a:r>
        </a:p>
      </dsp:txBody>
      <dsp:txXfrm>
        <a:off x="7386362" y="1979928"/>
        <a:ext cx="2044105" cy="1724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1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1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5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6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5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5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1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0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5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26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89" r:id="rId6"/>
    <p:sldLayoutId id="2147483785" r:id="rId7"/>
    <p:sldLayoutId id="2147483786" r:id="rId8"/>
    <p:sldLayoutId id="2147483787" r:id="rId9"/>
    <p:sldLayoutId id="2147483788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abs/pii/S0952197612000218" TargetMode="External"/><Relationship Id="rId4" Type="http://schemas.openxmlformats.org/officeDocument/2006/relationships/hyperlink" Target="https://www.ncbi.nlm.nih.gov/pmc/articles/PMC5203752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" descr="Programming data on computer monitor">
            <a:extLst>
              <a:ext uri="{FF2B5EF4-FFF2-40B4-BE49-F238E27FC236}">
                <a16:creationId xmlns:a16="http://schemas.microsoft.com/office/drawing/2014/main" id="{B1223763-FF69-E446-1BD4-34C19D7E8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7" b="71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79CC0-8F77-F1F1-986C-70B09940D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2600">
                <a:solidFill>
                  <a:schemeClr val="tx1"/>
                </a:solidFill>
              </a:rPr>
              <a:t>DATA -602 </a:t>
            </a:r>
            <a:br>
              <a:rPr lang="en-US" sz="2600">
                <a:solidFill>
                  <a:schemeClr val="tx1"/>
                </a:solidFill>
              </a:rPr>
            </a:br>
            <a:br>
              <a:rPr lang="en-US" sz="2600">
                <a:solidFill>
                  <a:schemeClr val="tx1"/>
                </a:solidFill>
              </a:rPr>
            </a:br>
            <a:r>
              <a:rPr lang="en-US" sz="2600">
                <a:solidFill>
                  <a:schemeClr val="tx1"/>
                </a:solidFill>
              </a:rPr>
              <a:t>Dermatology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73454-4AA7-4EFD-3CB7-BF6229BD3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/>
              <a:t>Presented by </a:t>
            </a:r>
          </a:p>
          <a:p>
            <a:pPr>
              <a:lnSpc>
                <a:spcPct val="110000"/>
              </a:lnSpc>
            </a:pPr>
            <a:r>
              <a:rPr lang="en-US" sz="1000"/>
              <a:t>Chaithanya &amp; Lokesh </a:t>
            </a:r>
          </a:p>
        </p:txBody>
      </p:sp>
      <p:cxnSp>
        <p:nvCxnSpPr>
          <p:cNvPr id="87" name="Straight Connector 6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1018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25651-3CBF-BA56-D738-4FAA678A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</a:rPr>
              <a:t>Feature Selection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Wall of advesive notes with one standing out">
            <a:extLst>
              <a:ext uri="{FF2B5EF4-FFF2-40B4-BE49-F238E27FC236}">
                <a16:creationId xmlns:a16="http://schemas.microsoft.com/office/drawing/2014/main" id="{ECAC17AD-A3E3-47F3-AB18-BD0162059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1" r="21656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31D3E6-3B82-E053-0BC1-333D4797812E}"/>
              </a:ext>
            </a:extLst>
          </p:cNvPr>
          <p:cNvSpPr txBox="1"/>
          <p:nvPr/>
        </p:nvSpPr>
        <p:spPr>
          <a:xfrm>
            <a:off x="4732271" y="94272"/>
            <a:ext cx="564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Important Features which are affecting target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B3540-A4B2-90A6-04EE-0EC75C4CE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067" y="640080"/>
            <a:ext cx="5206894" cy="3689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D2B2F-D45A-AE37-9133-B23679EA5175}"/>
              </a:ext>
            </a:extLst>
          </p:cNvPr>
          <p:cNvSpPr txBox="1"/>
          <p:nvPr/>
        </p:nvSpPr>
        <p:spPr>
          <a:xfrm>
            <a:off x="4732271" y="4545915"/>
            <a:ext cx="4557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run the Random Forest model on the data and tried to extract the important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Here we can see, Age is not a important feature as it was understood during the Analysis.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3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Models if molecules in science classroom">
            <a:extLst>
              <a:ext uri="{FF2B5EF4-FFF2-40B4-BE49-F238E27FC236}">
                <a16:creationId xmlns:a16="http://schemas.microsoft.com/office/drawing/2014/main" id="{6FE9A23D-A5BA-7390-7514-1E444896C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F3CE6-DF85-2E1C-DE20-9AFC9199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32080"/>
            <a:ext cx="9374294" cy="10058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Model Experimentation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7CF662-FF94-0E23-4818-686B1228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041401"/>
            <a:ext cx="11731414" cy="54813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Since It was a multi-class classification problem and data is also imbalance. We tried to understand assumption of   each ML algorithms which can perform well in this setting.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We used the following ML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Support Vector Machine Classifier using Linear Kernel.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K- Nearest Neighbor with K = 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Categorical Naïve Bayes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Random Forest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Gradient Boosting Classifier.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46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78CD3-3357-4B3F-5548-4C437FF2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Model Evaluation 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C961C086-A9B9-3DCB-FFD0-832896A31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8" r="21158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CFCE9D-FA18-845D-1CE9-A5C482EFD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589" y="734194"/>
            <a:ext cx="7001176" cy="2662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8E086-5A7A-DF2C-C98C-B27194AF5CD8}"/>
              </a:ext>
            </a:extLst>
          </p:cNvPr>
          <p:cNvSpPr txBox="1"/>
          <p:nvPr/>
        </p:nvSpPr>
        <p:spPr>
          <a:xfrm>
            <a:off x="4849938" y="3797904"/>
            <a:ext cx="5838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data was imbalance, it was appropriate to use F1-Score which helps to understand precision and recall values much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all the Classifiers Categorical Naïve Bayes performed well on train and test dataset.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74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ientist holding solution in glassware in laboratory with rainbow overlay">
            <a:extLst>
              <a:ext uri="{FF2B5EF4-FFF2-40B4-BE49-F238E27FC236}">
                <a16:creationId xmlns:a16="http://schemas.microsoft.com/office/drawing/2014/main" id="{E8D793D5-F76D-6D1A-277A-124406E40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0ADCF-38A5-F8BA-8A6D-52FA6703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41" y="197803"/>
            <a:ext cx="2793539" cy="7064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17" name="TextBox 3">
            <a:extLst>
              <a:ext uri="{FF2B5EF4-FFF2-40B4-BE49-F238E27FC236}">
                <a16:creationId xmlns:a16="http://schemas.microsoft.com/office/drawing/2014/main" id="{B9342521-FF22-639E-D69B-6AE429868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985381"/>
              </p:ext>
            </p:extLst>
          </p:nvPr>
        </p:nvGraphicFramePr>
        <p:xfrm>
          <a:off x="282260" y="1361440"/>
          <a:ext cx="9611360" cy="4297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462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AD96E-3F22-5753-0C82-3CEBCC8F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  <a:endParaRPr lang="en-US" dirty="0"/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EFDF4E84-FF7B-80C3-A358-5BE75F223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44D8F5-CF03-345A-D2FE-A402FBB3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en-US">
                <a:hlinkClick r:id="rId4"/>
              </a:rPr>
              <a:t>https://www.ncbi.nlm.nih.gov/pmc/articles/PMC5203752/</a:t>
            </a:r>
            <a:endParaRPr lang="en-US"/>
          </a:p>
          <a:p>
            <a:endParaRPr lang="en-US"/>
          </a:p>
          <a:p>
            <a:r>
              <a:rPr lang="en-US">
                <a:hlinkClick r:id="rId4"/>
              </a:rPr>
              <a:t>https://www.ncbi.nlm.nih.gov/pmc/articles/PMC5203752/</a:t>
            </a:r>
            <a:endParaRPr lang="en-US"/>
          </a:p>
          <a:p>
            <a:endParaRPr lang="en-US"/>
          </a:p>
          <a:p>
            <a:r>
              <a:rPr lang="en-US">
                <a:hlinkClick r:id="rId5"/>
              </a:rPr>
              <a:t>https://www.sciencedirect.com/science/article/abs/pii/S0952197612000218</a:t>
            </a:r>
            <a:endParaRPr lang="en-US"/>
          </a:p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424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648DC-055A-BA51-8650-5D9E0737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5" name="Picture 4" descr="Different coloured question marks">
            <a:extLst>
              <a:ext uri="{FF2B5EF4-FFF2-40B4-BE49-F238E27FC236}">
                <a16:creationId xmlns:a16="http://schemas.microsoft.com/office/drawing/2014/main" id="{21B48744-24C4-8A36-111F-56A7E77F5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82" r="31568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6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FFD7-DAD7-4806-0FC1-0C755834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sz="4400" dirty="0"/>
              <a:t>ANY 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197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tack of magazines on table">
            <a:extLst>
              <a:ext uri="{FF2B5EF4-FFF2-40B4-BE49-F238E27FC236}">
                <a16:creationId xmlns:a16="http://schemas.microsoft.com/office/drawing/2014/main" id="{7FFD1ADE-903C-6792-4DE7-D561D1C3A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49429" y="0"/>
            <a:ext cx="12191977" cy="68580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1FC47-9536-884A-A875-D30AFD74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74" y="0"/>
            <a:ext cx="10665236" cy="10733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Table of Contents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3409F-4F38-5A89-B0FE-BB890208C0B2}"/>
              </a:ext>
            </a:extLst>
          </p:cNvPr>
          <p:cNvSpPr txBox="1"/>
          <p:nvPr/>
        </p:nvSpPr>
        <p:spPr>
          <a:xfrm>
            <a:off x="587829" y="1252702"/>
            <a:ext cx="590627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About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 Experimentation &amp;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9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C7A85-1770-A3A4-8880-92B4AC57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0955-4164-0593-8653-CDAFC83C6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6000" b="1" dirty="0">
                <a:solidFill>
                  <a:srgbClr val="FFFFFF"/>
                </a:solidFill>
              </a:rPr>
              <a:t>Dermatology</a:t>
            </a:r>
            <a:r>
              <a:rPr lang="en-US" sz="6000" dirty="0">
                <a:solidFill>
                  <a:srgbClr val="FFFFFF"/>
                </a:solidFill>
              </a:rPr>
              <a:t> – It is branch of medicine that deals with skin and diseases of skin.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6000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6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en-US" sz="60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Erythemato</a:t>
            </a:r>
            <a:r>
              <a:rPr lang="en-US" sz="6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-squamous diseases (ESDs) are </a:t>
            </a:r>
            <a:r>
              <a:rPr lang="en-US" sz="60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common skin diseases</a:t>
            </a:r>
            <a:r>
              <a:rPr lang="en-US" sz="6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. They consist of six different categories: psoriasis, </a:t>
            </a:r>
            <a:r>
              <a:rPr lang="en-US" sz="60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seboreic</a:t>
            </a:r>
            <a:r>
              <a:rPr lang="en-US" sz="6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dermatitis, lichen planus, pityriasis rosea, chronic dermatitis and pityriasis rubra pilaris.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6000" dirty="0">
                <a:solidFill>
                  <a:srgbClr val="FFFFFF"/>
                </a:solidFill>
                <a:latin typeface="Roboto" panose="02000000000000000000" pitchFamily="2" charset="0"/>
              </a:rPr>
              <a:t>These type of  disease is difficult to detect by doctors as it slows the process of medication.</a:t>
            </a:r>
            <a:endParaRPr lang="en-US" sz="6000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endParaRPr lang="en-US" sz="7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endParaRPr lang="en-US" sz="7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700" dirty="0">
              <a:solidFill>
                <a:srgbClr val="FFFFFF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7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7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7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5" name="Picture 4" descr="Microscopic view of cells">
            <a:extLst>
              <a:ext uri="{FF2B5EF4-FFF2-40B4-BE49-F238E27FC236}">
                <a16:creationId xmlns:a16="http://schemas.microsoft.com/office/drawing/2014/main" id="{FAE47E74-412F-660D-9DEA-FC9A215B5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4" r="22455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08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F349-5F2F-DF46-BBCF-8BF319FA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95" y="426562"/>
            <a:ext cx="10058400" cy="1450757"/>
          </a:xfrm>
        </p:spPr>
        <p:txBody>
          <a:bodyPr/>
          <a:lstStyle/>
          <a:p>
            <a:r>
              <a:rPr lang="en-US" dirty="0"/>
              <a:t>About the Data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3AE401-CD3B-FE24-EDF4-02AD51FC9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039" y="2145523"/>
            <a:ext cx="5854026" cy="40313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We use dermatology dataset from UCI Machine Learning Repository.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data has clinical and histopathological data in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have 366 rows and 35 features in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Every feature is given a degree in the range from 0 to 3 where 0 is not present and 3 indicates largest amount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Out of all features 33 feature are linear and one feature (“Age”) is normally distributed.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3" name="Picture 13" descr="Graph">
            <a:extLst>
              <a:ext uri="{FF2B5EF4-FFF2-40B4-BE49-F238E27FC236}">
                <a16:creationId xmlns:a16="http://schemas.microsoft.com/office/drawing/2014/main" id="{E6689F7B-BEA6-1A57-CF31-D6AD43ECE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2" r="21198"/>
          <a:stretch/>
        </p:blipFill>
        <p:spPr>
          <a:xfrm>
            <a:off x="6471712" y="150766"/>
            <a:ext cx="4683968" cy="42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09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B07ACFB7-BC49-4264-1D39-F3C9D18D4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3" b="18107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30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30693-7056-F658-0098-75C51C22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1" y="95250"/>
            <a:ext cx="9329209" cy="952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B183F-F690-DDA3-E823-BBF23B79ABF8}"/>
              </a:ext>
            </a:extLst>
          </p:cNvPr>
          <p:cNvSpPr txBox="1"/>
          <p:nvPr/>
        </p:nvSpPr>
        <p:spPr>
          <a:xfrm>
            <a:off x="591522" y="1143006"/>
            <a:ext cx="9591675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data has 6 missing values in the feature Age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We used Random Forest Model and predicted the missing values and imputed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As it was medical data and all the features were in medical terms, we tried to research each feature. The explanation is given in the python notebook.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seems that the data was imbalance, as the target which we were prediction was in different proportion.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5E316-3022-8A06-75BC-B9AC8971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882" y="3428989"/>
            <a:ext cx="2640718" cy="24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1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B07ACFB7-BC49-4264-1D39-F3C9D18D4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3" b="18107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30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30693-7056-F658-0098-75C51C22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1" y="95250"/>
            <a:ext cx="9329209" cy="952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Univariate Analysis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08EC4-53D5-6799-D9C3-C9BCCA5623A3}"/>
              </a:ext>
            </a:extLst>
          </p:cNvPr>
          <p:cNvSpPr txBox="1"/>
          <p:nvPr/>
        </p:nvSpPr>
        <p:spPr>
          <a:xfrm>
            <a:off x="519636" y="1047750"/>
            <a:ext cx="10056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tried to do analysis on each feature and its trends through count.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E7847-9349-7E0E-2CFC-4B6758855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84" y="1786413"/>
            <a:ext cx="3021514" cy="2116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3BF2D6-0EDA-A844-EFBD-9A86E32FF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867" y="1786414"/>
            <a:ext cx="2999898" cy="2146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809FFC-B616-D943-D249-D3F93A618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812" y="1786414"/>
            <a:ext cx="3005696" cy="2116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3ADFDE-1ADA-8021-82D3-D49137056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36" y="4000272"/>
            <a:ext cx="3118931" cy="22278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24CB6A-4293-B20D-903D-061F83D4FB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1868" y="4071047"/>
            <a:ext cx="2997042" cy="21955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1B279-7163-9BAB-B75C-25DA4B965B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8812" y="4037595"/>
            <a:ext cx="3229971" cy="226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4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B07ACFB7-BC49-4264-1D39-F3C9D18D4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3" b="18107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30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30693-7056-F658-0098-75C51C22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1" y="95250"/>
            <a:ext cx="9329209" cy="952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Univariate Analysis Continue…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71D10A-2851-BE60-6FFD-EAD1ABEFE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89" y="1047750"/>
            <a:ext cx="3196751" cy="22449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4E755F-AE1A-B94E-6747-0BA7B2F8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211" y="1056640"/>
            <a:ext cx="3196751" cy="22383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2F399C-C9B6-87AB-947E-FF08ACA00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831" y="1056640"/>
            <a:ext cx="3196751" cy="22515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E0BBC3-78AF-D513-85B6-DF54E5BBE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39" y="3538452"/>
            <a:ext cx="3195131" cy="22717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C3F5D0F-0D96-59B4-E47B-07EE1F8FE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5211" y="3538452"/>
            <a:ext cx="3195131" cy="23812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6DEDBDA-5C04-FDBE-09FD-57FD23D617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5831" y="3556001"/>
            <a:ext cx="3196815" cy="225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B07ACFB7-BC49-4264-1D39-F3C9D18D4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3" b="18107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30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30693-7056-F658-0098-75C51C22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1" y="95250"/>
            <a:ext cx="9329209" cy="952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Univariate Analysis Continue…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71D10A-2851-BE60-6FFD-EAD1ABEFE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89" y="1047750"/>
            <a:ext cx="3196751" cy="22449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4E755F-AE1A-B94E-6747-0BA7B2F8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211" y="1056640"/>
            <a:ext cx="3196751" cy="22383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2F399C-C9B6-87AB-947E-FF08ACA00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831" y="1056640"/>
            <a:ext cx="3196751" cy="22515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E0BBC3-78AF-D513-85B6-DF54E5BBE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39" y="3538452"/>
            <a:ext cx="3195131" cy="22717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C3F5D0F-0D96-59B4-E47B-07EE1F8FE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5211" y="3538452"/>
            <a:ext cx="3195131" cy="23812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77253F-F53E-B646-BFD2-DB5EFC0206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7191" y="3538452"/>
            <a:ext cx="3195130" cy="25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6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B07ACFB7-BC49-4264-1D39-F3C9D18D4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3" b="18107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30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30693-7056-F658-0098-75C51C22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1" y="95250"/>
            <a:ext cx="9329209" cy="952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Bi Variate Analysis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E509A-B4AE-3590-D4FA-1B5C0111D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64" y="1096311"/>
            <a:ext cx="3051129" cy="2222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49681E-3E5C-2E65-36D7-1974AE26BE01}"/>
              </a:ext>
            </a:extLst>
          </p:cNvPr>
          <p:cNvSpPr txBox="1"/>
          <p:nvPr/>
        </p:nvSpPr>
        <p:spPr>
          <a:xfrm>
            <a:off x="519637" y="678423"/>
            <a:ext cx="724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tried to understand every feature if it has any relation with the 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71F8EB-BB8E-6732-512E-99780CFA3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038" y="1085318"/>
            <a:ext cx="3090613" cy="22296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FAF7AD-3FD8-6FC0-B494-87924EC08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659" y="1145047"/>
            <a:ext cx="3016511" cy="2169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AC993D-FA33-4060-01E6-F31169747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414" y="3464261"/>
            <a:ext cx="3051129" cy="22254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59E34A-926B-37A6-1DEA-EC7FBA84A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5422" y="3445971"/>
            <a:ext cx="3068040" cy="22254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31A4F7-2407-00FF-698B-50D23C16D5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5658" y="3466553"/>
            <a:ext cx="3016512" cy="21645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191EAF-F4F4-5BC8-6262-24BF48911CA5}"/>
              </a:ext>
            </a:extLst>
          </p:cNvPr>
          <p:cNvSpPr txBox="1"/>
          <p:nvPr/>
        </p:nvSpPr>
        <p:spPr>
          <a:xfrm>
            <a:off x="955751" y="5860592"/>
            <a:ext cx="1053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the analysis, we understood that Age is not a significant factor with other features in the data. As these factors are independent to each other.  </a:t>
            </a:r>
          </a:p>
        </p:txBody>
      </p:sp>
    </p:spTree>
    <p:extLst>
      <p:ext uri="{BB962C8B-B14F-4D97-AF65-F5344CB8AC3E}">
        <p14:creationId xmlns:p14="http://schemas.microsoft.com/office/powerpoint/2010/main" val="107343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608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Nova</vt:lpstr>
      <vt:lpstr>Arial Nova Light</vt:lpstr>
      <vt:lpstr>Calibri</vt:lpstr>
      <vt:lpstr>Roboto</vt:lpstr>
      <vt:lpstr>Wingdings</vt:lpstr>
      <vt:lpstr>RetrospectVTI</vt:lpstr>
      <vt:lpstr>DATA -602   Dermatology classification</vt:lpstr>
      <vt:lpstr>Table of Contents </vt:lpstr>
      <vt:lpstr>Introduction</vt:lpstr>
      <vt:lpstr>About the Data </vt:lpstr>
      <vt:lpstr>Exploratory Data Analysis</vt:lpstr>
      <vt:lpstr>Univariate Analysis</vt:lpstr>
      <vt:lpstr>Univariate Analysis Continue…</vt:lpstr>
      <vt:lpstr>Univariate Analysis Continue…</vt:lpstr>
      <vt:lpstr>Bi Variate Analysis</vt:lpstr>
      <vt:lpstr>Feature Selection</vt:lpstr>
      <vt:lpstr>Model Experimentation</vt:lpstr>
      <vt:lpstr>Model Evaluation 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-602   Dermatology classification</dc:title>
  <dc:creator>Lokesh Katuri</dc:creator>
  <cp:lastModifiedBy>Lokesh Katuri</cp:lastModifiedBy>
  <cp:revision>1</cp:revision>
  <dcterms:created xsi:type="dcterms:W3CDTF">2022-12-08T15:10:38Z</dcterms:created>
  <dcterms:modified xsi:type="dcterms:W3CDTF">2022-12-08T17:17:55Z</dcterms:modified>
</cp:coreProperties>
</file>