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53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US"/>
          </a:p>
        </p:txBody>
      </p:sp>
      <p:sp>
        <p:nvSpPr>
          <p:cNvPr id="3" name="Shape 1"/>
          <p:cNvSpPr/>
          <p:nvPr/>
        </p:nvSpPr>
        <p:spPr>
          <a:xfrm>
            <a:off x="0" y="0"/>
            <a:ext cx="14630400" cy="8229600"/>
          </a:xfrm>
          <a:prstGeom prst="rect">
            <a:avLst/>
          </a:prstGeom>
          <a:solidFill>
            <a:srgbClr val="252833"/>
          </a:solidFill>
          <a:ln/>
        </p:spPr>
        <p:txBody>
          <a:bodyPr/>
          <a:lstStyle/>
          <a:p>
            <a:endParaRPr lang="en-US"/>
          </a:p>
        </p:txBody>
      </p:sp>
      <p:sp>
        <p:nvSpPr>
          <p:cNvPr id="4" name="Text 2"/>
          <p:cNvSpPr/>
          <p:nvPr/>
        </p:nvSpPr>
        <p:spPr>
          <a:xfrm>
            <a:off x="833199" y="2501384"/>
            <a:ext cx="5332690" cy="833199"/>
          </a:xfrm>
          <a:prstGeom prst="rect">
            <a:avLst/>
          </a:prstGeom>
          <a:noFill/>
          <a:ln/>
        </p:spPr>
        <p:txBody>
          <a:bodyPr wrap="non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Axios and CORS</a:t>
            </a:r>
            <a:endParaRPr lang="en-US" sz="5249" dirty="0"/>
          </a:p>
        </p:txBody>
      </p:sp>
      <p:sp>
        <p:nvSpPr>
          <p:cNvPr id="5" name="Text 3"/>
          <p:cNvSpPr/>
          <p:nvPr/>
        </p:nvSpPr>
        <p:spPr>
          <a:xfrm>
            <a:off x="833199" y="3667839"/>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Axios is a popular JavaScript library that allows you to make HTTP requests from your web applications. In this presentation, we will explore how axios handles Cross-Origin Resource Sharing (CORS) and discuss key concepts and best practices.</a:t>
            </a:r>
            <a:endParaRPr lang="en-US" sz="1750" dirty="0"/>
          </a:p>
        </p:txBody>
      </p:sp>
      <p:sp>
        <p:nvSpPr>
          <p:cNvPr id="6" name="Shape 4"/>
          <p:cNvSpPr/>
          <p:nvPr/>
        </p:nvSpPr>
        <p:spPr>
          <a:xfrm>
            <a:off x="833199" y="5356027"/>
            <a:ext cx="355402" cy="355402"/>
          </a:xfrm>
          <a:prstGeom prst="roundRect">
            <a:avLst>
              <a:gd name="adj" fmla="val 25726039"/>
            </a:avLst>
          </a:prstGeom>
          <a:noFill/>
          <a:ln w="7620">
            <a:solidFill>
              <a:srgbClr val="FFFFFF"/>
            </a:solidFill>
            <a:prstDash val="solid"/>
          </a:ln>
        </p:spPr>
        <p:txBody>
          <a:bodyPr/>
          <a:lstStyle/>
          <a:p>
            <a:endParaRPr lang="en-US"/>
          </a:p>
        </p:txBody>
      </p:sp>
      <p:pic>
        <p:nvPicPr>
          <p:cNvPr id="7" name="Image 0" descr="preencoded.png"/>
          <p:cNvPicPr>
            <a:picLocks noChangeAspect="1"/>
          </p:cNvPicPr>
          <p:nvPr/>
        </p:nvPicPr>
        <p:blipFill>
          <a:blip r:embed="rId3"/>
          <a:stretch>
            <a:fillRect/>
          </a:stretch>
        </p:blipFill>
        <p:spPr>
          <a:xfrm>
            <a:off x="840819" y="5363647"/>
            <a:ext cx="340162" cy="340162"/>
          </a:xfrm>
          <a:prstGeom prst="rect">
            <a:avLst/>
          </a:prstGeom>
        </p:spPr>
      </p:pic>
      <p:sp>
        <p:nvSpPr>
          <p:cNvPr id="8" name="Text 5"/>
          <p:cNvSpPr/>
          <p:nvPr/>
        </p:nvSpPr>
        <p:spPr>
          <a:xfrm>
            <a:off x="1299686" y="5339358"/>
            <a:ext cx="1973580" cy="388858"/>
          </a:xfrm>
          <a:prstGeom prst="rect">
            <a:avLst/>
          </a:prstGeom>
          <a:noFill/>
          <a:ln/>
        </p:spPr>
        <p:txBody>
          <a:bodyPr wrap="none" rtlCol="0" anchor="t"/>
          <a:lstStyle/>
          <a:p>
            <a:pPr marL="0" indent="0" algn="l">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Lokaranjan R</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US"/>
          </a:p>
        </p:txBody>
      </p:sp>
      <p:sp>
        <p:nvSpPr>
          <p:cNvPr id="3" name="Shape 1"/>
          <p:cNvSpPr/>
          <p:nvPr/>
        </p:nvSpPr>
        <p:spPr>
          <a:xfrm>
            <a:off x="0" y="0"/>
            <a:ext cx="14630400" cy="8229600"/>
          </a:xfrm>
          <a:prstGeom prst="rect">
            <a:avLst/>
          </a:prstGeom>
          <a:solidFill>
            <a:srgbClr val="252833"/>
          </a:solidFill>
          <a:ln/>
        </p:spPr>
        <p:txBody>
          <a:bodyPr/>
          <a:lstStyle/>
          <a:p>
            <a:endParaRPr lang="en-US"/>
          </a:p>
        </p:txBody>
      </p:sp>
      <p:sp>
        <p:nvSpPr>
          <p:cNvPr id="4" name="Text 2"/>
          <p:cNvSpPr/>
          <p:nvPr/>
        </p:nvSpPr>
        <p:spPr>
          <a:xfrm>
            <a:off x="2348389" y="1972389"/>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What is Axios?</a:t>
            </a:r>
            <a:endParaRPr lang="en-US" sz="4374" dirty="0"/>
          </a:p>
        </p:txBody>
      </p:sp>
      <p:sp>
        <p:nvSpPr>
          <p:cNvPr id="5" name="Shape 3"/>
          <p:cNvSpPr/>
          <p:nvPr/>
        </p:nvSpPr>
        <p:spPr>
          <a:xfrm>
            <a:off x="2348389" y="3111103"/>
            <a:ext cx="3163014" cy="3146108"/>
          </a:xfrm>
          <a:prstGeom prst="roundRect">
            <a:avLst>
              <a:gd name="adj" fmla="val 2119"/>
            </a:avLst>
          </a:prstGeom>
          <a:solidFill>
            <a:srgbClr val="2F3343"/>
          </a:solidFill>
          <a:ln/>
        </p:spPr>
        <p:txBody>
          <a:bodyPr/>
          <a:lstStyle/>
          <a:p>
            <a:endParaRPr lang="en-US"/>
          </a:p>
        </p:txBody>
      </p:sp>
      <p:sp>
        <p:nvSpPr>
          <p:cNvPr id="6" name="Text 4"/>
          <p:cNvSpPr/>
          <p:nvPr/>
        </p:nvSpPr>
        <p:spPr>
          <a:xfrm>
            <a:off x="2570559" y="3333274"/>
            <a:ext cx="255270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Simplified Requests</a:t>
            </a:r>
            <a:endParaRPr lang="en-US" sz="2187" dirty="0"/>
          </a:p>
        </p:txBody>
      </p:sp>
      <p:sp>
        <p:nvSpPr>
          <p:cNvPr id="7" name="Text 5"/>
          <p:cNvSpPr/>
          <p:nvPr/>
        </p:nvSpPr>
        <p:spPr>
          <a:xfrm>
            <a:off x="2570559" y="3902631"/>
            <a:ext cx="2718673"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Axios provides a simple and intuitive API to send HTTP requests, making it easier to work with backend services and APIs.</a:t>
            </a:r>
            <a:endParaRPr lang="en-US" sz="1750" dirty="0"/>
          </a:p>
        </p:txBody>
      </p:sp>
      <p:sp>
        <p:nvSpPr>
          <p:cNvPr id="8" name="Shape 6"/>
          <p:cNvSpPr/>
          <p:nvPr/>
        </p:nvSpPr>
        <p:spPr>
          <a:xfrm>
            <a:off x="5733574" y="3111103"/>
            <a:ext cx="3163014" cy="3146108"/>
          </a:xfrm>
          <a:prstGeom prst="roundRect">
            <a:avLst>
              <a:gd name="adj" fmla="val 2119"/>
            </a:avLst>
          </a:prstGeom>
          <a:solidFill>
            <a:srgbClr val="2F3343"/>
          </a:solidFill>
          <a:ln/>
        </p:spPr>
        <p:txBody>
          <a:bodyPr/>
          <a:lstStyle/>
          <a:p>
            <a:endParaRPr lang="en-US"/>
          </a:p>
        </p:txBody>
      </p:sp>
      <p:sp>
        <p:nvSpPr>
          <p:cNvPr id="9" name="Text 7"/>
          <p:cNvSpPr/>
          <p:nvPr/>
        </p:nvSpPr>
        <p:spPr>
          <a:xfrm>
            <a:off x="5955744" y="3333274"/>
            <a:ext cx="2718673"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Browser Compatibility</a:t>
            </a:r>
            <a:endParaRPr lang="en-US" sz="2187" dirty="0"/>
          </a:p>
        </p:txBody>
      </p:sp>
      <p:sp>
        <p:nvSpPr>
          <p:cNvPr id="10" name="Text 8"/>
          <p:cNvSpPr/>
          <p:nvPr/>
        </p:nvSpPr>
        <p:spPr>
          <a:xfrm>
            <a:off x="5955744" y="4249817"/>
            <a:ext cx="2718673"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Unlike other libraries, Axios supports all major browsers and provides consistent behavior across different environments.</a:t>
            </a:r>
            <a:endParaRPr lang="en-US" sz="1750" dirty="0"/>
          </a:p>
        </p:txBody>
      </p:sp>
      <p:sp>
        <p:nvSpPr>
          <p:cNvPr id="11" name="Shape 9"/>
          <p:cNvSpPr/>
          <p:nvPr/>
        </p:nvSpPr>
        <p:spPr>
          <a:xfrm>
            <a:off x="9118759" y="3111103"/>
            <a:ext cx="3163014" cy="3146108"/>
          </a:xfrm>
          <a:prstGeom prst="roundRect">
            <a:avLst>
              <a:gd name="adj" fmla="val 2119"/>
            </a:avLst>
          </a:prstGeom>
          <a:solidFill>
            <a:srgbClr val="2F3343"/>
          </a:solidFill>
          <a:ln/>
        </p:spPr>
        <p:txBody>
          <a:bodyPr/>
          <a:lstStyle/>
          <a:p>
            <a:endParaRPr lang="en-US"/>
          </a:p>
        </p:txBody>
      </p:sp>
      <p:sp>
        <p:nvSpPr>
          <p:cNvPr id="12" name="Text 10"/>
          <p:cNvSpPr/>
          <p:nvPr/>
        </p:nvSpPr>
        <p:spPr>
          <a:xfrm>
            <a:off x="9340929" y="3333274"/>
            <a:ext cx="252222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Additional Features</a:t>
            </a:r>
            <a:endParaRPr lang="en-US" sz="2187" dirty="0"/>
          </a:p>
        </p:txBody>
      </p:sp>
      <p:sp>
        <p:nvSpPr>
          <p:cNvPr id="13" name="Text 11"/>
          <p:cNvSpPr/>
          <p:nvPr/>
        </p:nvSpPr>
        <p:spPr>
          <a:xfrm>
            <a:off x="9340929" y="3902631"/>
            <a:ext cx="2718673" cy="2132409"/>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Axios offers powerful features like automatic JSON data parsing, interceptors for request and response handling, and canceling requests.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US"/>
          </a:p>
        </p:txBody>
      </p:sp>
      <p:sp>
        <p:nvSpPr>
          <p:cNvPr id="3" name="Shape 1"/>
          <p:cNvSpPr/>
          <p:nvPr/>
        </p:nvSpPr>
        <p:spPr>
          <a:xfrm>
            <a:off x="0" y="0"/>
            <a:ext cx="14630400" cy="8229600"/>
          </a:xfrm>
          <a:prstGeom prst="rect">
            <a:avLst/>
          </a:prstGeom>
          <a:solidFill>
            <a:srgbClr val="252833"/>
          </a:solidFill>
          <a:ln/>
        </p:spPr>
        <p:txBody>
          <a:bodyPr/>
          <a:lstStyle/>
          <a:p>
            <a:endParaRPr lang="en-US"/>
          </a:p>
        </p:txBody>
      </p:sp>
      <p:sp>
        <p:nvSpPr>
          <p:cNvPr id="4" name="Text 2"/>
          <p:cNvSpPr/>
          <p:nvPr/>
        </p:nvSpPr>
        <p:spPr>
          <a:xfrm>
            <a:off x="2348389" y="999053"/>
            <a:ext cx="806196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How Does Axios Handle CORS?</a:t>
            </a:r>
            <a:endParaRPr lang="en-US" sz="4374" dirty="0"/>
          </a:p>
        </p:txBody>
      </p:sp>
      <p:sp>
        <p:nvSpPr>
          <p:cNvPr id="5" name="Shape 3"/>
          <p:cNvSpPr/>
          <p:nvPr/>
        </p:nvSpPr>
        <p:spPr>
          <a:xfrm>
            <a:off x="7301270" y="2137767"/>
            <a:ext cx="27742" cy="5092779"/>
          </a:xfrm>
          <a:prstGeom prst="rect">
            <a:avLst/>
          </a:prstGeom>
          <a:solidFill>
            <a:srgbClr val="6EB9FC"/>
          </a:solidFill>
          <a:ln/>
        </p:spPr>
        <p:txBody>
          <a:bodyPr/>
          <a:lstStyle/>
          <a:p>
            <a:endParaRPr lang="en-US"/>
          </a:p>
        </p:txBody>
      </p:sp>
      <p:sp>
        <p:nvSpPr>
          <p:cNvPr id="6" name="Shape 4"/>
          <p:cNvSpPr/>
          <p:nvPr/>
        </p:nvSpPr>
        <p:spPr>
          <a:xfrm>
            <a:off x="7565053" y="2547402"/>
            <a:ext cx="777597" cy="27742"/>
          </a:xfrm>
          <a:prstGeom prst="rect">
            <a:avLst/>
          </a:prstGeom>
          <a:solidFill>
            <a:srgbClr val="6EB9FC"/>
          </a:solidFill>
          <a:ln/>
        </p:spPr>
        <p:txBody>
          <a:bodyPr/>
          <a:lstStyle/>
          <a:p>
            <a:endParaRPr lang="en-US"/>
          </a:p>
        </p:txBody>
      </p:sp>
      <p:sp>
        <p:nvSpPr>
          <p:cNvPr id="7" name="Shape 5"/>
          <p:cNvSpPr/>
          <p:nvPr/>
        </p:nvSpPr>
        <p:spPr>
          <a:xfrm>
            <a:off x="7065109" y="2311360"/>
            <a:ext cx="499943" cy="499943"/>
          </a:xfrm>
          <a:prstGeom prst="roundRect">
            <a:avLst>
              <a:gd name="adj" fmla="val 13333"/>
            </a:avLst>
          </a:prstGeom>
          <a:solidFill>
            <a:srgbClr val="2F3343"/>
          </a:solidFill>
          <a:ln/>
        </p:spPr>
        <p:txBody>
          <a:bodyPr/>
          <a:lstStyle/>
          <a:p>
            <a:endParaRPr lang="en-US"/>
          </a:p>
        </p:txBody>
      </p:sp>
      <p:sp>
        <p:nvSpPr>
          <p:cNvPr id="8" name="Text 6"/>
          <p:cNvSpPr/>
          <p:nvPr/>
        </p:nvSpPr>
        <p:spPr>
          <a:xfrm>
            <a:off x="7254061" y="2353032"/>
            <a:ext cx="12192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9" name="Text 7"/>
          <p:cNvSpPr/>
          <p:nvPr/>
        </p:nvSpPr>
        <p:spPr>
          <a:xfrm>
            <a:off x="8537138" y="2359938"/>
            <a:ext cx="257556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Automatic Handling</a:t>
            </a:r>
            <a:endParaRPr lang="en-US" sz="2187" dirty="0"/>
          </a:p>
        </p:txBody>
      </p:sp>
      <p:sp>
        <p:nvSpPr>
          <p:cNvPr id="10" name="Text 8"/>
          <p:cNvSpPr/>
          <p:nvPr/>
        </p:nvSpPr>
        <p:spPr>
          <a:xfrm>
            <a:off x="8537138" y="2929295"/>
            <a:ext cx="3744754"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Axios automatically sends an "OPTIONS" pre-flight request to check the server's CORS policy before sending the actual request.</a:t>
            </a:r>
            <a:endParaRPr lang="en-US" sz="1750" dirty="0"/>
          </a:p>
        </p:txBody>
      </p:sp>
      <p:sp>
        <p:nvSpPr>
          <p:cNvPr id="11" name="Shape 9"/>
          <p:cNvSpPr/>
          <p:nvPr/>
        </p:nvSpPr>
        <p:spPr>
          <a:xfrm>
            <a:off x="6287512" y="3658255"/>
            <a:ext cx="777597" cy="27742"/>
          </a:xfrm>
          <a:prstGeom prst="rect">
            <a:avLst/>
          </a:prstGeom>
          <a:solidFill>
            <a:srgbClr val="6EB9FC"/>
          </a:solidFill>
          <a:ln/>
        </p:spPr>
        <p:txBody>
          <a:bodyPr/>
          <a:lstStyle/>
          <a:p>
            <a:endParaRPr lang="en-US"/>
          </a:p>
        </p:txBody>
      </p:sp>
      <p:sp>
        <p:nvSpPr>
          <p:cNvPr id="12" name="Shape 10"/>
          <p:cNvSpPr/>
          <p:nvPr/>
        </p:nvSpPr>
        <p:spPr>
          <a:xfrm>
            <a:off x="7065109" y="3422213"/>
            <a:ext cx="499943" cy="499943"/>
          </a:xfrm>
          <a:prstGeom prst="roundRect">
            <a:avLst>
              <a:gd name="adj" fmla="val 13333"/>
            </a:avLst>
          </a:prstGeom>
          <a:solidFill>
            <a:srgbClr val="2F3343"/>
          </a:solidFill>
          <a:ln/>
        </p:spPr>
        <p:txBody>
          <a:bodyPr/>
          <a:lstStyle/>
          <a:p>
            <a:endParaRPr lang="en-US"/>
          </a:p>
        </p:txBody>
      </p:sp>
      <p:sp>
        <p:nvSpPr>
          <p:cNvPr id="13" name="Text 11"/>
          <p:cNvSpPr/>
          <p:nvPr/>
        </p:nvSpPr>
        <p:spPr>
          <a:xfrm>
            <a:off x="7227391" y="3463885"/>
            <a:ext cx="17526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4" name="Text 12"/>
          <p:cNvSpPr/>
          <p:nvPr/>
        </p:nvSpPr>
        <p:spPr>
          <a:xfrm>
            <a:off x="3151703" y="3470791"/>
            <a:ext cx="2941320" cy="347186"/>
          </a:xfrm>
          <a:prstGeom prst="rect">
            <a:avLst/>
          </a:prstGeom>
          <a:noFill/>
          <a:ln/>
        </p:spPr>
        <p:txBody>
          <a:bodyPr wrap="none" rtlCol="0" anchor="t"/>
          <a:lstStyle/>
          <a:p>
            <a:pPr marL="0" indent="0" algn="r">
              <a:lnSpc>
                <a:spcPts val="2734"/>
              </a:lnSpc>
              <a:buNone/>
            </a:pPr>
            <a:r>
              <a:rPr lang="en-US" sz="2187" dirty="0">
                <a:solidFill>
                  <a:srgbClr val="6EB9FC"/>
                </a:solidFill>
                <a:latin typeface="Lora" pitchFamily="34" charset="0"/>
                <a:ea typeface="Lora" pitchFamily="34" charset="-122"/>
                <a:cs typeface="Lora" pitchFamily="34" charset="-120"/>
              </a:rPr>
              <a:t>Headers Configuration</a:t>
            </a:r>
            <a:endParaRPr lang="en-US" sz="2187" dirty="0"/>
          </a:p>
        </p:txBody>
      </p:sp>
      <p:sp>
        <p:nvSpPr>
          <p:cNvPr id="15" name="Text 13"/>
          <p:cNvSpPr/>
          <p:nvPr/>
        </p:nvSpPr>
        <p:spPr>
          <a:xfrm>
            <a:off x="2348389" y="4040148"/>
            <a:ext cx="3744635" cy="1421606"/>
          </a:xfrm>
          <a:prstGeom prst="rect">
            <a:avLst/>
          </a:prstGeom>
          <a:noFill/>
          <a:ln/>
        </p:spPr>
        <p:txBody>
          <a:bodyPr wrap="square" rtlCol="0" anchor="t"/>
          <a:lstStyle/>
          <a:p>
            <a:pPr marL="0" indent="0" algn="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You can configure headers such as "Access-Control-Allow-Origin" and "Access-Control-Allow-Headers" to control CORS behavior in axios.</a:t>
            </a:r>
            <a:endParaRPr lang="en-US" sz="1750" dirty="0"/>
          </a:p>
        </p:txBody>
      </p:sp>
      <p:sp>
        <p:nvSpPr>
          <p:cNvPr id="16" name="Shape 14"/>
          <p:cNvSpPr/>
          <p:nvPr/>
        </p:nvSpPr>
        <p:spPr>
          <a:xfrm>
            <a:off x="7565053" y="5204877"/>
            <a:ext cx="777597" cy="27742"/>
          </a:xfrm>
          <a:prstGeom prst="rect">
            <a:avLst/>
          </a:prstGeom>
          <a:solidFill>
            <a:srgbClr val="6EB9FC"/>
          </a:solidFill>
          <a:ln/>
        </p:spPr>
        <p:txBody>
          <a:bodyPr/>
          <a:lstStyle/>
          <a:p>
            <a:endParaRPr lang="en-US"/>
          </a:p>
        </p:txBody>
      </p:sp>
      <p:sp>
        <p:nvSpPr>
          <p:cNvPr id="17" name="Shape 15"/>
          <p:cNvSpPr/>
          <p:nvPr/>
        </p:nvSpPr>
        <p:spPr>
          <a:xfrm>
            <a:off x="7065109" y="4968835"/>
            <a:ext cx="499943" cy="499943"/>
          </a:xfrm>
          <a:prstGeom prst="roundRect">
            <a:avLst>
              <a:gd name="adj" fmla="val 13333"/>
            </a:avLst>
          </a:prstGeom>
          <a:solidFill>
            <a:srgbClr val="2F3343"/>
          </a:solidFill>
          <a:ln/>
        </p:spPr>
        <p:txBody>
          <a:bodyPr/>
          <a:lstStyle/>
          <a:p>
            <a:endParaRPr lang="en-US"/>
          </a:p>
        </p:txBody>
      </p:sp>
      <p:sp>
        <p:nvSpPr>
          <p:cNvPr id="18" name="Text 16"/>
          <p:cNvSpPr/>
          <p:nvPr/>
        </p:nvSpPr>
        <p:spPr>
          <a:xfrm>
            <a:off x="7223581" y="5010507"/>
            <a:ext cx="18288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9" name="Text 17"/>
          <p:cNvSpPr/>
          <p:nvPr/>
        </p:nvSpPr>
        <p:spPr>
          <a:xfrm>
            <a:off x="8537138" y="5017413"/>
            <a:ext cx="222194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Proxy Server</a:t>
            </a:r>
            <a:endParaRPr lang="en-US" sz="2187" dirty="0"/>
          </a:p>
        </p:txBody>
      </p:sp>
      <p:sp>
        <p:nvSpPr>
          <p:cNvPr id="20" name="Text 18"/>
          <p:cNvSpPr/>
          <p:nvPr/>
        </p:nvSpPr>
        <p:spPr>
          <a:xfrm>
            <a:off x="8537138" y="5586770"/>
            <a:ext cx="3744754"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 proxy server can be used to bypass CORS restrictions by making the request from the server-side instead of the client-side.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US"/>
          </a:p>
        </p:txBody>
      </p:sp>
      <p:sp>
        <p:nvSpPr>
          <p:cNvPr id="3" name="Shape 1"/>
          <p:cNvSpPr/>
          <p:nvPr/>
        </p:nvSpPr>
        <p:spPr>
          <a:xfrm>
            <a:off x="0" y="0"/>
            <a:ext cx="14630400" cy="8229600"/>
          </a:xfrm>
          <a:prstGeom prst="rect">
            <a:avLst/>
          </a:prstGeom>
          <a:solidFill>
            <a:srgbClr val="25283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txBody>
          <a:bodyPr/>
          <a:lstStyle/>
          <a:p>
            <a:endParaRPr lang="en-US"/>
          </a:p>
        </p:txBody>
      </p:sp>
      <p:sp>
        <p:nvSpPr>
          <p:cNvPr id="6" name="Text 3"/>
          <p:cNvSpPr/>
          <p:nvPr/>
        </p:nvSpPr>
        <p:spPr>
          <a:xfrm>
            <a:off x="2348389" y="1604367"/>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Understanding CORS and Its Limitations</a:t>
            </a:r>
            <a:endParaRPr lang="en-US" sz="4374" dirty="0"/>
          </a:p>
        </p:txBody>
      </p:sp>
      <p:sp>
        <p:nvSpPr>
          <p:cNvPr id="7" name="Shape 4"/>
          <p:cNvSpPr/>
          <p:nvPr/>
        </p:nvSpPr>
        <p:spPr>
          <a:xfrm>
            <a:off x="2348389" y="3499961"/>
            <a:ext cx="499943" cy="499943"/>
          </a:xfrm>
          <a:prstGeom prst="roundRect">
            <a:avLst>
              <a:gd name="adj" fmla="val 13333"/>
            </a:avLst>
          </a:prstGeom>
          <a:solidFill>
            <a:srgbClr val="2F3343"/>
          </a:solidFill>
          <a:ln/>
        </p:spPr>
        <p:txBody>
          <a:bodyPr/>
          <a:lstStyle/>
          <a:p>
            <a:endParaRPr lang="en-US"/>
          </a:p>
        </p:txBody>
      </p:sp>
      <p:sp>
        <p:nvSpPr>
          <p:cNvPr id="8" name="Text 5"/>
          <p:cNvSpPr/>
          <p:nvPr/>
        </p:nvSpPr>
        <p:spPr>
          <a:xfrm>
            <a:off x="2537341" y="3541633"/>
            <a:ext cx="12192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9" name="Text 6"/>
          <p:cNvSpPr/>
          <p:nvPr/>
        </p:nvSpPr>
        <p:spPr>
          <a:xfrm>
            <a:off x="3070503" y="3576280"/>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Origin Policy</a:t>
            </a:r>
            <a:endParaRPr lang="en-US" sz="2187" dirty="0"/>
          </a:p>
        </p:txBody>
      </p:sp>
      <p:sp>
        <p:nvSpPr>
          <p:cNvPr id="10" name="Text 7"/>
          <p:cNvSpPr/>
          <p:nvPr/>
        </p:nvSpPr>
        <p:spPr>
          <a:xfrm>
            <a:off x="3070503" y="4145637"/>
            <a:ext cx="2440900" cy="2132409"/>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CORS enforces same-origin policy, allowing resources to be shared only between the same origin to prevent unauthorized access.</a:t>
            </a:r>
            <a:endParaRPr lang="en-US" sz="1750" dirty="0"/>
          </a:p>
        </p:txBody>
      </p:sp>
      <p:sp>
        <p:nvSpPr>
          <p:cNvPr id="11" name="Shape 8"/>
          <p:cNvSpPr/>
          <p:nvPr/>
        </p:nvSpPr>
        <p:spPr>
          <a:xfrm>
            <a:off x="5733574" y="3499961"/>
            <a:ext cx="499943" cy="499943"/>
          </a:xfrm>
          <a:prstGeom prst="roundRect">
            <a:avLst>
              <a:gd name="adj" fmla="val 13333"/>
            </a:avLst>
          </a:prstGeom>
          <a:solidFill>
            <a:srgbClr val="2F3343"/>
          </a:solidFill>
          <a:ln/>
        </p:spPr>
        <p:txBody>
          <a:bodyPr/>
          <a:lstStyle/>
          <a:p>
            <a:endParaRPr lang="en-US"/>
          </a:p>
        </p:txBody>
      </p:sp>
      <p:sp>
        <p:nvSpPr>
          <p:cNvPr id="12" name="Text 9"/>
          <p:cNvSpPr/>
          <p:nvPr/>
        </p:nvSpPr>
        <p:spPr>
          <a:xfrm>
            <a:off x="5895856" y="3541633"/>
            <a:ext cx="17526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3" name="Text 10"/>
          <p:cNvSpPr/>
          <p:nvPr/>
        </p:nvSpPr>
        <p:spPr>
          <a:xfrm>
            <a:off x="6455688" y="3576280"/>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Browser Restrictions</a:t>
            </a:r>
            <a:endParaRPr lang="en-US" sz="2187" dirty="0"/>
          </a:p>
        </p:txBody>
      </p:sp>
      <p:sp>
        <p:nvSpPr>
          <p:cNvPr id="14" name="Text 11"/>
          <p:cNvSpPr/>
          <p:nvPr/>
        </p:nvSpPr>
        <p:spPr>
          <a:xfrm>
            <a:off x="6455688" y="4492823"/>
            <a:ext cx="2440900" cy="2132409"/>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Browsers restrict cross-origin requests by default, requiring server-side configuration to allow access from different origins.</a:t>
            </a:r>
            <a:endParaRPr lang="en-US" sz="1750" dirty="0"/>
          </a:p>
        </p:txBody>
      </p:sp>
      <p:sp>
        <p:nvSpPr>
          <p:cNvPr id="15" name="Shape 12"/>
          <p:cNvSpPr/>
          <p:nvPr/>
        </p:nvSpPr>
        <p:spPr>
          <a:xfrm>
            <a:off x="9118759" y="3499961"/>
            <a:ext cx="499943" cy="499943"/>
          </a:xfrm>
          <a:prstGeom prst="roundRect">
            <a:avLst>
              <a:gd name="adj" fmla="val 13333"/>
            </a:avLst>
          </a:prstGeom>
          <a:solidFill>
            <a:srgbClr val="2F3343"/>
          </a:solidFill>
          <a:ln/>
        </p:spPr>
        <p:txBody>
          <a:bodyPr/>
          <a:lstStyle/>
          <a:p>
            <a:endParaRPr lang="en-US"/>
          </a:p>
        </p:txBody>
      </p:sp>
      <p:sp>
        <p:nvSpPr>
          <p:cNvPr id="16" name="Text 13"/>
          <p:cNvSpPr/>
          <p:nvPr/>
        </p:nvSpPr>
        <p:spPr>
          <a:xfrm>
            <a:off x="9277231" y="3541633"/>
            <a:ext cx="18288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7" name="Text 14"/>
          <p:cNvSpPr/>
          <p:nvPr/>
        </p:nvSpPr>
        <p:spPr>
          <a:xfrm>
            <a:off x="9840873" y="3576280"/>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Cookie and Authorization</a:t>
            </a:r>
            <a:endParaRPr lang="en-US" sz="2187" dirty="0"/>
          </a:p>
        </p:txBody>
      </p:sp>
      <p:sp>
        <p:nvSpPr>
          <p:cNvPr id="18" name="Text 15"/>
          <p:cNvSpPr/>
          <p:nvPr/>
        </p:nvSpPr>
        <p:spPr>
          <a:xfrm>
            <a:off x="9840873" y="4492823"/>
            <a:ext cx="2440900"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CORS limits the ability to read cookies or send authorization headers on cross-origin requests, ensuring data security.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US"/>
          </a:p>
        </p:txBody>
      </p:sp>
      <p:sp>
        <p:nvSpPr>
          <p:cNvPr id="3" name="Shape 1"/>
          <p:cNvSpPr/>
          <p:nvPr/>
        </p:nvSpPr>
        <p:spPr>
          <a:xfrm>
            <a:off x="0" y="0"/>
            <a:ext cx="14630400" cy="8229600"/>
          </a:xfrm>
          <a:prstGeom prst="rect">
            <a:avLst/>
          </a:prstGeom>
          <a:solidFill>
            <a:srgbClr val="252833"/>
          </a:solidFill>
          <a:ln/>
        </p:spPr>
        <p:txBody>
          <a:bodyPr/>
          <a:lstStyle/>
          <a:p>
            <a:endParaRPr lang="en-US"/>
          </a:p>
        </p:txBody>
      </p:sp>
      <p:sp>
        <p:nvSpPr>
          <p:cNvPr id="4" name="Text 2"/>
          <p:cNvSpPr/>
          <p:nvPr/>
        </p:nvSpPr>
        <p:spPr>
          <a:xfrm>
            <a:off x="2348389" y="935831"/>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Common CORS Error Messages and Troubleshooting</a:t>
            </a:r>
            <a:endParaRPr lang="en-US" sz="4374" dirty="0"/>
          </a:p>
        </p:txBody>
      </p:sp>
      <p:pic>
        <p:nvPicPr>
          <p:cNvPr id="5" name="Image 0" descr="preencoded.png"/>
          <p:cNvPicPr>
            <a:picLocks noChangeAspect="1"/>
          </p:cNvPicPr>
          <p:nvPr/>
        </p:nvPicPr>
        <p:blipFill>
          <a:blip r:embed="rId3"/>
          <a:stretch>
            <a:fillRect/>
          </a:stretch>
        </p:blipFill>
        <p:spPr>
          <a:xfrm>
            <a:off x="2348389" y="2768918"/>
            <a:ext cx="3088958" cy="1909048"/>
          </a:xfrm>
          <a:prstGeom prst="rect">
            <a:avLst/>
          </a:prstGeom>
        </p:spPr>
      </p:pic>
      <p:sp>
        <p:nvSpPr>
          <p:cNvPr id="6" name="Text 3"/>
          <p:cNvSpPr/>
          <p:nvPr/>
        </p:nvSpPr>
        <p:spPr>
          <a:xfrm>
            <a:off x="2348389" y="4955619"/>
            <a:ext cx="276606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Origin is Not Allowed</a:t>
            </a:r>
            <a:endParaRPr lang="en-US" sz="2187" dirty="0"/>
          </a:p>
        </p:txBody>
      </p:sp>
      <p:sp>
        <p:nvSpPr>
          <p:cNvPr id="7" name="Text 4"/>
          <p:cNvSpPr/>
          <p:nvPr/>
        </p:nvSpPr>
        <p:spPr>
          <a:xfrm>
            <a:off x="2348389" y="5524976"/>
            <a:ext cx="3088958"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This error occurs when the server restricts requests from certain origins. Check server configurations.</a:t>
            </a:r>
            <a:endParaRPr lang="en-US" sz="1750" dirty="0"/>
          </a:p>
        </p:txBody>
      </p:sp>
      <p:pic>
        <p:nvPicPr>
          <p:cNvPr id="8" name="Image 1" descr="preencoded.png"/>
          <p:cNvPicPr>
            <a:picLocks noChangeAspect="1"/>
          </p:cNvPicPr>
          <p:nvPr/>
        </p:nvPicPr>
        <p:blipFill>
          <a:blip r:embed="rId4"/>
          <a:stretch>
            <a:fillRect/>
          </a:stretch>
        </p:blipFill>
        <p:spPr>
          <a:xfrm>
            <a:off x="5770602" y="2768918"/>
            <a:ext cx="3088958" cy="1909048"/>
          </a:xfrm>
          <a:prstGeom prst="rect">
            <a:avLst/>
          </a:prstGeom>
        </p:spPr>
      </p:pic>
      <p:sp>
        <p:nvSpPr>
          <p:cNvPr id="9" name="Text 5"/>
          <p:cNvSpPr/>
          <p:nvPr/>
        </p:nvSpPr>
        <p:spPr>
          <a:xfrm>
            <a:off x="5770602" y="4955619"/>
            <a:ext cx="3088958"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Invalid Preflight Request</a:t>
            </a:r>
            <a:endParaRPr lang="en-US" sz="2187" dirty="0"/>
          </a:p>
        </p:txBody>
      </p:sp>
      <p:sp>
        <p:nvSpPr>
          <p:cNvPr id="10" name="Text 6"/>
          <p:cNvSpPr/>
          <p:nvPr/>
        </p:nvSpPr>
        <p:spPr>
          <a:xfrm>
            <a:off x="5770602" y="5872163"/>
            <a:ext cx="3088958"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Ensure that the preflight request headers match the server's CORS policy, often caused by missing or incorrect headers.</a:t>
            </a:r>
            <a:endParaRPr lang="en-US" sz="1750" dirty="0"/>
          </a:p>
        </p:txBody>
      </p:sp>
      <p:pic>
        <p:nvPicPr>
          <p:cNvPr id="11" name="Image 2" descr="preencoded.png"/>
          <p:cNvPicPr>
            <a:picLocks noChangeAspect="1"/>
          </p:cNvPicPr>
          <p:nvPr/>
        </p:nvPicPr>
        <p:blipFill>
          <a:blip r:embed="rId5"/>
          <a:stretch>
            <a:fillRect/>
          </a:stretch>
        </p:blipFill>
        <p:spPr>
          <a:xfrm>
            <a:off x="9192816" y="2768918"/>
            <a:ext cx="3089077" cy="1909167"/>
          </a:xfrm>
          <a:prstGeom prst="rect">
            <a:avLst/>
          </a:prstGeom>
        </p:spPr>
      </p:pic>
      <p:sp>
        <p:nvSpPr>
          <p:cNvPr id="12" name="Text 7"/>
          <p:cNvSpPr/>
          <p:nvPr/>
        </p:nvSpPr>
        <p:spPr>
          <a:xfrm>
            <a:off x="9192816" y="4955738"/>
            <a:ext cx="256794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Blocked by Browser</a:t>
            </a:r>
            <a:endParaRPr lang="en-US" sz="2187" dirty="0"/>
          </a:p>
        </p:txBody>
      </p:sp>
      <p:sp>
        <p:nvSpPr>
          <p:cNvPr id="13" name="Text 8"/>
          <p:cNvSpPr/>
          <p:nvPr/>
        </p:nvSpPr>
        <p:spPr>
          <a:xfrm>
            <a:off x="9192816" y="5525095"/>
            <a:ext cx="3089077"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If the browser blocks a cross-origin request, verify that your CORS configuration allows the specific origin.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US"/>
          </a:p>
        </p:txBody>
      </p:sp>
      <p:sp>
        <p:nvSpPr>
          <p:cNvPr id="3" name="Shape 1"/>
          <p:cNvSpPr/>
          <p:nvPr/>
        </p:nvSpPr>
        <p:spPr>
          <a:xfrm>
            <a:off x="0" y="0"/>
            <a:ext cx="14630400" cy="8229600"/>
          </a:xfrm>
          <a:prstGeom prst="rect">
            <a:avLst/>
          </a:prstGeom>
          <a:solidFill>
            <a:srgbClr val="252833"/>
          </a:solidFill>
          <a:ln/>
        </p:spPr>
        <p:txBody>
          <a:bodyPr/>
          <a:lstStyle/>
          <a:p>
            <a:endParaRPr lang="en-US"/>
          </a:p>
        </p:txBody>
      </p:sp>
      <p:sp>
        <p:nvSpPr>
          <p:cNvPr id="4" name="Text 2"/>
          <p:cNvSpPr/>
          <p:nvPr/>
        </p:nvSpPr>
        <p:spPr>
          <a:xfrm>
            <a:off x="2348389" y="1007150"/>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Tips for Handling CORS Issues with Axios</a:t>
            </a:r>
            <a:endParaRPr lang="en-US" sz="4374" dirty="0"/>
          </a:p>
        </p:txBody>
      </p:sp>
      <p:sp>
        <p:nvSpPr>
          <p:cNvPr id="5" name="Shape 3"/>
          <p:cNvSpPr/>
          <p:nvPr/>
        </p:nvSpPr>
        <p:spPr>
          <a:xfrm>
            <a:off x="7301270" y="2840236"/>
            <a:ext cx="27742" cy="4382095"/>
          </a:xfrm>
          <a:prstGeom prst="rect">
            <a:avLst/>
          </a:prstGeom>
          <a:solidFill>
            <a:srgbClr val="6EB9FC"/>
          </a:solidFill>
          <a:ln/>
        </p:spPr>
        <p:txBody>
          <a:bodyPr/>
          <a:lstStyle/>
          <a:p>
            <a:endParaRPr lang="en-US"/>
          </a:p>
        </p:txBody>
      </p:sp>
      <p:sp>
        <p:nvSpPr>
          <p:cNvPr id="6" name="Shape 4"/>
          <p:cNvSpPr/>
          <p:nvPr/>
        </p:nvSpPr>
        <p:spPr>
          <a:xfrm>
            <a:off x="7565053" y="3249870"/>
            <a:ext cx="777597" cy="27742"/>
          </a:xfrm>
          <a:prstGeom prst="rect">
            <a:avLst/>
          </a:prstGeom>
          <a:solidFill>
            <a:srgbClr val="6EB9FC"/>
          </a:solidFill>
          <a:ln/>
        </p:spPr>
        <p:txBody>
          <a:bodyPr/>
          <a:lstStyle/>
          <a:p>
            <a:endParaRPr lang="en-US"/>
          </a:p>
        </p:txBody>
      </p:sp>
      <p:sp>
        <p:nvSpPr>
          <p:cNvPr id="7" name="Shape 5"/>
          <p:cNvSpPr/>
          <p:nvPr/>
        </p:nvSpPr>
        <p:spPr>
          <a:xfrm>
            <a:off x="7065109" y="3013829"/>
            <a:ext cx="499943" cy="499943"/>
          </a:xfrm>
          <a:prstGeom prst="roundRect">
            <a:avLst>
              <a:gd name="adj" fmla="val 13333"/>
            </a:avLst>
          </a:prstGeom>
          <a:solidFill>
            <a:srgbClr val="2F3343"/>
          </a:solidFill>
          <a:ln/>
        </p:spPr>
        <p:txBody>
          <a:bodyPr/>
          <a:lstStyle/>
          <a:p>
            <a:endParaRPr lang="en-US"/>
          </a:p>
        </p:txBody>
      </p:sp>
      <p:sp>
        <p:nvSpPr>
          <p:cNvPr id="8" name="Text 6"/>
          <p:cNvSpPr/>
          <p:nvPr/>
        </p:nvSpPr>
        <p:spPr>
          <a:xfrm>
            <a:off x="7254061" y="3055501"/>
            <a:ext cx="12192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9" name="Text 7"/>
          <p:cNvSpPr/>
          <p:nvPr/>
        </p:nvSpPr>
        <p:spPr>
          <a:xfrm>
            <a:off x="8537138" y="3062407"/>
            <a:ext cx="295656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Specify Request Origin</a:t>
            </a:r>
            <a:endParaRPr lang="en-US" sz="2187" dirty="0"/>
          </a:p>
        </p:txBody>
      </p:sp>
      <p:sp>
        <p:nvSpPr>
          <p:cNvPr id="10" name="Text 8"/>
          <p:cNvSpPr/>
          <p:nvPr/>
        </p:nvSpPr>
        <p:spPr>
          <a:xfrm>
            <a:off x="8537138" y="3631763"/>
            <a:ext cx="3744754" cy="1066205"/>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Set the "Origin" header in axios to specify the origin from which the request is being made.</a:t>
            </a:r>
            <a:endParaRPr lang="en-US" sz="1750" dirty="0"/>
          </a:p>
        </p:txBody>
      </p:sp>
      <p:sp>
        <p:nvSpPr>
          <p:cNvPr id="11" name="Shape 9"/>
          <p:cNvSpPr/>
          <p:nvPr/>
        </p:nvSpPr>
        <p:spPr>
          <a:xfrm>
            <a:off x="6287512" y="4360724"/>
            <a:ext cx="777597" cy="27742"/>
          </a:xfrm>
          <a:prstGeom prst="rect">
            <a:avLst/>
          </a:prstGeom>
          <a:solidFill>
            <a:srgbClr val="6EB9FC"/>
          </a:solidFill>
          <a:ln/>
        </p:spPr>
        <p:txBody>
          <a:bodyPr/>
          <a:lstStyle/>
          <a:p>
            <a:endParaRPr lang="en-US"/>
          </a:p>
        </p:txBody>
      </p:sp>
      <p:sp>
        <p:nvSpPr>
          <p:cNvPr id="12" name="Shape 10"/>
          <p:cNvSpPr/>
          <p:nvPr/>
        </p:nvSpPr>
        <p:spPr>
          <a:xfrm>
            <a:off x="7065109" y="4124682"/>
            <a:ext cx="499943" cy="499943"/>
          </a:xfrm>
          <a:prstGeom prst="roundRect">
            <a:avLst>
              <a:gd name="adj" fmla="val 13333"/>
            </a:avLst>
          </a:prstGeom>
          <a:solidFill>
            <a:srgbClr val="2F3343"/>
          </a:solidFill>
          <a:ln/>
        </p:spPr>
        <p:txBody>
          <a:bodyPr/>
          <a:lstStyle/>
          <a:p>
            <a:endParaRPr lang="en-US"/>
          </a:p>
        </p:txBody>
      </p:sp>
      <p:sp>
        <p:nvSpPr>
          <p:cNvPr id="13" name="Text 11"/>
          <p:cNvSpPr/>
          <p:nvPr/>
        </p:nvSpPr>
        <p:spPr>
          <a:xfrm>
            <a:off x="7227391" y="4166354"/>
            <a:ext cx="17526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4" name="Text 12"/>
          <p:cNvSpPr/>
          <p:nvPr/>
        </p:nvSpPr>
        <p:spPr>
          <a:xfrm>
            <a:off x="3738443" y="4173260"/>
            <a:ext cx="2354580" cy="347186"/>
          </a:xfrm>
          <a:prstGeom prst="rect">
            <a:avLst/>
          </a:prstGeom>
          <a:noFill/>
          <a:ln/>
        </p:spPr>
        <p:txBody>
          <a:bodyPr wrap="none" rtlCol="0" anchor="t"/>
          <a:lstStyle/>
          <a:p>
            <a:pPr marL="0" indent="0" algn="r">
              <a:lnSpc>
                <a:spcPts val="2734"/>
              </a:lnSpc>
              <a:buNone/>
            </a:pPr>
            <a:r>
              <a:rPr lang="en-US" sz="2187" dirty="0">
                <a:solidFill>
                  <a:srgbClr val="6EB9FC"/>
                </a:solidFill>
                <a:latin typeface="Lora" pitchFamily="34" charset="0"/>
                <a:ea typeface="Lora" pitchFamily="34" charset="-122"/>
                <a:cs typeface="Lora" pitchFamily="34" charset="-120"/>
              </a:rPr>
              <a:t>Use Proxy Servers</a:t>
            </a:r>
            <a:endParaRPr lang="en-US" sz="2187" dirty="0"/>
          </a:p>
        </p:txBody>
      </p:sp>
      <p:sp>
        <p:nvSpPr>
          <p:cNvPr id="15" name="Text 13"/>
          <p:cNvSpPr/>
          <p:nvPr/>
        </p:nvSpPr>
        <p:spPr>
          <a:xfrm>
            <a:off x="2348389" y="4742617"/>
            <a:ext cx="3744635" cy="1066205"/>
          </a:xfrm>
          <a:prstGeom prst="rect">
            <a:avLst/>
          </a:prstGeom>
          <a:noFill/>
          <a:ln/>
        </p:spPr>
        <p:txBody>
          <a:bodyPr wrap="square" rtlCol="0" anchor="t"/>
          <a:lstStyle/>
          <a:p>
            <a:pPr marL="0" indent="0" algn="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Employ a proxy server to bypass CORS restrictions by forwarding requests from the client to the server.</a:t>
            </a:r>
            <a:endParaRPr lang="en-US" sz="1750" dirty="0"/>
          </a:p>
        </p:txBody>
      </p:sp>
      <p:sp>
        <p:nvSpPr>
          <p:cNvPr id="16" name="Shape 14"/>
          <p:cNvSpPr/>
          <p:nvPr/>
        </p:nvSpPr>
        <p:spPr>
          <a:xfrm>
            <a:off x="7565053" y="5551944"/>
            <a:ext cx="777597" cy="27742"/>
          </a:xfrm>
          <a:prstGeom prst="rect">
            <a:avLst/>
          </a:prstGeom>
          <a:solidFill>
            <a:srgbClr val="6EB9FC"/>
          </a:solidFill>
          <a:ln/>
        </p:spPr>
        <p:txBody>
          <a:bodyPr/>
          <a:lstStyle/>
          <a:p>
            <a:endParaRPr lang="en-US"/>
          </a:p>
        </p:txBody>
      </p:sp>
      <p:sp>
        <p:nvSpPr>
          <p:cNvPr id="17" name="Shape 15"/>
          <p:cNvSpPr/>
          <p:nvPr/>
        </p:nvSpPr>
        <p:spPr>
          <a:xfrm>
            <a:off x="7065109" y="5315903"/>
            <a:ext cx="499943" cy="499943"/>
          </a:xfrm>
          <a:prstGeom prst="roundRect">
            <a:avLst>
              <a:gd name="adj" fmla="val 13333"/>
            </a:avLst>
          </a:prstGeom>
          <a:solidFill>
            <a:srgbClr val="2F3343"/>
          </a:solidFill>
          <a:ln/>
        </p:spPr>
        <p:txBody>
          <a:bodyPr/>
          <a:lstStyle/>
          <a:p>
            <a:endParaRPr lang="en-US"/>
          </a:p>
        </p:txBody>
      </p:sp>
      <p:sp>
        <p:nvSpPr>
          <p:cNvPr id="18" name="Text 16"/>
          <p:cNvSpPr/>
          <p:nvPr/>
        </p:nvSpPr>
        <p:spPr>
          <a:xfrm>
            <a:off x="7223581" y="5357574"/>
            <a:ext cx="18288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9" name="Text 17"/>
          <p:cNvSpPr/>
          <p:nvPr/>
        </p:nvSpPr>
        <p:spPr>
          <a:xfrm>
            <a:off x="8537138" y="5364480"/>
            <a:ext cx="326136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Configure CORS Headers</a:t>
            </a:r>
            <a:endParaRPr lang="en-US" sz="2187" dirty="0"/>
          </a:p>
        </p:txBody>
      </p:sp>
      <p:sp>
        <p:nvSpPr>
          <p:cNvPr id="20" name="Text 18"/>
          <p:cNvSpPr/>
          <p:nvPr/>
        </p:nvSpPr>
        <p:spPr>
          <a:xfrm>
            <a:off x="8537138" y="5933837"/>
            <a:ext cx="3744754" cy="1066205"/>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Ensure that the server-side application is properly configured to include appropriate CORS headers.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US"/>
          </a:p>
        </p:txBody>
      </p:sp>
      <p:sp>
        <p:nvSpPr>
          <p:cNvPr id="3" name="Shape 1"/>
          <p:cNvSpPr/>
          <p:nvPr/>
        </p:nvSpPr>
        <p:spPr>
          <a:xfrm>
            <a:off x="0" y="0"/>
            <a:ext cx="14630400" cy="8229600"/>
          </a:xfrm>
          <a:prstGeom prst="rect">
            <a:avLst/>
          </a:prstGeom>
          <a:solidFill>
            <a:srgbClr val="252833"/>
          </a:solidFill>
          <a:ln/>
        </p:spPr>
        <p:txBody>
          <a:bodyPr/>
          <a:lstStyle/>
          <a:p>
            <a:endParaRPr lang="en-US"/>
          </a:p>
        </p:txBody>
      </p:sp>
      <p:sp>
        <p:nvSpPr>
          <p:cNvPr id="4" name="Text 2"/>
          <p:cNvSpPr/>
          <p:nvPr/>
        </p:nvSpPr>
        <p:spPr>
          <a:xfrm>
            <a:off x="2348389" y="1695926"/>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Best Practices for Securing Axios Requests</a:t>
            </a:r>
            <a:endParaRPr lang="en-US" sz="4374" dirty="0"/>
          </a:p>
        </p:txBody>
      </p:sp>
      <p:sp>
        <p:nvSpPr>
          <p:cNvPr id="5" name="Text 3"/>
          <p:cNvSpPr/>
          <p:nvPr/>
        </p:nvSpPr>
        <p:spPr>
          <a:xfrm>
            <a:off x="2348389" y="3640098"/>
            <a:ext cx="270510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Add CSRF Protection</a:t>
            </a:r>
            <a:endParaRPr lang="en-US" sz="2187" dirty="0"/>
          </a:p>
        </p:txBody>
      </p:sp>
      <p:sp>
        <p:nvSpPr>
          <p:cNvPr id="6" name="Text 4"/>
          <p:cNvSpPr/>
          <p:nvPr/>
        </p:nvSpPr>
        <p:spPr>
          <a:xfrm>
            <a:off x="2348389" y="4209455"/>
            <a:ext cx="2949416"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Include CSRF tokens in your axios requests to protect against cross-site request forgery attacks.</a:t>
            </a:r>
            <a:endParaRPr lang="en-US" sz="1750" dirty="0"/>
          </a:p>
        </p:txBody>
      </p:sp>
      <p:sp>
        <p:nvSpPr>
          <p:cNvPr id="7" name="Text 5"/>
          <p:cNvSpPr/>
          <p:nvPr/>
        </p:nvSpPr>
        <p:spPr>
          <a:xfrm>
            <a:off x="5847398" y="3640098"/>
            <a:ext cx="2949416"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Implement Authentication</a:t>
            </a:r>
            <a:endParaRPr lang="en-US" sz="2187" dirty="0"/>
          </a:p>
        </p:txBody>
      </p:sp>
      <p:sp>
        <p:nvSpPr>
          <p:cNvPr id="8" name="Text 6"/>
          <p:cNvSpPr/>
          <p:nvPr/>
        </p:nvSpPr>
        <p:spPr>
          <a:xfrm>
            <a:off x="5847398" y="4556641"/>
            <a:ext cx="2949416"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Use authentication mechanisms like JWT or OAuth to secure your axios requests and authorize access to protected resources.</a:t>
            </a:r>
            <a:endParaRPr lang="en-US" sz="1750" dirty="0"/>
          </a:p>
        </p:txBody>
      </p:sp>
      <p:sp>
        <p:nvSpPr>
          <p:cNvPr id="9" name="Text 7"/>
          <p:cNvSpPr/>
          <p:nvPr/>
        </p:nvSpPr>
        <p:spPr>
          <a:xfrm>
            <a:off x="9346406" y="3640098"/>
            <a:ext cx="249936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Validate Input Data</a:t>
            </a:r>
            <a:endParaRPr lang="en-US" sz="2187" dirty="0"/>
          </a:p>
        </p:txBody>
      </p:sp>
      <p:sp>
        <p:nvSpPr>
          <p:cNvPr id="10" name="Text 8"/>
          <p:cNvSpPr/>
          <p:nvPr/>
        </p:nvSpPr>
        <p:spPr>
          <a:xfrm>
            <a:off x="9346406" y="4209455"/>
            <a:ext cx="2949416"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Handle input data validation on the server-side to prevent security vulnerabilities and ensure data integrity.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US"/>
          </a:p>
        </p:txBody>
      </p:sp>
      <p:sp>
        <p:nvSpPr>
          <p:cNvPr id="3" name="Shape 1"/>
          <p:cNvSpPr/>
          <p:nvPr/>
        </p:nvSpPr>
        <p:spPr>
          <a:xfrm>
            <a:off x="0" y="0"/>
            <a:ext cx="14630400" cy="8229600"/>
          </a:xfrm>
          <a:prstGeom prst="rect">
            <a:avLst/>
          </a:prstGeom>
          <a:solidFill>
            <a:srgbClr val="252833"/>
          </a:solidFill>
          <a:ln/>
        </p:spPr>
        <p:txBody>
          <a:bodyPr/>
          <a:lstStyle/>
          <a:p>
            <a:endParaRPr lang="en-US"/>
          </a:p>
        </p:txBody>
      </p:sp>
      <p:sp>
        <p:nvSpPr>
          <p:cNvPr id="4" name="Text 2"/>
          <p:cNvSpPr/>
          <p:nvPr/>
        </p:nvSpPr>
        <p:spPr>
          <a:xfrm>
            <a:off x="833199" y="3067883"/>
            <a:ext cx="69646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Conclusion and Next Steps</a:t>
            </a:r>
            <a:endParaRPr lang="en-US" sz="4374" dirty="0"/>
          </a:p>
        </p:txBody>
      </p:sp>
      <p:sp>
        <p:nvSpPr>
          <p:cNvPr id="5"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In this presentation, we explored axios, its handling of CORS, and the best practices for secure requests. Take this knowledge and apply it to your projects to enhance the functionality and security of your web applications.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Custom</PresentationFormat>
  <Paragraphs>64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Lokaranjan Radhakrishnan</cp:lastModifiedBy>
  <cp:revision>2</cp:revision>
  <dcterms:created xsi:type="dcterms:W3CDTF">2023-09-08T16:07:47Z</dcterms:created>
  <dcterms:modified xsi:type="dcterms:W3CDTF">2023-09-08T16:10:18Z</dcterms:modified>
</cp:coreProperties>
</file>