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avarshini S" initials="LS" lastIdx="2" clrIdx="0">
    <p:extLst>
      <p:ext uri="{19B8F6BF-5375-455C-9EA6-DF929625EA0E}">
        <p15:presenceInfo xmlns:p15="http://schemas.microsoft.com/office/powerpoint/2012/main" userId="f9e9345c784bae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6" d="100"/>
          <a:sy n="66" d="100"/>
        </p:scale>
        <p:origin x="-148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9T12:46:16.412" idx="2">
    <p:pos x="10" y="10"/>
    <p:text>
   Organizations face the challenges in interpreting huge amount of employee attendance data.
   The basic data in tables lacks clarity, making hard to identify patterns and trends
   Difficult to detect attendance anomalies and forecast the absenteeism.
   Ineffective workforce management due to lack of knowledge 
   Need for visual tools, such as Excel charts, to transform data into clear, strategic insights , so the employee faces more problems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9522" y="21429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667900" y="35716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38348" y="592933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05254" y="1643050"/>
            <a:ext cx="15597254"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 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2928934"/>
            <a:ext cx="8610600" cy="3416320"/>
          </a:xfrm>
          <a:prstGeom prst="rect">
            <a:avLst/>
          </a:prstGeom>
          <a:noFill/>
        </p:spPr>
        <p:txBody>
          <a:bodyPr wrap="square" rtlCol="0">
            <a:spAutoFit/>
          </a:bodyPr>
          <a:lstStyle/>
          <a:p>
            <a:r>
              <a:rPr lang="en-US" sz="2400" dirty="0"/>
              <a:t>STUDENT NAME: LOKAVARSHINI S</a:t>
            </a:r>
          </a:p>
          <a:p>
            <a:endParaRPr lang="en-US" sz="2400" dirty="0"/>
          </a:p>
          <a:p>
            <a:r>
              <a:rPr lang="en-US" sz="2400" dirty="0"/>
              <a:t>REGISTER NO: 312216985</a:t>
            </a:r>
          </a:p>
          <a:p>
            <a:r>
              <a:rPr lang="en-US" sz="2400"/>
              <a:t>                         [ 386560C6EFDE5ABAEC143ACE4014B690 ]</a:t>
            </a:r>
            <a:endParaRPr lang="en-US" sz="2400" dirty="0"/>
          </a:p>
          <a:p>
            <a:endParaRPr lang="en-US" sz="2400" dirty="0"/>
          </a:p>
          <a:p>
            <a:r>
              <a:rPr lang="en-US" sz="2400" dirty="0"/>
              <a:t>DEPARTMENT: B.Com ( General )</a:t>
            </a:r>
          </a:p>
          <a:p>
            <a:endParaRPr lang="en-US" sz="2400" dirty="0"/>
          </a:p>
          <a:p>
            <a:r>
              <a:rPr lang="en-US" sz="2400" dirty="0"/>
              <a:t>COLLEGE :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167834" y="528638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5213349" cy="752129"/>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r>
              <a:rPr lang="en-IN" sz="4800" b="1" spc="5" dirty="0">
                <a:latin typeface="Trebuchet MS"/>
                <a:cs typeface="Trebuchet MS"/>
              </a:rPr>
              <a:t> : </a:t>
            </a:r>
            <a:endParaRPr sz="4800" dirty="0">
              <a:latin typeface="Trebuchet MS"/>
              <a:cs typeface="Trebuchet MS"/>
            </a:endParaRPr>
          </a:p>
        </p:txBody>
      </p:sp>
      <p:sp>
        <p:nvSpPr>
          <p:cNvPr id="14" name="object 3"/>
          <p:cNvSpPr/>
          <p:nvPr/>
        </p:nvSpPr>
        <p:spPr>
          <a:xfrm>
            <a:off x="5310182" y="42860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1"/>
          </a:lnRef>
          <a:fillRef idx="3">
            <a:schemeClr val="accent1"/>
          </a:fillRef>
          <a:effectRef idx="2">
            <a:schemeClr val="accent1"/>
          </a:effectRef>
          <a:fontRef idx="minor">
            <a:schemeClr val="lt1"/>
          </a:fontRef>
        </p:style>
        <p:txBody>
          <a:bodyPr wrap="square" lIns="0" tIns="0" rIns="0" bIns="0" rtlCol="0"/>
          <a:lstStyle/>
          <a:p>
            <a:endParaRPr/>
          </a:p>
        </p:txBody>
      </p:sp>
      <p:sp>
        <p:nvSpPr>
          <p:cNvPr id="7" name="Rectangle 6"/>
          <p:cNvSpPr/>
          <p:nvPr/>
        </p:nvSpPr>
        <p:spPr>
          <a:xfrm>
            <a:off x="952464" y="1142984"/>
            <a:ext cx="7786742" cy="5715016"/>
          </a:xfrm>
          <a:prstGeom prst="rect">
            <a:avLst/>
          </a:prstGeom>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400" b="1" dirty="0">
                <a:solidFill>
                  <a:srgbClr val="C00000"/>
                </a:solidFill>
                <a:latin typeface="NSimSun" pitchFamily="49" charset="-122"/>
                <a:ea typeface="NSimSun" pitchFamily="49" charset="-122"/>
              </a:rPr>
              <a:t>1 . Data Preparation</a:t>
            </a:r>
          </a:p>
          <a:p>
            <a:pPr algn="ctr"/>
            <a:r>
              <a:rPr lang="en-IN" sz="2400" b="1" dirty="0">
                <a:solidFill>
                  <a:srgbClr val="C00000"/>
                </a:solidFill>
                <a:latin typeface="NSimSun" pitchFamily="49" charset="-122"/>
                <a:ea typeface="NSimSun" pitchFamily="49" charset="-122"/>
              </a:rPr>
              <a:t> </a:t>
            </a:r>
          </a:p>
          <a:p>
            <a:pPr algn="ctr"/>
            <a:r>
              <a:rPr lang="en-IN" sz="2400" b="1" dirty="0">
                <a:solidFill>
                  <a:srgbClr val="C00000"/>
                </a:solidFill>
                <a:latin typeface="NSimSun" pitchFamily="49" charset="-122"/>
                <a:ea typeface="NSimSun" pitchFamily="49" charset="-122"/>
              </a:rPr>
              <a:t>2 . Data segmentation </a:t>
            </a:r>
          </a:p>
          <a:p>
            <a:pPr algn="ctr"/>
            <a:endParaRPr lang="en-IN" sz="2400" b="1" dirty="0">
              <a:solidFill>
                <a:srgbClr val="C00000"/>
              </a:solidFill>
              <a:latin typeface="NSimSun" pitchFamily="49" charset="-122"/>
              <a:ea typeface="NSimSun" pitchFamily="49" charset="-122"/>
            </a:endParaRPr>
          </a:p>
          <a:p>
            <a:pPr algn="ctr"/>
            <a:r>
              <a:rPr lang="en-IN" sz="2400" b="1" dirty="0">
                <a:solidFill>
                  <a:srgbClr val="C00000"/>
                </a:solidFill>
                <a:latin typeface="NSimSun" pitchFamily="49" charset="-122"/>
                <a:ea typeface="NSimSun" pitchFamily="49" charset="-122"/>
              </a:rPr>
              <a:t>3 . Pivot table creation</a:t>
            </a:r>
          </a:p>
          <a:p>
            <a:pPr algn="ctr"/>
            <a:endParaRPr lang="en-IN" sz="2400" b="1" dirty="0">
              <a:solidFill>
                <a:srgbClr val="C00000"/>
              </a:solidFill>
              <a:latin typeface="NSimSun" pitchFamily="49" charset="-122"/>
              <a:ea typeface="NSimSun" pitchFamily="49" charset="-122"/>
            </a:endParaRPr>
          </a:p>
          <a:p>
            <a:pPr algn="ctr"/>
            <a:r>
              <a:rPr lang="en-IN" sz="2400" b="1" dirty="0">
                <a:solidFill>
                  <a:srgbClr val="C00000"/>
                </a:solidFill>
                <a:latin typeface="NSimSun" pitchFamily="49" charset="-122"/>
                <a:ea typeface="NSimSun" pitchFamily="49" charset="-122"/>
              </a:rPr>
              <a:t>4 . Chart Preparation </a:t>
            </a:r>
          </a:p>
          <a:p>
            <a:pPr algn="ctr"/>
            <a:endParaRPr lang="en-IN" sz="2400" b="1" dirty="0">
              <a:solidFill>
                <a:srgbClr val="C00000"/>
              </a:solidFill>
              <a:latin typeface="NSimSun" pitchFamily="49" charset="-122"/>
              <a:ea typeface="NSimSun" pitchFamily="49" charset="-122"/>
            </a:endParaRPr>
          </a:p>
          <a:p>
            <a:pPr algn="ctr"/>
            <a:r>
              <a:rPr lang="en-IN" sz="2400" b="1" dirty="0">
                <a:solidFill>
                  <a:srgbClr val="C00000"/>
                </a:solidFill>
                <a:latin typeface="NSimSun" pitchFamily="49" charset="-122"/>
                <a:ea typeface="NSimSun" pitchFamily="49" charset="-122"/>
              </a:rPr>
              <a:t>5 . Advanced Features</a:t>
            </a:r>
          </a:p>
          <a:p>
            <a:pPr algn="ctr"/>
            <a:endParaRPr lang="en-IN" sz="2400" b="1" dirty="0">
              <a:solidFill>
                <a:srgbClr val="C00000"/>
              </a:solidFill>
              <a:latin typeface="NSimSun" pitchFamily="49" charset="-122"/>
              <a:ea typeface="NSimSun" pitchFamily="49" charset="-122"/>
            </a:endParaRPr>
          </a:p>
          <a:p>
            <a:pPr algn="ctr"/>
            <a:r>
              <a:rPr lang="en-IN" sz="2400" b="1" dirty="0">
                <a:solidFill>
                  <a:srgbClr val="C00000"/>
                </a:solidFill>
                <a:latin typeface="NSimSun" pitchFamily="49" charset="-122"/>
                <a:ea typeface="NSimSun" pitchFamily="49" charset="-122"/>
              </a:rPr>
              <a:t>6 . Forecasting and Predictive Analysis</a:t>
            </a:r>
          </a:p>
          <a:p>
            <a:pPr algn="ctr"/>
            <a:endParaRPr lang="en-IN" sz="2400" b="1" dirty="0">
              <a:solidFill>
                <a:srgbClr val="C00000"/>
              </a:solidFill>
              <a:latin typeface="NSimSun" pitchFamily="49" charset="-122"/>
              <a:ea typeface="NSimSun" pitchFamily="49" charset="-122"/>
            </a:endParaRPr>
          </a:p>
          <a:p>
            <a:pPr algn="ctr"/>
            <a:r>
              <a:rPr lang="en-IN" sz="2400" b="1" dirty="0">
                <a:solidFill>
                  <a:srgbClr val="C00000"/>
                </a:solidFill>
                <a:latin typeface="NSimSun" pitchFamily="49" charset="-122"/>
                <a:ea typeface="NSimSun" pitchFamily="49" charset="-122"/>
              </a:rPr>
              <a:t>7 . 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668032" y="585789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8842257">
            <a:off x="5238744" y="500042"/>
            <a:ext cx="428628" cy="42862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97528"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r>
              <a:rPr lang="en-IN" dirty="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WhatsApp Image 2024-08-30 at 2.03.15 PM.jpeg"/>
          <p:cNvPicPr>
            <a:picLocks noChangeAspect="1"/>
          </p:cNvPicPr>
          <p:nvPr/>
        </p:nvPicPr>
        <p:blipFill>
          <a:blip r:embed="rId3"/>
          <a:stretch>
            <a:fillRect/>
          </a:stretch>
        </p:blipFill>
        <p:spPr>
          <a:xfrm>
            <a:off x="5595934" y="2071678"/>
            <a:ext cx="4705350" cy="2867025"/>
          </a:xfrm>
          <a:prstGeom prst="rect">
            <a:avLst/>
          </a:prstGeom>
          <a:ln w="76200">
            <a:solidFill>
              <a:schemeClr val="tx1"/>
            </a:solidFill>
          </a:ln>
        </p:spPr>
      </p:pic>
      <p:sp>
        <p:nvSpPr>
          <p:cNvPr id="11" name="Oval 10"/>
          <p:cNvSpPr/>
          <p:nvPr/>
        </p:nvSpPr>
        <p:spPr>
          <a:xfrm>
            <a:off x="-762048" y="785794"/>
            <a:ext cx="6786610" cy="557216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3">
                    <a:lumMod val="50000"/>
                  </a:schemeClr>
                </a:solidFill>
                <a:latin typeface="Castellar" pitchFamily="18" charset="0"/>
              </a:rPr>
              <a:t>The chart displays a column chart    representation of employee attendance status over various individuals, helping to quickly identify patterns in employee availability and turnover.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 : </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6646" y="1357298"/>
            <a:ext cx="11382412" cy="5072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pPr algn="ctr"/>
            <a:r>
              <a:rPr lang="en-US" b="1" dirty="0">
                <a:solidFill>
                  <a:srgbClr val="FF0066"/>
                </a:solidFill>
              </a:rPr>
              <a:t>      </a:t>
            </a:r>
            <a:r>
              <a:rPr lang="en-US" sz="2400" b="1" dirty="0">
                <a:solidFill>
                  <a:srgbClr val="FF0066"/>
                </a:solidFill>
              </a:rPr>
              <a:t>Visualizing employee attendance trends using Excel tables and charts shows clear and actionable insights for the effective </a:t>
            </a:r>
            <a:r>
              <a:rPr lang="en-US" sz="2400" b="1" dirty="0" err="1">
                <a:solidFill>
                  <a:srgbClr val="FF0066"/>
                </a:solidFill>
              </a:rPr>
              <a:t>decission</a:t>
            </a:r>
            <a:r>
              <a:rPr lang="en-US" sz="2400" b="1" dirty="0">
                <a:solidFill>
                  <a:srgbClr val="FF0066"/>
                </a:solidFill>
              </a:rPr>
              <a:t> .</a:t>
            </a:r>
          </a:p>
          <a:p>
            <a:endParaRPr lang="en-IN" dirty="0"/>
          </a:p>
          <a:p>
            <a:r>
              <a:rPr lang="en-IN" sz="2800" b="1" i="1" dirty="0">
                <a:solidFill>
                  <a:schemeClr val="tx1"/>
                </a:solidFill>
              </a:rPr>
              <a:t>BENEFITS :</a:t>
            </a:r>
          </a:p>
          <a:p>
            <a:r>
              <a:rPr lang="en-IN" dirty="0">
                <a:solidFill>
                  <a:schemeClr val="accent6">
                    <a:lumMod val="75000"/>
                  </a:schemeClr>
                </a:solidFill>
              </a:rPr>
              <a:t>                   </a:t>
            </a:r>
            <a:r>
              <a:rPr lang="en-IN" dirty="0">
                <a:solidFill>
                  <a:schemeClr val="accent6">
                    <a:lumMod val="75000"/>
                  </a:schemeClr>
                </a:solidFill>
                <a:latin typeface="Arial Black" pitchFamily="34" charset="0"/>
              </a:rPr>
              <a:t> </a:t>
            </a:r>
            <a:r>
              <a:rPr lang="en-US" dirty="0">
                <a:solidFill>
                  <a:schemeClr val="accent6">
                    <a:lumMod val="75000"/>
                  </a:schemeClr>
                </a:solidFill>
                <a:latin typeface="Arial Black" pitchFamily="34" charset="0"/>
              </a:rPr>
              <a:t>Improves the operational efficiency by using these data-driven analysis and reduces manual errors . </a:t>
            </a:r>
          </a:p>
          <a:p>
            <a:r>
              <a:rPr lang="en-US" dirty="0">
                <a:solidFill>
                  <a:schemeClr val="accent6">
                    <a:lumMod val="75000"/>
                  </a:schemeClr>
                </a:solidFill>
                <a:latin typeface="Arial Black" pitchFamily="34" charset="0"/>
              </a:rPr>
              <a:t>              </a:t>
            </a:r>
            <a:r>
              <a:rPr lang="en-US" dirty="0" err="1">
                <a:solidFill>
                  <a:schemeClr val="accent6">
                    <a:lumMod val="75000"/>
                  </a:schemeClr>
                </a:solidFill>
                <a:latin typeface="Arial Black" pitchFamily="34" charset="0"/>
              </a:rPr>
              <a:t>Imporves</a:t>
            </a:r>
            <a:r>
              <a:rPr lang="en-US" dirty="0">
                <a:solidFill>
                  <a:schemeClr val="accent6">
                    <a:lumMod val="75000"/>
                  </a:schemeClr>
                </a:solidFill>
                <a:latin typeface="Arial Black" pitchFamily="34" charset="0"/>
              </a:rPr>
              <a:t> the ability to forecast and manage attendance-related challenges, optimizing workforce planning.</a:t>
            </a:r>
          </a:p>
          <a:p>
            <a:endParaRPr lang="en-IN" dirty="0"/>
          </a:p>
          <a:p>
            <a:r>
              <a:rPr lang="en-US" sz="2800" b="1" i="1" dirty="0">
                <a:solidFill>
                  <a:schemeClr val="tx1"/>
                </a:solidFill>
              </a:rPr>
              <a:t>Future Implications:</a:t>
            </a:r>
            <a:endParaRPr lang="en-US" sz="2800" i="1" dirty="0">
              <a:solidFill>
                <a:schemeClr val="tx1"/>
              </a:solidFill>
            </a:endParaRPr>
          </a:p>
          <a:p>
            <a:r>
              <a:rPr lang="en-US" dirty="0">
                <a:solidFill>
                  <a:schemeClr val="accent6">
                    <a:lumMod val="75000"/>
                  </a:schemeClr>
                </a:solidFill>
                <a:latin typeface="Arial Black" pitchFamily="34" charset="0"/>
              </a:rPr>
              <a:t>             Continue use of visual presentation will enable more strategic planning in effective way .</a:t>
            </a:r>
          </a:p>
          <a:p>
            <a:r>
              <a:rPr lang="en-US" dirty="0">
                <a:solidFill>
                  <a:schemeClr val="accent6">
                    <a:lumMod val="75000"/>
                  </a:schemeClr>
                </a:solidFill>
                <a:latin typeface="Arial Black" pitchFamily="34" charset="0"/>
              </a:rPr>
              <a:t>             Incorporating extra </a:t>
            </a:r>
            <a:r>
              <a:rPr lang="en-US" dirty="0" err="1">
                <a:solidFill>
                  <a:schemeClr val="accent6">
                    <a:lumMod val="75000"/>
                  </a:schemeClr>
                </a:solidFill>
                <a:latin typeface="Arial Black" pitchFamily="34" charset="0"/>
              </a:rPr>
              <a:t>datas</a:t>
            </a:r>
            <a:r>
              <a:rPr lang="en-US" dirty="0">
                <a:solidFill>
                  <a:schemeClr val="accent6">
                    <a:lumMod val="75000"/>
                  </a:schemeClr>
                </a:solidFill>
                <a:latin typeface="Arial Black" pitchFamily="34" charset="0"/>
              </a:rPr>
              <a:t> and advanced analytics can further helps the insights and enhance predictive capabilities.</a:t>
            </a:r>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66712" y="1571612"/>
            <a:ext cx="6357982"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6">
                    <a:lumMod val="75000"/>
                  </a:schemeClr>
                </a:solidFill>
                <a:latin typeface="Arial Black" pitchFamily="34" charset="0"/>
              </a:rPr>
              <a:t>PROJECT</a:t>
            </a:r>
            <a:r>
              <a:rPr sz="4250" spc="-85" dirty="0">
                <a:solidFill>
                  <a:schemeClr val="accent6">
                    <a:lumMod val="75000"/>
                  </a:schemeClr>
                </a:solidFill>
                <a:latin typeface="Arial Black" pitchFamily="34" charset="0"/>
              </a:rPr>
              <a:t> </a:t>
            </a:r>
            <a:r>
              <a:rPr sz="4250" spc="25" dirty="0">
                <a:solidFill>
                  <a:schemeClr val="accent6">
                    <a:lumMod val="75000"/>
                  </a:schemeClr>
                </a:solidFill>
                <a:latin typeface="Arial Black" pitchFamily="34" charset="0"/>
              </a:rPr>
              <a:t>TITLE</a:t>
            </a:r>
            <a:endParaRPr sz="4250">
              <a:solidFill>
                <a:schemeClr val="accent6">
                  <a:lumMod val="75000"/>
                </a:schemeClr>
              </a:solidFill>
              <a:latin typeface="Arial Black"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6778" y="2714620"/>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Visualising Employee Attendance trends with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6">
                    <a:lumMod val="75000"/>
                  </a:schemeClr>
                </a:solidFill>
              </a:rPr>
              <a:t>A</a:t>
            </a:r>
            <a:r>
              <a:rPr spc="-5" dirty="0">
                <a:solidFill>
                  <a:schemeClr val="accent6">
                    <a:lumMod val="75000"/>
                  </a:schemeClr>
                </a:solidFill>
              </a:rPr>
              <a:t>G</a:t>
            </a:r>
            <a:r>
              <a:rPr spc="-35" dirty="0">
                <a:solidFill>
                  <a:schemeClr val="accent6">
                    <a:lumMod val="75000"/>
                  </a:schemeClr>
                </a:solidFill>
              </a:rPr>
              <a:t>E</a:t>
            </a:r>
            <a:r>
              <a:rPr spc="15" dirty="0">
                <a:solidFill>
                  <a:schemeClr val="accent6">
                    <a:lumMod val="75000"/>
                  </a:schemeClr>
                </a:solidFill>
              </a:rPr>
              <a:t>N</a:t>
            </a:r>
            <a:r>
              <a:rPr dirty="0">
                <a:solidFill>
                  <a:schemeClr val="accent6">
                    <a:lumMod val="75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101727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C984DC4-284D-B1F4-0FC4-808C0C315668}"/>
              </a:ext>
            </a:extLst>
          </p:cNvPr>
          <p:cNvSpPr txBox="1"/>
          <p:nvPr/>
        </p:nvSpPr>
        <p:spPr>
          <a:xfrm>
            <a:off x="1266385" y="2300228"/>
            <a:ext cx="7010046" cy="2585323"/>
          </a:xfrm>
          <a:prstGeom prst="rect">
            <a:avLst/>
          </a:prstGeom>
          <a:noFill/>
        </p:spPr>
        <p:txBody>
          <a:bodyPr wrap="square">
            <a:spAutoFit/>
          </a:bodyPr>
          <a:lstStyle/>
          <a:p>
            <a:r>
              <a:rPr lang="en-US"/>
              <a:t>   </a:t>
            </a:r>
            <a:r>
              <a:rPr lang="en-US" b="1">
                <a:solidFill>
                  <a:schemeClr val="accent6">
                    <a:lumMod val="75000"/>
                  </a:schemeClr>
                </a:solidFill>
                <a:latin typeface="Amasis MT Pro Black" panose="02000000000000000000" pitchFamily="2" charset="0"/>
                <a:ea typeface="Amasis MT Pro Black" panose="02000000000000000000" pitchFamily="2" charset="0"/>
              </a:rPr>
              <a:t>1. Organizations face challenges </a:t>
            </a:r>
          </a:p>
          <a:p>
            <a:endParaRPr lang="en-US" b="1">
              <a:solidFill>
                <a:schemeClr val="accent6">
                  <a:lumMod val="75000"/>
                </a:schemeClr>
              </a:solidFill>
              <a:latin typeface="Amasis MT Pro Black" panose="02000000000000000000" pitchFamily="2" charset="0"/>
              <a:ea typeface="Amasis MT Pro Black" panose="02000000000000000000" pitchFamily="2" charset="0"/>
            </a:endParaRPr>
          </a:p>
          <a:p>
            <a:r>
              <a:rPr lang="en-US" b="1">
                <a:solidFill>
                  <a:schemeClr val="accent6">
                    <a:lumMod val="75000"/>
                  </a:schemeClr>
                </a:solidFill>
                <a:latin typeface="Amasis MT Pro Black" panose="02000000000000000000" pitchFamily="2" charset="0"/>
                <a:ea typeface="Amasis MT Pro Black" panose="02000000000000000000" pitchFamily="2" charset="0"/>
              </a:rPr>
              <a:t>   2. Raw data in tables lacks clarity</a:t>
            </a:r>
          </a:p>
          <a:p>
            <a:endParaRPr lang="en-US" b="1">
              <a:solidFill>
                <a:schemeClr val="accent6">
                  <a:lumMod val="75000"/>
                </a:schemeClr>
              </a:solidFill>
              <a:latin typeface="Amasis MT Pro Black" panose="02000000000000000000" pitchFamily="2" charset="0"/>
              <a:ea typeface="Amasis MT Pro Black" panose="02000000000000000000" pitchFamily="2" charset="0"/>
            </a:endParaRPr>
          </a:p>
          <a:p>
            <a:r>
              <a:rPr lang="en-US" b="1">
                <a:solidFill>
                  <a:schemeClr val="accent6">
                    <a:lumMod val="75000"/>
                  </a:schemeClr>
                </a:solidFill>
                <a:latin typeface="Amasis MT Pro Black" panose="02000000000000000000" pitchFamily="2" charset="0"/>
                <a:ea typeface="Amasis MT Pro Black" panose="02000000000000000000" pitchFamily="2" charset="0"/>
              </a:rPr>
              <a:t>   3. Difficulty in detecting forecasting absenteeism.  </a:t>
            </a:r>
          </a:p>
          <a:p>
            <a:endParaRPr lang="en-US" b="1">
              <a:solidFill>
                <a:schemeClr val="accent6">
                  <a:lumMod val="75000"/>
                </a:schemeClr>
              </a:solidFill>
              <a:latin typeface="Amasis MT Pro Black" panose="02000000000000000000" pitchFamily="2" charset="0"/>
              <a:ea typeface="Amasis MT Pro Black" panose="02000000000000000000" pitchFamily="2" charset="0"/>
            </a:endParaRPr>
          </a:p>
          <a:p>
            <a:r>
              <a:rPr lang="en-US" b="1">
                <a:solidFill>
                  <a:schemeClr val="accent6">
                    <a:lumMod val="75000"/>
                  </a:schemeClr>
                </a:solidFill>
                <a:latin typeface="Amasis MT Pro Black" panose="02000000000000000000" pitchFamily="2" charset="0"/>
                <a:ea typeface="Amasis MT Pro Black" panose="02000000000000000000" pitchFamily="2" charset="0"/>
              </a:rPr>
              <a:t>   4. Ineffective workforce management </a:t>
            </a:r>
          </a:p>
          <a:p>
            <a:endParaRPr lang="en-US" b="1">
              <a:solidFill>
                <a:schemeClr val="accent6">
                  <a:lumMod val="75000"/>
                </a:schemeClr>
              </a:solidFill>
              <a:latin typeface="Amasis MT Pro Black" panose="02000000000000000000" pitchFamily="2" charset="0"/>
              <a:ea typeface="Amasis MT Pro Black" panose="02000000000000000000" pitchFamily="2" charset="0"/>
            </a:endParaRPr>
          </a:p>
          <a:p>
            <a:r>
              <a:rPr lang="en-US" b="1">
                <a:solidFill>
                  <a:schemeClr val="accent6">
                    <a:lumMod val="75000"/>
                  </a:schemeClr>
                </a:solidFill>
                <a:latin typeface="Amasis MT Pro Black" panose="02000000000000000000" pitchFamily="2" charset="0"/>
                <a:ea typeface="Amasis MT Pro Black" panose="02000000000000000000" pitchFamily="2" charset="0"/>
              </a:rPr>
              <a:t>   5. Need for visual tools, such as Excel charts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nchor="ctr">
            <a:spAutoFit/>
          </a:bodyPr>
          <a:lstStyle/>
          <a:p>
            <a:pPr algn="ctr">
              <a:buFont typeface="Arial" panose="020B0604020202020204" pitchFamily="34" charset="0"/>
              <a:buChar char="•"/>
            </a:pPr>
            <a:r>
              <a:rPr lang="en-US" sz="2400" b="1" i="1" dirty="0">
                <a:solidFill>
                  <a:srgbClr val="FF0000"/>
                </a:solidFill>
                <a:latin typeface="Times New Roman" panose="02020603050405020304" pitchFamily="18" charset="0"/>
                <a:cs typeface="Times New Roman" panose="02020603050405020304" pitchFamily="18" charset="0"/>
              </a:rPr>
              <a:t>Objective </a:t>
            </a:r>
          </a:p>
          <a:p>
            <a:pPr algn="ctr"/>
            <a:endParaRPr lang="en-US" sz="2400" b="1" i="1" dirty="0">
              <a:solidFill>
                <a:srgbClr val="FF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r>
              <a:rPr lang="en-US" sz="2400" b="1" i="1" dirty="0">
                <a:solidFill>
                  <a:srgbClr val="FF0000"/>
                </a:solidFill>
                <a:effectLst/>
                <a:latin typeface="Times New Roman" panose="02020603050405020304" pitchFamily="18" charset="0"/>
                <a:cs typeface="Times New Roman" panose="02020603050405020304" pitchFamily="18" charset="0"/>
              </a:rPr>
              <a:t>Scope</a:t>
            </a:r>
          </a:p>
          <a:p>
            <a:pPr algn="ctr"/>
            <a:endParaRPr lang="en-US" sz="2400" b="1" i="1" dirty="0">
              <a:solidFill>
                <a:srgbClr val="FF0000"/>
              </a:solidFill>
              <a:effectLst/>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r>
              <a:rPr lang="en-US" sz="2400" b="1" i="1" dirty="0">
                <a:solidFill>
                  <a:srgbClr val="FF0000"/>
                </a:solidFill>
                <a:effectLst/>
                <a:latin typeface="Times New Roman" panose="02020603050405020304" pitchFamily="18" charset="0"/>
                <a:cs typeface="Times New Roman" panose="02020603050405020304" pitchFamily="18" charset="0"/>
              </a:rPr>
              <a:t>Approach</a:t>
            </a:r>
          </a:p>
          <a:p>
            <a:pPr algn="ctr"/>
            <a:endParaRPr lang="en-US" sz="2400" b="1" i="1" dirty="0">
              <a:solidFill>
                <a:srgbClr val="FF0000"/>
              </a:solidFill>
              <a:effectLst/>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r>
              <a:rPr lang="en-US" sz="2400" b="1" i="1" dirty="0">
                <a:solidFill>
                  <a:srgbClr val="FF0000"/>
                </a:solidFill>
                <a:latin typeface="Times New Roman" panose="02020603050405020304" pitchFamily="18" charset="0"/>
                <a:cs typeface="Times New Roman" panose="02020603050405020304" pitchFamily="18" charset="0"/>
              </a:rPr>
              <a:t>Expected Outcome </a:t>
            </a:r>
            <a:endParaRPr lang="en-US" sz="2400" b="1" i="1" dirty="0">
              <a:solidFill>
                <a:srgbClr val="FF0000"/>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D17DF338-B376-4AA6-3435-29602D27D257}"/>
              </a:ext>
            </a:extLst>
          </p:cNvPr>
          <p:cNvSpPr txBox="1"/>
          <p:nvPr/>
        </p:nvSpPr>
        <p:spPr>
          <a:xfrm rot="10800000" flipV="1">
            <a:off x="2129865" y="-284964"/>
            <a:ext cx="5191312" cy="6647974"/>
          </a:xfrm>
          <a:prstGeom prst="rect">
            <a:avLst/>
          </a:prstGeom>
          <a:noFill/>
        </p:spPr>
        <p:txBody>
          <a:bodyPr wrap="square" rtlCol="0">
            <a:spAutoFit/>
          </a:bodyPr>
          <a:lstStyle/>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r>
              <a:rPr lang="en-US" sz="2400" dirty="0">
                <a:solidFill>
                  <a:schemeClr val="accent6">
                    <a:lumMod val="75000"/>
                  </a:schemeClr>
                </a:solidFill>
                <a:latin typeface="Algerian" pitchFamily="82" charset="0"/>
              </a:rPr>
              <a:t> HR Manager </a:t>
            </a: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r>
              <a:rPr lang="en-US" sz="2400" dirty="0">
                <a:solidFill>
                  <a:schemeClr val="accent6">
                    <a:lumMod val="75000"/>
                  </a:schemeClr>
                </a:solidFill>
                <a:latin typeface="Algerian" pitchFamily="82" charset="0"/>
              </a:rPr>
              <a:t> Team leader &amp; Supervisor </a:t>
            </a: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r>
              <a:rPr lang="en-US" sz="2400" dirty="0">
                <a:solidFill>
                  <a:schemeClr val="accent6">
                    <a:lumMod val="75000"/>
                  </a:schemeClr>
                </a:solidFill>
                <a:latin typeface="Algerian" pitchFamily="82" charset="0"/>
              </a:rPr>
              <a:t> Senior Management </a:t>
            </a: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r>
              <a:rPr lang="en-US" sz="2400" dirty="0">
                <a:solidFill>
                  <a:schemeClr val="accent6">
                    <a:lumMod val="75000"/>
                  </a:schemeClr>
                </a:solidFill>
                <a:latin typeface="Algerian" pitchFamily="82" charset="0"/>
              </a:rPr>
              <a:t> Employees</a:t>
            </a: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r>
              <a:rPr lang="en-US" sz="2400" dirty="0">
                <a:solidFill>
                  <a:schemeClr val="accent6">
                    <a:lumMod val="75000"/>
                  </a:schemeClr>
                </a:solidFill>
                <a:latin typeface="Algerian" pitchFamily="82" charset="0"/>
              </a:rPr>
              <a:t> Payroll and Finance team </a:t>
            </a:r>
          </a:p>
          <a:p>
            <a:pPr marL="342900" indent="-342900" algn="l">
              <a:buFont typeface="+mj-lt"/>
              <a:buAutoNum type="arabicPeriod"/>
            </a:pPr>
            <a:endParaRPr lang="en-US" sz="2400" dirty="0">
              <a:solidFill>
                <a:schemeClr val="accent6">
                  <a:lumMod val="75000"/>
                </a:schemeClr>
              </a:solidFill>
              <a:latin typeface="Algerian" pitchFamily="82" charset="0"/>
            </a:endParaRPr>
          </a:p>
          <a:p>
            <a:pPr marL="342900" indent="-342900" algn="l">
              <a:buFont typeface="+mj-lt"/>
              <a:buAutoNum type="arabicPeriod"/>
            </a:pPr>
            <a:r>
              <a:rPr lang="en-US" sz="2400" dirty="0">
                <a:solidFill>
                  <a:schemeClr val="accent6">
                    <a:lumMod val="75000"/>
                  </a:schemeClr>
                </a:solidFill>
                <a:latin typeface="Algerian" pitchFamily="82" charset="0"/>
              </a:rPr>
              <a:t> Data analysts </a:t>
            </a:r>
          </a:p>
          <a:p>
            <a:pPr marL="342900" indent="-342900" algn="l">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00037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81290" y="1643050"/>
            <a:ext cx="9310710" cy="5170646"/>
          </a:xfrm>
          <a:prstGeom prst="rect">
            <a:avLst/>
          </a:prstGeom>
          <a:solidFill>
            <a:schemeClr val="bg1"/>
          </a:solidFill>
          <a:ln>
            <a:solidFill>
              <a:schemeClr val="bg1"/>
            </a:solidFill>
          </a:ln>
        </p:spPr>
        <p:txBody>
          <a:bodyPr wrap="square" rtlCol="0">
            <a:spAutoFit/>
          </a:bodyPr>
          <a:lstStyle/>
          <a:p>
            <a:pPr algn="ctr"/>
            <a:r>
              <a:rPr lang="en-US" sz="2400" b="1" dirty="0">
                <a:latin typeface="Arial Black" pitchFamily="34" charset="0"/>
              </a:rPr>
              <a:t>Our Solution:</a:t>
            </a:r>
            <a:endParaRPr lang="en-US" sz="2400" dirty="0">
              <a:latin typeface="Arial Black" pitchFamily="34" charset="0"/>
            </a:endParaRPr>
          </a:p>
          <a:p>
            <a:pPr algn="ctr"/>
            <a:r>
              <a:rPr lang="en-US" sz="2400" dirty="0"/>
              <a:t>           1. Create an Excel contains visual charts (line, bar charts , etc</a:t>
            </a:r>
          </a:p>
          <a:p>
            <a:pPr algn="ctr"/>
            <a:r>
              <a:rPr lang="en-US" sz="2400" dirty="0"/>
              <a:t>  2. Automate data software to be import for real-time updates &amp; for monitoring.</a:t>
            </a:r>
          </a:p>
          <a:p>
            <a:pPr algn="ctr"/>
            <a:r>
              <a:rPr lang="en-US" sz="2400" dirty="0"/>
              <a:t>           3. Allow filtering for detailed analysis by department, team, or time period.</a:t>
            </a:r>
          </a:p>
          <a:p>
            <a:pPr algn="ctr"/>
            <a:endParaRPr lang="en-IN" sz="2400" dirty="0"/>
          </a:p>
          <a:p>
            <a:pPr algn="ctr"/>
            <a:r>
              <a:rPr lang="en-US" sz="2400" b="1" dirty="0">
                <a:latin typeface="Arial Black" pitchFamily="34" charset="0"/>
              </a:rPr>
              <a:t>Value Proposition:</a:t>
            </a:r>
            <a:endParaRPr lang="en-US" sz="2400" dirty="0">
              <a:latin typeface="Arial Black" pitchFamily="34" charset="0"/>
            </a:endParaRPr>
          </a:p>
          <a:p>
            <a:r>
              <a:rPr lang="en-US" sz="2400" b="1" dirty="0"/>
              <a:t>  </a:t>
            </a:r>
          </a:p>
          <a:p>
            <a:pPr algn="ctr"/>
            <a:r>
              <a:rPr lang="en-US" sz="2400" dirty="0"/>
              <a:t>            1.  Improved Decision-Making</a:t>
            </a:r>
          </a:p>
          <a:p>
            <a:pPr algn="ctr"/>
            <a:r>
              <a:rPr lang="en-US" sz="2400" dirty="0"/>
              <a:t>     2.   Operational Efficiency   </a:t>
            </a:r>
          </a:p>
          <a:p>
            <a:pPr algn="ctr"/>
            <a:r>
              <a:rPr lang="en-US" sz="2400" dirty="0"/>
              <a:t>3.   Enhanced Visibility</a:t>
            </a:r>
          </a:p>
          <a:p>
            <a:pPr algn="ctr"/>
            <a:r>
              <a:rPr lang="en-US" sz="2400" dirty="0"/>
              <a:t>  4.   Data-Driven Insights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Oval 2"/>
          <p:cNvSpPr/>
          <p:nvPr/>
        </p:nvSpPr>
        <p:spPr>
          <a:xfrm>
            <a:off x="881026" y="1214422"/>
            <a:ext cx="8929750" cy="56435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accent4"/>
                </a:solidFill>
                <a:latin typeface="Bahnschrift Condensed" pitchFamily="34" charset="0"/>
              </a:rPr>
              <a:t>1 . Data Sources  :    </a:t>
            </a:r>
            <a:r>
              <a:rPr lang="en-IN" sz="2400" dirty="0">
                <a:solidFill>
                  <a:schemeClr val="accent4"/>
                </a:solidFill>
                <a:latin typeface="Bahnschrift Condensed" pitchFamily="34" charset="0"/>
              </a:rPr>
              <a:t>                                                                                                </a:t>
            </a:r>
          </a:p>
          <a:p>
            <a:pPr algn="ctr"/>
            <a:r>
              <a:rPr lang="en-IN" sz="2400" dirty="0">
                <a:solidFill>
                  <a:schemeClr val="tx1"/>
                </a:solidFill>
                <a:latin typeface="Bahnschrift Condensed" pitchFamily="34" charset="0"/>
              </a:rPr>
              <a:t>*  Data’s from HR team </a:t>
            </a:r>
          </a:p>
          <a:p>
            <a:pPr algn="ctr"/>
            <a:r>
              <a:rPr lang="en-IN" sz="2400" dirty="0">
                <a:solidFill>
                  <a:schemeClr val="tx1"/>
                </a:solidFill>
                <a:latin typeface="Bahnschrift Condensed" pitchFamily="34" charset="0"/>
              </a:rPr>
              <a:t>                             *  Data includes like dept name , employee ID , etc.,</a:t>
            </a:r>
          </a:p>
          <a:p>
            <a:pPr algn="ctr"/>
            <a:endParaRPr lang="en-IN" sz="2400" dirty="0">
              <a:latin typeface="Bahnschrift Condensed" pitchFamily="34" charset="0"/>
            </a:endParaRPr>
          </a:p>
          <a:p>
            <a:r>
              <a:rPr lang="en-IN" sz="2400" b="1" dirty="0">
                <a:solidFill>
                  <a:schemeClr val="accent4"/>
                </a:solidFill>
                <a:latin typeface="Bahnschrift Condensed" pitchFamily="34" charset="0"/>
              </a:rPr>
              <a:t>2 . Data Structure :</a:t>
            </a:r>
          </a:p>
          <a:p>
            <a:pPr algn="ctr"/>
            <a:r>
              <a:rPr lang="en-IN" sz="2400" dirty="0">
                <a:latin typeface="Bahnschrift Condensed" pitchFamily="34" charset="0"/>
              </a:rPr>
              <a:t>                                </a:t>
            </a:r>
            <a:r>
              <a:rPr lang="en-IN" sz="2400" dirty="0">
                <a:solidFill>
                  <a:schemeClr val="tx1"/>
                </a:solidFill>
                <a:latin typeface="Bahnschrift Condensed" pitchFamily="34" charset="0"/>
              </a:rPr>
              <a:t>* ROWS – contains employee’s </a:t>
            </a:r>
            <a:r>
              <a:rPr lang="en-IN" sz="2400" dirty="0" err="1">
                <a:solidFill>
                  <a:schemeClr val="tx1"/>
                </a:solidFill>
                <a:latin typeface="Bahnschrift Condensed" pitchFamily="34" charset="0"/>
              </a:rPr>
              <a:t>attendece</a:t>
            </a:r>
            <a:r>
              <a:rPr lang="en-IN" sz="2400" dirty="0">
                <a:solidFill>
                  <a:schemeClr val="tx1"/>
                </a:solidFill>
                <a:latin typeface="Bahnschrift Condensed" pitchFamily="34" charset="0"/>
              </a:rPr>
              <a:t> data</a:t>
            </a:r>
          </a:p>
          <a:p>
            <a:pPr algn="ctr"/>
            <a:r>
              <a:rPr lang="en-IN" sz="2400" dirty="0">
                <a:solidFill>
                  <a:schemeClr val="tx1"/>
                </a:solidFill>
                <a:latin typeface="Bahnschrift Condensed" pitchFamily="34" charset="0"/>
              </a:rPr>
              <a:t>                                * COLOUMNS – contains employee’s name , ID , dept , etc.,</a:t>
            </a:r>
          </a:p>
          <a:p>
            <a:pPr algn="ctr"/>
            <a:endParaRPr lang="en-IN" sz="2400" dirty="0">
              <a:latin typeface="Bahnschrift Condensed" pitchFamily="34" charset="0"/>
            </a:endParaRPr>
          </a:p>
          <a:p>
            <a:r>
              <a:rPr lang="en-IN" sz="2400" b="1" dirty="0">
                <a:solidFill>
                  <a:schemeClr val="accent4"/>
                </a:solidFill>
                <a:latin typeface="Bahnschrift Condensed" pitchFamily="34" charset="0"/>
              </a:rPr>
              <a:t>3 . Data Volume </a:t>
            </a:r>
            <a:r>
              <a:rPr lang="en-IN" sz="2400" dirty="0">
                <a:solidFill>
                  <a:schemeClr val="accent4"/>
                </a:solidFill>
                <a:latin typeface="Bahnschrift Condensed" pitchFamily="34" charset="0"/>
              </a:rPr>
              <a:t>–</a:t>
            </a:r>
            <a:r>
              <a:rPr lang="en-IN" sz="2400" dirty="0">
                <a:solidFill>
                  <a:schemeClr val="tx1"/>
                </a:solidFill>
                <a:latin typeface="Bahnschrift Condensed" pitchFamily="34" charset="0"/>
              </a:rPr>
              <a:t> Depends upon no of employees &amp; period</a:t>
            </a:r>
          </a:p>
          <a:p>
            <a:pPr algn="ctr"/>
            <a:endParaRPr lang="en-IN" sz="2400" dirty="0">
              <a:latin typeface="Bahnschrift Condensed" pitchFamily="34" charset="0"/>
            </a:endParaRPr>
          </a:p>
          <a:p>
            <a:r>
              <a:rPr lang="en-IN" sz="2400" b="1" dirty="0">
                <a:solidFill>
                  <a:schemeClr val="accent4"/>
                </a:solidFill>
                <a:latin typeface="Bahnschrift Condensed" pitchFamily="34" charset="0"/>
              </a:rPr>
              <a:t>4 . Data Quality –</a:t>
            </a:r>
            <a:r>
              <a:rPr lang="en-IN" sz="2400" dirty="0">
                <a:solidFill>
                  <a:schemeClr val="tx1"/>
                </a:solidFill>
                <a:latin typeface="Bahnschrift Condensed" pitchFamily="34" charset="0"/>
              </a:rPr>
              <a:t> no duplicate </a:t>
            </a:r>
            <a:r>
              <a:rPr lang="en-IN" sz="2400" dirty="0" err="1">
                <a:solidFill>
                  <a:schemeClr val="tx1"/>
                </a:solidFill>
                <a:latin typeface="Bahnschrift Condensed" pitchFamily="34" charset="0"/>
              </a:rPr>
              <a:t>datas</a:t>
            </a:r>
            <a:endParaRPr lang="en-US" sz="2400" dirty="0">
              <a:solidFill>
                <a:schemeClr val="tx1"/>
              </a:solidFill>
              <a:latin typeface="Bahnschrift Condensed"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096528" y="578645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4958" y="1214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82214" y="64293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09786" y="1785926"/>
            <a:ext cx="7786742" cy="442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latin typeface="Courier New" pitchFamily="49" charset="0"/>
                <a:cs typeface="Courier New" pitchFamily="49" charset="0"/>
              </a:rPr>
              <a:t>   </a:t>
            </a:r>
            <a:r>
              <a:rPr lang="en-IN" sz="2800" b="1" dirty="0">
                <a:solidFill>
                  <a:schemeClr val="accent2">
                    <a:lumMod val="75000"/>
                  </a:schemeClr>
                </a:solidFill>
                <a:latin typeface="Courier New" pitchFamily="49" charset="0"/>
                <a:cs typeface="Courier New" pitchFamily="49" charset="0"/>
              </a:rPr>
              <a:t>1 . </a:t>
            </a:r>
            <a:r>
              <a:rPr lang="en-US" sz="2800" b="1" dirty="0">
                <a:solidFill>
                  <a:schemeClr val="accent2">
                    <a:lumMod val="75000"/>
                  </a:schemeClr>
                </a:solidFill>
                <a:latin typeface="Courier New" pitchFamily="49" charset="0"/>
                <a:cs typeface="Courier New" pitchFamily="49" charset="0"/>
              </a:rPr>
              <a:t>Intuitive Visualizations</a:t>
            </a:r>
          </a:p>
          <a:p>
            <a:endParaRPr lang="en-US" sz="2800" b="1" dirty="0">
              <a:solidFill>
                <a:schemeClr val="accent2">
                  <a:lumMod val="75000"/>
                </a:schemeClr>
              </a:solidFill>
              <a:latin typeface="Courier New" pitchFamily="49" charset="0"/>
              <a:cs typeface="Courier New" pitchFamily="49" charset="0"/>
            </a:endParaRPr>
          </a:p>
          <a:p>
            <a:r>
              <a:rPr lang="en-IN" sz="2800" b="1" dirty="0">
                <a:solidFill>
                  <a:schemeClr val="accent2">
                    <a:lumMod val="75000"/>
                  </a:schemeClr>
                </a:solidFill>
                <a:latin typeface="Courier New" pitchFamily="49" charset="0"/>
                <a:cs typeface="Courier New" pitchFamily="49" charset="0"/>
              </a:rPr>
              <a:t>   2 . </a:t>
            </a:r>
            <a:r>
              <a:rPr lang="en-US" sz="2800" b="1" dirty="0">
                <a:solidFill>
                  <a:schemeClr val="accent2">
                    <a:lumMod val="75000"/>
                  </a:schemeClr>
                </a:solidFill>
                <a:latin typeface="Courier New" pitchFamily="49" charset="0"/>
                <a:cs typeface="Courier New" pitchFamily="49" charset="0"/>
              </a:rPr>
              <a:t>Intuitive Visualizations</a:t>
            </a:r>
          </a:p>
          <a:p>
            <a:endParaRPr lang="en-US" sz="2800" b="1" dirty="0">
              <a:solidFill>
                <a:schemeClr val="accent2">
                  <a:lumMod val="75000"/>
                </a:schemeClr>
              </a:solidFill>
              <a:latin typeface="Courier New" pitchFamily="49" charset="0"/>
              <a:cs typeface="Courier New" pitchFamily="49" charset="0"/>
            </a:endParaRPr>
          </a:p>
          <a:p>
            <a:r>
              <a:rPr lang="en-IN" sz="2800" b="1" dirty="0">
                <a:solidFill>
                  <a:schemeClr val="accent2">
                    <a:lumMod val="75000"/>
                  </a:schemeClr>
                </a:solidFill>
                <a:latin typeface="Courier New" pitchFamily="49" charset="0"/>
                <a:cs typeface="Courier New" pitchFamily="49" charset="0"/>
              </a:rPr>
              <a:t>   3 . </a:t>
            </a:r>
            <a:r>
              <a:rPr lang="en-US" sz="2800" b="1" dirty="0">
                <a:solidFill>
                  <a:schemeClr val="accent2">
                    <a:lumMod val="75000"/>
                  </a:schemeClr>
                </a:solidFill>
                <a:latin typeface="Courier New" pitchFamily="49" charset="0"/>
                <a:cs typeface="Courier New" pitchFamily="49" charset="0"/>
              </a:rPr>
              <a:t>Customizable Dashboards</a:t>
            </a:r>
          </a:p>
          <a:p>
            <a:endParaRPr lang="en-US" sz="2800" b="1" dirty="0">
              <a:solidFill>
                <a:schemeClr val="accent2">
                  <a:lumMod val="75000"/>
                </a:schemeClr>
              </a:solidFill>
              <a:latin typeface="Courier New" pitchFamily="49" charset="0"/>
              <a:cs typeface="Courier New" pitchFamily="49" charset="0"/>
            </a:endParaRPr>
          </a:p>
          <a:p>
            <a:r>
              <a:rPr lang="en-IN" sz="2800" b="1" dirty="0">
                <a:solidFill>
                  <a:schemeClr val="accent2">
                    <a:lumMod val="75000"/>
                  </a:schemeClr>
                </a:solidFill>
                <a:latin typeface="Courier New" pitchFamily="49" charset="0"/>
                <a:cs typeface="Courier New" pitchFamily="49" charset="0"/>
              </a:rPr>
              <a:t>   4 . </a:t>
            </a:r>
            <a:r>
              <a:rPr lang="en-US" sz="2800" b="1" dirty="0">
                <a:solidFill>
                  <a:schemeClr val="accent2">
                    <a:lumMod val="75000"/>
                  </a:schemeClr>
                </a:solidFill>
                <a:latin typeface="Courier New" pitchFamily="49" charset="0"/>
                <a:cs typeface="Courier New" pitchFamily="49" charset="0"/>
              </a:rPr>
              <a:t>Predictive Analytics</a:t>
            </a:r>
          </a:p>
          <a:p>
            <a:endParaRPr lang="en-US" sz="2800" b="1" dirty="0">
              <a:solidFill>
                <a:schemeClr val="accent2">
                  <a:lumMod val="75000"/>
                </a:schemeClr>
              </a:solidFill>
              <a:latin typeface="Courier New" pitchFamily="49" charset="0"/>
              <a:cs typeface="Courier New" pitchFamily="49" charset="0"/>
            </a:endParaRPr>
          </a:p>
          <a:p>
            <a:r>
              <a:rPr lang="en-IN" sz="2800" b="1" dirty="0">
                <a:solidFill>
                  <a:schemeClr val="accent2">
                    <a:lumMod val="75000"/>
                  </a:schemeClr>
                </a:solidFill>
                <a:latin typeface="Courier New" pitchFamily="49" charset="0"/>
                <a:cs typeface="Courier New" pitchFamily="49" charset="0"/>
              </a:rPr>
              <a:t>   5 . </a:t>
            </a:r>
            <a:r>
              <a:rPr lang="en-US" sz="2800" b="1" dirty="0">
                <a:solidFill>
                  <a:schemeClr val="accent2">
                    <a:lumMod val="75000"/>
                  </a:schemeClr>
                </a:solidFill>
                <a:latin typeface="Courier New" pitchFamily="49" charset="0"/>
                <a:cs typeface="Courier New" pitchFamily="49" charset="0"/>
              </a:rPr>
              <a:t>User-Friendly Interface</a:t>
            </a:r>
          </a:p>
          <a:p>
            <a:endParaRPr lang="en-US" sz="2800" b="1" dirty="0">
              <a:solidFill>
                <a:schemeClr val="accent2">
                  <a:lumMod val="75000"/>
                </a:schemeClr>
              </a:solidFill>
              <a:latin typeface="Courier New" pitchFamily="49" charset="0"/>
              <a:cs typeface="Courier New" pitchFamily="49" charset="0"/>
            </a:endParaRPr>
          </a:p>
          <a:p>
            <a:r>
              <a:rPr lang="en-IN" sz="2800" b="1" dirty="0">
                <a:solidFill>
                  <a:schemeClr val="accent2">
                    <a:lumMod val="75000"/>
                  </a:schemeClr>
                </a:solidFill>
                <a:latin typeface="Courier New" pitchFamily="49" charset="0"/>
                <a:cs typeface="Courier New" pitchFamily="49" charset="0"/>
              </a:rPr>
              <a:t>   6 . </a:t>
            </a:r>
            <a:r>
              <a:rPr lang="en-US" sz="2800" b="1" dirty="0">
                <a:solidFill>
                  <a:schemeClr val="accent2">
                    <a:lumMod val="75000"/>
                  </a:schemeClr>
                </a:solidFill>
                <a:latin typeface="Courier New" pitchFamily="49" charset="0"/>
                <a:cs typeface="Courier New" pitchFamily="49" charset="0"/>
              </a:rPr>
              <a:t>Actionable Insights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490</Words>
  <Application>Microsoft Office PowerPoint</Application>
  <PresentationFormat>Widescreen</PresentationFormat>
  <Paragraphs>133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Lokavarshini S</cp:lastModifiedBy>
  <cp:revision>32</cp:revision>
  <dcterms:created xsi:type="dcterms:W3CDTF">2024-03-29T15:07:22Z</dcterms:created>
  <dcterms:modified xsi:type="dcterms:W3CDTF">2024-09-06T03:17:05Z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