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1" r:id="rId3"/>
    <p:sldId id="263" r:id="rId4"/>
    <p:sldId id="262" r:id="rId5"/>
    <p:sldId id="267" r:id="rId6"/>
    <p:sldId id="272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4" r:id="rId23"/>
    <p:sldId id="265" r:id="rId24"/>
    <p:sldId id="266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40E0-641B-E2B7-9FB7-0A1C152E832E}" v="908" dt="2024-05-12T21:38:36.075"/>
    <p1510:client id="{8C1E8587-C44E-5DDB-D2B2-CEA24C0846ED}" v="459" dt="2024-05-12T03:24:35.876"/>
    <p1510:client id="{EED7CE8D-42FB-E93E-0B89-7FE47A6F5B26}" v="2463" dt="2024-05-11T21:16:0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493e04d3971503/AmazonSales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Branch Count in Each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332</c:v>
                </c:pt>
                <c:pt idx="1">
                  <c:v>328</c:v>
                </c:pt>
                <c:pt idx="2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E-4CDB-B555-177E5AE82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656712"/>
        <c:axId val="299658760"/>
      </c:barChart>
      <c:catAx>
        <c:axId val="29965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658760"/>
        <c:crosses val="autoZero"/>
        <c:auto val="1"/>
        <c:lblAlgn val="ctr"/>
        <c:lblOffset val="100"/>
        <c:noMultiLvlLbl val="0"/>
      </c:catAx>
      <c:valAx>
        <c:axId val="299658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656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AmazonRawInput!$W$3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AmazonRawInput!$V$4:$V$10</c:f>
              <c:strCache>
                <c:ptCount val="6"/>
                <c:pt idx="0">
                  <c:v>Fashion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Electronic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AmazonRawInput!$W$4:$W$10</c:f>
              <c:numCache>
                <c:formatCode>General</c:formatCode>
                <c:ptCount val="6"/>
                <c:pt idx="0">
                  <c:v>96</c:v>
                </c:pt>
                <c:pt idx="1">
                  <c:v>90</c:v>
                </c:pt>
                <c:pt idx="2">
                  <c:v>88</c:v>
                </c:pt>
                <c:pt idx="3">
                  <c:v>84</c:v>
                </c:pt>
                <c:pt idx="4">
                  <c:v>79</c:v>
                </c:pt>
                <c:pt idx="5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F-4436-A71C-ADE7A07F8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840199"/>
        <c:axId val="128842759"/>
      </c:barChart>
      <c:catAx>
        <c:axId val="128840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42759"/>
        <c:crosses val="autoZero"/>
        <c:auto val="1"/>
        <c:lblAlgn val="ctr"/>
        <c:lblOffset val="100"/>
        <c:noMultiLvlLbl val="0"/>
      </c:catAx>
      <c:valAx>
        <c:axId val="128842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40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AmazonRawInput!$W$3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AmazonRawInput!$V$4:$V$10</c:f>
              <c:strCache>
                <c:ptCount val="6"/>
                <c:pt idx="0">
                  <c:v>Health and beauty</c:v>
                </c:pt>
                <c:pt idx="1">
                  <c:v>Electronic accessories</c:v>
                </c:pt>
                <c:pt idx="2">
                  <c:v>Food and beverages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AmazonRawInput!$W$4:$W$10</c:f>
              <c:numCache>
                <c:formatCode>General</c:formatCode>
                <c:ptCount val="6"/>
                <c:pt idx="0">
                  <c:v>88</c:v>
                </c:pt>
                <c:pt idx="1">
                  <c:v>86</c:v>
                </c:pt>
                <c:pt idx="2">
                  <c:v>84</c:v>
                </c:pt>
                <c:pt idx="3">
                  <c:v>82</c:v>
                </c:pt>
                <c:pt idx="4">
                  <c:v>81</c:v>
                </c:pt>
                <c:pt idx="5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F-43C4-BA4F-C0A33A191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725639"/>
        <c:axId val="302813703"/>
      </c:barChart>
      <c:catAx>
        <c:axId val="302725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813703"/>
        <c:crosses val="autoZero"/>
        <c:auto val="1"/>
        <c:lblAlgn val="ctr"/>
        <c:lblOffset val="100"/>
        <c:noMultiLvlLbl val="0"/>
      </c:catAx>
      <c:valAx>
        <c:axId val="302813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25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AmazonRawInput!$U$4:$U$10</c:f>
              <c:strCache>
                <c:ptCount val="6"/>
                <c:pt idx="0">
                  <c:v>Food and beverages</c:v>
                </c:pt>
                <c:pt idx="1">
                  <c:v>Fashion accessories</c:v>
                </c:pt>
                <c:pt idx="2">
                  <c:v>Health and beauty</c:v>
                </c:pt>
                <c:pt idx="3">
                  <c:v>Electronic accessories</c:v>
                </c:pt>
                <c:pt idx="4">
                  <c:v>Sports and travel</c:v>
                </c:pt>
                <c:pt idx="5">
                  <c:v>Home and lifestyle</c:v>
                </c:pt>
              </c:strCache>
            </c:strRef>
          </c:cat>
          <c:val>
            <c:numRef>
              <c:f>AmazonRawInput!$V$4:$V$10</c:f>
              <c:numCache>
                <c:formatCode>0.00</c:formatCode>
                <c:ptCount val="6"/>
                <c:pt idx="0">
                  <c:v>7.1132183908045983</c:v>
                </c:pt>
                <c:pt idx="1">
                  <c:v>7.0292134831460666</c:v>
                </c:pt>
                <c:pt idx="2">
                  <c:v>7.0032894736842124</c:v>
                </c:pt>
                <c:pt idx="3">
                  <c:v>6.9247058823529404</c:v>
                </c:pt>
                <c:pt idx="4">
                  <c:v>6.9162650602409643</c:v>
                </c:pt>
                <c:pt idx="5">
                  <c:v>6.8375000000000004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B-4FA1-A6B1-8E1EAC0BF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743559"/>
        <c:axId val="302747143"/>
      </c:barChart>
      <c:catAx>
        <c:axId val="302743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143"/>
        <c:crosses val="autoZero"/>
        <c:auto val="1"/>
        <c:lblAlgn val="ctr"/>
        <c:lblOffset val="100"/>
        <c:noMultiLvlLbl val="0"/>
      </c:catAx>
      <c:valAx>
        <c:axId val="302747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3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56931868959493"/>
          <c:y val="4.1473594936972703E-2"/>
          <c:w val="9.1972440944881884E-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Sales On 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AmazonRawInput!$V$3:$V$4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AmazonRawInput!$U$5:$U$10</c:f>
              <c:strCache>
                <c:ptCount val="5"/>
                <c:pt idx="0">
                  <c:v>Monday</c:v>
                </c:pt>
                <c:pt idx="1">
                  <c:v>Thursday</c:v>
                </c:pt>
                <c:pt idx="2">
                  <c:v>Friday</c:v>
                </c:pt>
                <c:pt idx="3">
                  <c:v>Wednesday</c:v>
                </c:pt>
                <c:pt idx="4">
                  <c:v>Tuesday</c:v>
                </c:pt>
              </c:strCache>
            </c:strRef>
          </c:cat>
          <c:val>
            <c:numRef>
              <c:f>AmazonRawInput!$V$5:$V$10</c:f>
              <c:numCache>
                <c:formatCode>0.00</c:formatCode>
                <c:ptCount val="5"/>
                <c:pt idx="0">
                  <c:v>48</c:v>
                </c:pt>
                <c:pt idx="1">
                  <c:v>49</c:v>
                </c:pt>
                <c:pt idx="2">
                  <c:v>58</c:v>
                </c:pt>
                <c:pt idx="3">
                  <c:v>61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0-4A7C-B7FC-C4310E85AE39}"/>
            </c:ext>
          </c:extLst>
        </c:ser>
        <c:ser>
          <c:idx val="1"/>
          <c:order val="1"/>
          <c:tx>
            <c:strRef>
              <c:f>AmazonRawInput!$W$3:$W$4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AmazonRawInput!$U$5:$U$10</c:f>
              <c:strCache>
                <c:ptCount val="5"/>
                <c:pt idx="0">
                  <c:v>Monday</c:v>
                </c:pt>
                <c:pt idx="1">
                  <c:v>Thursday</c:v>
                </c:pt>
                <c:pt idx="2">
                  <c:v>Friday</c:v>
                </c:pt>
                <c:pt idx="3">
                  <c:v>Wednesday</c:v>
                </c:pt>
                <c:pt idx="4">
                  <c:v>Tuesday</c:v>
                </c:pt>
              </c:strCache>
            </c:strRef>
          </c:cat>
          <c:val>
            <c:numRef>
              <c:f>AmazonRawInput!$W$5:$W$10</c:f>
              <c:numCache>
                <c:formatCode>0.00</c:formatCode>
                <c:ptCount val="5"/>
                <c:pt idx="0">
                  <c:v>46</c:v>
                </c:pt>
                <c:pt idx="1">
                  <c:v>46</c:v>
                </c:pt>
                <c:pt idx="2">
                  <c:v>40</c:v>
                </c:pt>
                <c:pt idx="3">
                  <c:v>51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E0-4A7C-B7FC-C4310E85AE39}"/>
            </c:ext>
          </c:extLst>
        </c:ser>
        <c:ser>
          <c:idx val="2"/>
          <c:order val="2"/>
          <c:tx>
            <c:strRef>
              <c:f>AmazonRawInput!$X$3:$X$4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AmazonRawInput!$U$5:$U$10</c:f>
              <c:strCache>
                <c:ptCount val="5"/>
                <c:pt idx="0">
                  <c:v>Monday</c:v>
                </c:pt>
                <c:pt idx="1">
                  <c:v>Thursday</c:v>
                </c:pt>
                <c:pt idx="2">
                  <c:v>Friday</c:v>
                </c:pt>
                <c:pt idx="3">
                  <c:v>Wednesday</c:v>
                </c:pt>
                <c:pt idx="4">
                  <c:v>Tuesday</c:v>
                </c:pt>
              </c:strCache>
            </c:strRef>
          </c:cat>
          <c:val>
            <c:numRef>
              <c:f>AmazonRawInput!$X$5:$X$10</c:f>
              <c:numCache>
                <c:formatCode>0.00</c:formatCode>
                <c:ptCount val="5"/>
                <c:pt idx="0">
                  <c:v>21</c:v>
                </c:pt>
                <c:pt idx="1">
                  <c:v>33</c:v>
                </c:pt>
                <c:pt idx="2">
                  <c:v>29</c:v>
                </c:pt>
                <c:pt idx="3">
                  <c:v>22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0-4A7C-B7FC-C4310E85AE39}"/>
            </c:ext>
          </c:extLst>
        </c:ser>
        <c:ser>
          <c:idx val="3"/>
          <c:order val="3"/>
          <c:tx>
            <c:strRef>
              <c:f>AmazonRawInput!$Y$3:$Y$4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AmazonRawInput!$U$5:$U$10</c:f>
              <c:strCache>
                <c:ptCount val="5"/>
                <c:pt idx="0">
                  <c:v>Monday</c:v>
                </c:pt>
                <c:pt idx="1">
                  <c:v>Thursday</c:v>
                </c:pt>
                <c:pt idx="2">
                  <c:v>Friday</c:v>
                </c:pt>
                <c:pt idx="3">
                  <c:v>Wednesday</c:v>
                </c:pt>
                <c:pt idx="4">
                  <c:v>Tuesday</c:v>
                </c:pt>
              </c:strCache>
            </c:strRef>
          </c:cat>
          <c:val>
            <c:numRef>
              <c:f>AmazonRawInput!$Y$5:$Y$10</c:f>
              <c:numCache>
                <c:formatCode>0.00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E0-4A7C-B7FC-C4310E85A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2823943"/>
        <c:axId val="302827015"/>
      </c:barChart>
      <c:catAx>
        <c:axId val="302823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827015"/>
        <c:crosses val="autoZero"/>
        <c:auto val="1"/>
        <c:lblAlgn val="ctr"/>
        <c:lblOffset val="100"/>
        <c:noMultiLvlLbl val="0"/>
      </c:catAx>
      <c:valAx>
        <c:axId val="302827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823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Branchwise Gender Distribution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AmazonRawInput!$V$3:$V$4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AmazonRawInput!$U$5:$U$8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AmazonRawInput!$V$5:$V$8</c:f>
              <c:numCache>
                <c:formatCode>0.00</c:formatCode>
                <c:ptCount val="3"/>
                <c:pt idx="0">
                  <c:v>0.32135728542914171</c:v>
                </c:pt>
                <c:pt idx="1">
                  <c:v>0.32335329341317365</c:v>
                </c:pt>
                <c:pt idx="2">
                  <c:v>0.35528942115768464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E-4F99-8DD3-FFB3DF42BD31}"/>
            </c:ext>
          </c:extLst>
        </c:ser>
        <c:ser>
          <c:idx val="1"/>
          <c:order val="1"/>
          <c:tx>
            <c:strRef>
              <c:f>AmazonRawInput!$W$3:$W$4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AmazonRawInput!$U$5:$U$8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AmazonRawInput!$W$5:$W$8</c:f>
              <c:numCache>
                <c:formatCode>0.00</c:formatCode>
                <c:ptCount val="3"/>
                <c:pt idx="0">
                  <c:v>0.3587174348697395</c:v>
                </c:pt>
                <c:pt idx="1">
                  <c:v>0.34068136272545091</c:v>
                </c:pt>
                <c:pt idx="2">
                  <c:v>0.30060120240480964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E-4F99-8DD3-FFB3DF42B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530119"/>
        <c:axId val="85532167"/>
      </c:barChart>
      <c:catAx>
        <c:axId val="85530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32167"/>
        <c:crosses val="autoZero"/>
        <c:auto val="1"/>
        <c:lblAlgn val="ctr"/>
        <c:lblOffset val="100"/>
        <c:noMultiLvlLbl val="0"/>
      </c:catAx>
      <c:valAx>
        <c:axId val="85532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30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by 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AmazonRawInput!$U$4:$U$11</c:f>
              <c:strCache>
                <c:ptCount val="7"/>
                <c:pt idx="0">
                  <c:v>Monday</c:v>
                </c:pt>
                <c:pt idx="1">
                  <c:v>Friday</c:v>
                </c:pt>
                <c:pt idx="2">
                  <c:v>Sunday</c:v>
                </c:pt>
                <c:pt idx="3">
                  <c:v>Tuesday</c:v>
                </c:pt>
                <c:pt idx="4">
                  <c:v>Saturday</c:v>
                </c:pt>
                <c:pt idx="5">
                  <c:v>Thursday</c:v>
                </c:pt>
                <c:pt idx="6">
                  <c:v>Wednesday</c:v>
                </c:pt>
              </c:strCache>
            </c:strRef>
          </c:cat>
          <c:val>
            <c:numRef>
              <c:f>AmazonRawInput!$V$4:$V$11</c:f>
              <c:numCache>
                <c:formatCode>0.00</c:formatCode>
                <c:ptCount val="7"/>
                <c:pt idx="0">
                  <c:v>7.1535999999999991</c:v>
                </c:pt>
                <c:pt idx="1">
                  <c:v>7.076258992805756</c:v>
                </c:pt>
                <c:pt idx="2">
                  <c:v>7.0112781954887229</c:v>
                </c:pt>
                <c:pt idx="3">
                  <c:v>7.0031645569620249</c:v>
                </c:pt>
                <c:pt idx="4">
                  <c:v>6.9018292682926878</c:v>
                </c:pt>
                <c:pt idx="5">
                  <c:v>6.8898550724637699</c:v>
                </c:pt>
                <c:pt idx="6">
                  <c:v>6.8055944055944053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4-4363-BA58-A528D3605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279239"/>
        <c:axId val="70496775"/>
      </c:barChart>
      <c:catAx>
        <c:axId val="109279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6775"/>
        <c:crosses val="autoZero"/>
        <c:auto val="1"/>
        <c:lblAlgn val="ctr"/>
        <c:lblOffset val="100"/>
        <c:noMultiLvlLbl val="0"/>
      </c:catAx>
      <c:valAx>
        <c:axId val="70496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79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by Day, Per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AmazonRawInput!$W$3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AmazonRawInput!$U$4:$V$28</c:f>
              <c:multiLvlStrCache>
                <c:ptCount val="21"/>
                <c:lvl>
                  <c:pt idx="0">
                    <c:v>Friday</c:v>
                  </c:pt>
                  <c:pt idx="1">
                    <c:v>Monday</c:v>
                  </c:pt>
                  <c:pt idx="2">
                    <c:v>Sunday</c:v>
                  </c:pt>
                  <c:pt idx="3">
                    <c:v>Tuesday</c:v>
                  </c:pt>
                  <c:pt idx="4">
                    <c:v>Thursday</c:v>
                  </c:pt>
                  <c:pt idx="5">
                    <c:v>Wednesday</c:v>
                  </c:pt>
                  <c:pt idx="6">
                    <c:v>Saturday</c:v>
                  </c:pt>
                  <c:pt idx="7">
                    <c:v>Monday</c:v>
                  </c:pt>
                  <c:pt idx="8">
                    <c:v>Tuesday</c:v>
                  </c:pt>
                  <c:pt idx="9">
                    <c:v>Sunday</c:v>
                  </c:pt>
                  <c:pt idx="10">
                    <c:v>Thursday</c:v>
                  </c:pt>
                  <c:pt idx="11">
                    <c:v>Saturday</c:v>
                  </c:pt>
                  <c:pt idx="12">
                    <c:v>Friday</c:v>
                  </c:pt>
                  <c:pt idx="13">
                    <c:v>Wednesday</c:v>
                  </c:pt>
                  <c:pt idx="14">
                    <c:v>Friday</c:v>
                  </c:pt>
                  <c:pt idx="15">
                    <c:v>Saturday</c:v>
                  </c:pt>
                  <c:pt idx="16">
                    <c:v>Wednesday</c:v>
                  </c:pt>
                  <c:pt idx="17">
                    <c:v>Monday</c:v>
                  </c:pt>
                  <c:pt idx="18">
                    <c:v>Sunday</c:v>
                  </c:pt>
                  <c:pt idx="19">
                    <c:v>Tuesday</c:v>
                  </c:pt>
                  <c:pt idx="20">
                    <c:v>Thursday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4">
                    <c:v>C</c:v>
                  </c:pt>
                </c:lvl>
              </c:multiLvlStrCache>
            </c:multiLvlStrRef>
          </c:cat>
          <c:val>
            <c:numRef>
              <c:f>AmazonRawInput!$W$4:$W$28</c:f>
              <c:numCache>
                <c:formatCode>0.00</c:formatCode>
                <c:ptCount val="21"/>
                <c:pt idx="0">
                  <c:v>7.3119999999999985</c:v>
                </c:pt>
                <c:pt idx="1">
                  <c:v>7.0979166666666664</c:v>
                </c:pt>
                <c:pt idx="2">
                  <c:v>7.0788461538461567</c:v>
                </c:pt>
                <c:pt idx="3">
                  <c:v>7.0588235294117645</c:v>
                </c:pt>
                <c:pt idx="4">
                  <c:v>6.9586956521739136</c:v>
                </c:pt>
                <c:pt idx="5">
                  <c:v>6.916279069767441</c:v>
                </c:pt>
                <c:pt idx="6">
                  <c:v>6.7459999999999978</c:v>
                </c:pt>
                <c:pt idx="7">
                  <c:v>7.3358974358974338</c:v>
                </c:pt>
                <c:pt idx="8">
                  <c:v>7.0018867924528267</c:v>
                </c:pt>
                <c:pt idx="9">
                  <c:v>6.8885714285714288</c:v>
                </c:pt>
                <c:pt idx="10">
                  <c:v>6.7522727272727261</c:v>
                </c:pt>
                <c:pt idx="11">
                  <c:v>6.7366666666666655</c:v>
                </c:pt>
                <c:pt idx="12">
                  <c:v>6.6941176470588264</c:v>
                </c:pt>
                <c:pt idx="13">
                  <c:v>6.4519999999999991</c:v>
                </c:pt>
                <c:pt idx="14">
                  <c:v>7.2789473684210506</c:v>
                </c:pt>
                <c:pt idx="15">
                  <c:v>7.2296296296296312</c:v>
                </c:pt>
                <c:pt idx="16">
                  <c:v>7.0640000000000036</c:v>
                </c:pt>
                <c:pt idx="17">
                  <c:v>7.0368421052631591</c:v>
                </c:pt>
                <c:pt idx="18">
                  <c:v>7.0282608695652202</c:v>
                </c:pt>
                <c:pt idx="19">
                  <c:v>6.95185185185185</c:v>
                </c:pt>
                <c:pt idx="20">
                  <c:v>6.9499999999999993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8-4C14-9BFC-76F8BF824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1671"/>
        <c:axId val="243719"/>
      </c:barChart>
      <c:catAx>
        <c:axId val="241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19"/>
        <c:crosses val="autoZero"/>
        <c:auto val="1"/>
        <c:lblAlgn val="ctr"/>
        <c:lblOffset val="100"/>
        <c:noMultiLvlLbl val="0"/>
      </c:catAx>
      <c:valAx>
        <c:axId val="243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AmazonRawInput!$V$2:$V$8</c:f>
              <c:numCache>
                <c:formatCode>General</c:formatCode>
                <c:ptCount val="6"/>
                <c:pt idx="0">
                  <c:v>54337.640000000007</c:v>
                </c:pt>
                <c:pt idx="1">
                  <c:v>54306.030000000006</c:v>
                </c:pt>
                <c:pt idx="2">
                  <c:v>56144.960000000014</c:v>
                </c:pt>
                <c:pt idx="3">
                  <c:v>49193.840000000018</c:v>
                </c:pt>
                <c:pt idx="4">
                  <c:v>53861.960000000028</c:v>
                </c:pt>
                <c:pt idx="5">
                  <c:v>55123.000000000007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8-4339-B6BA-C816CF945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898311"/>
        <c:axId val="52901383"/>
      </c:barChart>
      <c:catAx>
        <c:axId val="52898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1383"/>
        <c:crosses val="autoZero"/>
        <c:auto val="1"/>
        <c:lblAlgn val="ctr"/>
        <c:lblOffset val="100"/>
        <c:noMultiLvlLbl val="0"/>
      </c:catAx>
      <c:valAx>
        <c:axId val="52901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98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AmazonRawInput!$U$4:$U$10</c:f>
              <c:strCache>
                <c:ptCount val="6"/>
                <c:pt idx="0">
                  <c:v>Food and beverages</c:v>
                </c:pt>
                <c:pt idx="1">
                  <c:v>Fashion accessories</c:v>
                </c:pt>
                <c:pt idx="2">
                  <c:v>Health and beauty</c:v>
                </c:pt>
                <c:pt idx="3">
                  <c:v>Electronic accessories</c:v>
                </c:pt>
                <c:pt idx="4">
                  <c:v>Sports and travel</c:v>
                </c:pt>
                <c:pt idx="5">
                  <c:v>Home and lifestyle</c:v>
                </c:pt>
              </c:strCache>
            </c:strRef>
          </c:cat>
          <c:val>
            <c:numRef>
              <c:f>AmazonRawInput!$V$4:$V$10</c:f>
              <c:numCache>
                <c:formatCode>0.00</c:formatCode>
                <c:ptCount val="6"/>
                <c:pt idx="0">
                  <c:v>7.1132183908045983</c:v>
                </c:pt>
                <c:pt idx="1">
                  <c:v>7.0292134831460666</c:v>
                </c:pt>
                <c:pt idx="2">
                  <c:v>7.0032894736842124</c:v>
                </c:pt>
                <c:pt idx="3">
                  <c:v>6.9247058823529404</c:v>
                </c:pt>
                <c:pt idx="4">
                  <c:v>6.9162650602409643</c:v>
                </c:pt>
                <c:pt idx="5">
                  <c:v>6.8375000000000004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4-478D-91CE-3EB9EEB90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743559"/>
        <c:axId val="302747143"/>
      </c:barChart>
      <c:catAx>
        <c:axId val="302743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143"/>
        <c:crosses val="autoZero"/>
        <c:auto val="1"/>
        <c:lblAlgn val="ctr"/>
        <c:lblOffset val="100"/>
        <c:noMultiLvlLbl val="0"/>
      </c:catAx>
      <c:valAx>
        <c:axId val="302747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3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56931868959493"/>
          <c:y val="4.1473594936972703E-2"/>
          <c:w val="9.1972440944881884E-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1022.49</c:v>
                </c:pt>
                <c:pt idx="1">
                  <c:v>1042.6500000000001</c:v>
                </c:pt>
                <c:pt idx="2">
                  <c:v>1039.29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3-40DE-969A-269C2A23C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6503"/>
        <c:axId val="52965383"/>
      </c:barChart>
      <c:catAx>
        <c:axId val="52906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5383"/>
        <c:crosses val="autoZero"/>
        <c:auto val="1"/>
        <c:lblAlgn val="ctr"/>
        <c:lblOffset val="100"/>
        <c:noMultiLvlLbl val="0"/>
      </c:catAx>
      <c:valAx>
        <c:axId val="52965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AmazonRawInput!$W$1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C6-4C04-A523-751688561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6-4C04-A523-751688561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6-4C04-A523-751688561B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C6-4C04-A523-751688561B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BC6-4C04-A523-751688561B2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BC6-4C04-A523-751688561B2A}"/>
              </c:ext>
            </c:extLst>
          </c:dPt>
          <c:cat>
            <c:strRef>
              <c:f>AmazonRawInput!$V$2:$V$8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AmazonRawInput!$W$2:$W$8</c:f>
              <c:numCache>
                <c:formatCode>General</c:formatCode>
                <c:ptCount val="6"/>
                <c:pt idx="0">
                  <c:v>170</c:v>
                </c:pt>
                <c:pt idx="1">
                  <c:v>178</c:v>
                </c:pt>
                <c:pt idx="2">
                  <c:v>174</c:v>
                </c:pt>
                <c:pt idx="3">
                  <c:v>152</c:v>
                </c:pt>
                <c:pt idx="4">
                  <c:v>160</c:v>
                </c:pt>
                <c:pt idx="5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BC6-4C04-A523-751688561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116292.11000000007</c:v>
                </c:pt>
                <c:pt idx="1">
                  <c:v>97219.58</c:v>
                </c:pt>
                <c:pt idx="2">
                  <c:v>109455.73999999996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3-4C5D-B304-3F96BDEEB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04807"/>
        <c:axId val="53006855"/>
      </c:barChart>
      <c:catAx>
        <c:axId val="53004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6855"/>
        <c:crosses val="autoZero"/>
        <c:auto val="1"/>
        <c:lblAlgn val="ctr"/>
        <c:lblOffset val="100"/>
        <c:noMultiLvlLbl val="0"/>
      </c:catAx>
      <c:valAx>
        <c:axId val="53006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layout>
        <c:manualLayout>
          <c:xMode val="edge"/>
          <c:yMode val="edge"/>
          <c:x val="0.41186789151356074"/>
          <c:y val="3.1635814242892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Count of payment_method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344</c:v>
                </c:pt>
                <c:pt idx="1">
                  <c:v>311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5-4798-A11F-BE1A1D8112DD}"/>
            </c:ext>
          </c:extLst>
        </c:ser>
        <c:ser>
          <c:idx val="1"/>
          <c:order val="1"/>
          <c:tx>
            <c:strRef>
              <c:f>AmazonRawInput!$W$1</c:f>
              <c:strCache>
                <c:ptCount val="1"/>
                <c:pt idx="0">
                  <c:v>Average of 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AmazonRawInput!$W$2:$W$5</c:f>
              <c:numCache>
                <c:formatCode>General</c:formatCode>
                <c:ptCount val="3"/>
                <c:pt idx="0">
                  <c:v>326.18244186046496</c:v>
                </c:pt>
                <c:pt idx="1">
                  <c:v>324.01057877813508</c:v>
                </c:pt>
                <c:pt idx="2">
                  <c:v>318.82139130434791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5-4798-A11F-BE1A1D811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630920"/>
        <c:axId val="535224328"/>
      </c:barChart>
      <c:catAx>
        <c:axId val="53463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224328"/>
        <c:crosses val="autoZero"/>
        <c:auto val="1"/>
        <c:lblAlgn val="ctr"/>
        <c:lblOffset val="100"/>
        <c:noMultiLvlLbl val="0"/>
      </c:catAx>
      <c:valAx>
        <c:axId val="53522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3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AmazonRawInput!$W$3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AmazonRawInput!$V$4:$V$10</c:f>
              <c:strCache>
                <c:ptCount val="6"/>
                <c:pt idx="0">
                  <c:v>Fashion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Electronic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AmazonRawInput!$W$4:$W$10</c:f>
              <c:numCache>
                <c:formatCode>General</c:formatCode>
                <c:ptCount val="6"/>
                <c:pt idx="0">
                  <c:v>96</c:v>
                </c:pt>
                <c:pt idx="1">
                  <c:v>90</c:v>
                </c:pt>
                <c:pt idx="2">
                  <c:v>88</c:v>
                </c:pt>
                <c:pt idx="3">
                  <c:v>84</c:v>
                </c:pt>
                <c:pt idx="4">
                  <c:v>79</c:v>
                </c:pt>
                <c:pt idx="5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B-4E8C-AB3C-D1983A73A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840199"/>
        <c:axId val="128842759"/>
      </c:barChart>
      <c:catAx>
        <c:axId val="128840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42759"/>
        <c:crosses val="autoZero"/>
        <c:auto val="1"/>
        <c:lblAlgn val="ctr"/>
        <c:lblOffset val="100"/>
        <c:noMultiLvlLbl val="0"/>
      </c:catAx>
      <c:valAx>
        <c:axId val="128842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40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AmazonRawInput!$W$3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AmazonRawInput!$V$4:$V$10</c:f>
              <c:strCache>
                <c:ptCount val="6"/>
                <c:pt idx="0">
                  <c:v>Health and beauty</c:v>
                </c:pt>
                <c:pt idx="1">
                  <c:v>Electronic accessories</c:v>
                </c:pt>
                <c:pt idx="2">
                  <c:v>Food and beverages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AmazonRawInput!$W$4:$W$10</c:f>
              <c:numCache>
                <c:formatCode>General</c:formatCode>
                <c:ptCount val="6"/>
                <c:pt idx="0">
                  <c:v>88</c:v>
                </c:pt>
                <c:pt idx="1">
                  <c:v>86</c:v>
                </c:pt>
                <c:pt idx="2">
                  <c:v>84</c:v>
                </c:pt>
                <c:pt idx="3">
                  <c:v>82</c:v>
                </c:pt>
                <c:pt idx="4">
                  <c:v>81</c:v>
                </c:pt>
                <c:pt idx="5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E-4A94-81C1-3DDC55B0C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725639"/>
        <c:axId val="302813703"/>
      </c:barChart>
      <c:catAx>
        <c:axId val="302725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813703"/>
        <c:crosses val="autoZero"/>
        <c:auto val="1"/>
        <c:lblAlgn val="ctr"/>
        <c:lblOffset val="100"/>
        <c:noMultiLvlLbl val="0"/>
      </c:catAx>
      <c:valAx>
        <c:axId val="302813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25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layout>
        <c:manualLayout>
          <c:xMode val="edge"/>
          <c:yMode val="edge"/>
          <c:x val="0.41186789151356074"/>
          <c:y val="3.1635814242892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Count of payment_method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344</c:v>
                </c:pt>
                <c:pt idx="1">
                  <c:v>311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0-428F-9C02-CF05CA4C9E44}"/>
            </c:ext>
          </c:extLst>
        </c:ser>
        <c:ser>
          <c:idx val="1"/>
          <c:order val="1"/>
          <c:tx>
            <c:strRef>
              <c:f>AmazonRawInput!$W$1</c:f>
              <c:strCache>
                <c:ptCount val="1"/>
                <c:pt idx="0">
                  <c:v>Average of 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AmazonRawInput!$W$2:$W$5</c:f>
              <c:numCache>
                <c:formatCode>General</c:formatCode>
                <c:ptCount val="3"/>
                <c:pt idx="0">
                  <c:v>326.18244186046496</c:v>
                </c:pt>
                <c:pt idx="1">
                  <c:v>324.01057877813508</c:v>
                </c:pt>
                <c:pt idx="2">
                  <c:v>318.82139130434791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0-428F-9C02-CF05CA4C9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630920"/>
        <c:axId val="535224328"/>
      </c:barChart>
      <c:catAx>
        <c:axId val="53463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224328"/>
        <c:crosses val="autoZero"/>
        <c:auto val="1"/>
        <c:lblAlgn val="ctr"/>
        <c:lblOffset val="100"/>
        <c:noMultiLvlLbl val="0"/>
      </c:catAx>
      <c:valAx>
        <c:axId val="53522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3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AmazonRawInput!$V$2:$V$8</c:f>
              <c:numCache>
                <c:formatCode>General</c:formatCode>
                <c:ptCount val="6"/>
                <c:pt idx="0">
                  <c:v>54337.640000000007</c:v>
                </c:pt>
                <c:pt idx="1">
                  <c:v>54306.030000000006</c:v>
                </c:pt>
                <c:pt idx="2">
                  <c:v>56144.960000000014</c:v>
                </c:pt>
                <c:pt idx="3">
                  <c:v>49193.840000000018</c:v>
                </c:pt>
                <c:pt idx="4">
                  <c:v>53861.960000000028</c:v>
                </c:pt>
                <c:pt idx="5">
                  <c:v>55123.000000000007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F-44AE-9572-AA8D617DC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898311"/>
        <c:axId val="52901383"/>
      </c:barChart>
      <c:catAx>
        <c:axId val="52898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1383"/>
        <c:crosses val="autoZero"/>
        <c:auto val="1"/>
        <c:lblAlgn val="ctr"/>
        <c:lblOffset val="100"/>
        <c:noMultiLvlLbl val="0"/>
      </c:catAx>
      <c:valAx>
        <c:axId val="52901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98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116292.11000000007</c:v>
                </c:pt>
                <c:pt idx="1">
                  <c:v>97219.58</c:v>
                </c:pt>
                <c:pt idx="2">
                  <c:v>109455.73999999996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D-41BD-BBE0-F21D7B26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04807"/>
        <c:axId val="53006855"/>
      </c:barChart>
      <c:catAx>
        <c:axId val="53004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6855"/>
        <c:crosses val="autoZero"/>
        <c:auto val="1"/>
        <c:lblAlgn val="ctr"/>
        <c:lblOffset val="100"/>
        <c:noMultiLvlLbl val="0"/>
      </c:catAx>
      <c:valAx>
        <c:axId val="53006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4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COGS Total Per Month</a:t>
            </a:r>
          </a:p>
        </c:rich>
      </c:tx>
      <c:layout>
        <c:manualLayout>
          <c:xMode val="edge"/>
          <c:yMode val="edge"/>
          <c:x val="0.33908541939536002"/>
          <c:y val="1.620370370370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110754.16000000002</c:v>
                </c:pt>
                <c:pt idx="1">
                  <c:v>92589.88</c:v>
                </c:pt>
                <c:pt idx="2">
                  <c:v>104243.33999999997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9-482B-9CCD-1088AAF14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382919"/>
        <c:axId val="585408519"/>
      </c:barChart>
      <c:catAx>
        <c:axId val="585382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408519"/>
        <c:crosses val="autoZero"/>
        <c:auto val="1"/>
        <c:lblAlgn val="ctr"/>
        <c:lblOffset val="100"/>
        <c:noMultiLvlLbl val="0"/>
      </c:catAx>
      <c:valAx>
        <c:axId val="585408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82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AmazonRawInput!$V$2:$V$8</c:f>
              <c:numCache>
                <c:formatCode>General</c:formatCode>
                <c:ptCount val="6"/>
                <c:pt idx="0">
                  <c:v>2587.61</c:v>
                </c:pt>
                <c:pt idx="1">
                  <c:v>2586.130000000001</c:v>
                </c:pt>
                <c:pt idx="2">
                  <c:v>2673.6799999999989</c:v>
                </c:pt>
                <c:pt idx="3">
                  <c:v>2342.6599999999989</c:v>
                </c:pt>
                <c:pt idx="4">
                  <c:v>2564.8999999999987</c:v>
                </c:pt>
                <c:pt idx="5">
                  <c:v>2625.0700000000006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1-449D-ABA7-8EF969643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4630920"/>
        <c:axId val="534632968"/>
      </c:barChart>
      <c:catAx>
        <c:axId val="534630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32968"/>
        <c:crosses val="autoZero"/>
        <c:auto val="1"/>
        <c:lblAlgn val="ctr"/>
        <c:lblOffset val="100"/>
        <c:noMultiLvlLbl val="0"/>
      </c:catAx>
      <c:valAx>
        <c:axId val="53463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3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AmazonRawInput!$V$2:$V$5</c:f>
              <c:numCache>
                <c:formatCode>General</c:formatCode>
                <c:ptCount val="3"/>
                <c:pt idx="0">
                  <c:v>1022.49</c:v>
                </c:pt>
                <c:pt idx="1">
                  <c:v>1042.6500000000001</c:v>
                </c:pt>
                <c:pt idx="2">
                  <c:v>1039.29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B-43E9-B802-D44DCD31D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6503"/>
        <c:axId val="52965383"/>
      </c:barChart>
      <c:catAx>
        <c:axId val="52906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5383"/>
        <c:crosses val="autoZero"/>
        <c:auto val="1"/>
        <c:lblAlgn val="ctr"/>
        <c:lblOffset val="100"/>
        <c:noMultiLvlLbl val="0"/>
      </c:catAx>
      <c:valAx>
        <c:axId val="52965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[AmazonSalesData.xlsx]AmazonRawInput!PivotTable2</c:name>
    <c:fmtId val="-1"/>
  </c:pivotSource>
  <c:chart>
    <c:title>
      <c:layout>
        <c:manualLayout>
          <c:xMode val="edge"/>
          <c:yMode val="edge"/>
          <c:x val="0.20251132159429169"/>
          <c:y val="7.7162848578559025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AmazonRawInput!$V$1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AmazonRawInput!$U$2:$U$8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AmazonRawInput!$V$2:$V$8</c:f>
              <c:numCache>
                <c:formatCode>General</c:formatCode>
                <c:ptCount val="6"/>
                <c:pt idx="0">
                  <c:v>2587.5015000000017</c:v>
                </c:pt>
                <c:pt idx="1">
                  <c:v>2585.9949999999999</c:v>
                </c:pt>
                <c:pt idx="2">
                  <c:v>2673.5639999999994</c:v>
                </c:pt>
                <c:pt idx="3">
                  <c:v>2342.5589999999993</c:v>
                </c:pt>
                <c:pt idx="4">
                  <c:v>2564.8530000000019</c:v>
                </c:pt>
                <c:pt idx="5">
                  <c:v>2624.8964999999994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9-43C1-B749-30136E9BC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1504264"/>
        <c:axId val="441507336"/>
      </c:barChart>
      <c:catAx>
        <c:axId val="441504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07336"/>
        <c:crosses val="autoZero"/>
        <c:auto val="1"/>
        <c:lblAlgn val="ctr"/>
        <c:lblOffset val="100"/>
        <c:noMultiLvlLbl val="0"/>
      </c:catAx>
      <c:valAx>
        <c:axId val="441507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0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1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0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3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5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5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1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6.jpeg"/><Relationship Id="rId7" Type="http://schemas.openxmlformats.org/officeDocument/2006/relationships/chart" Target="../charts/char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jpe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6.jpe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hart" Target="../charts/chart16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6"/>
            <a:ext cx="4824795" cy="326398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EDA on Amazon's Data for</a:t>
            </a:r>
            <a:br>
              <a:rPr lang="en-US" sz="4000" b="1" dirty="0">
                <a:latin typeface="Times New Roman"/>
                <a:cs typeface="Calibri Light"/>
              </a:rPr>
            </a:br>
            <a:r>
              <a:rPr lang="en-US" sz="4000" b="1" dirty="0">
                <a:latin typeface="Times New Roman"/>
                <a:cs typeface="Calibri Light"/>
              </a:rPr>
              <a:t># Sales</a:t>
            </a:r>
            <a:br>
              <a:rPr lang="en-US" sz="4000" b="1" dirty="0">
                <a:latin typeface="Times New Roman"/>
                <a:cs typeface="Calibri Light"/>
              </a:rPr>
            </a:br>
            <a:r>
              <a:rPr lang="en-US" sz="4000" b="1" dirty="0">
                <a:latin typeface="Times New Roman"/>
                <a:cs typeface="Calibri Light"/>
              </a:rPr>
              <a:t># Product &amp;</a:t>
            </a:r>
            <a:br>
              <a:rPr lang="en-US" sz="4000" b="1" dirty="0">
                <a:latin typeface="Times New Roman"/>
                <a:cs typeface="Calibri Light"/>
              </a:rPr>
            </a:br>
            <a:r>
              <a:rPr lang="en-US" sz="4000" b="1" dirty="0">
                <a:latin typeface="Times New Roman"/>
                <a:cs typeface="Calibri Light"/>
              </a:rPr>
              <a:t># Customer </a:t>
            </a:r>
            <a:br>
              <a:rPr lang="en-US" sz="4000" b="1" dirty="0">
                <a:latin typeface="Times New Roman"/>
                <a:cs typeface="Calibri Light"/>
              </a:rPr>
            </a:br>
            <a:r>
              <a:rPr lang="en-US" sz="4000" b="1" dirty="0">
                <a:latin typeface="Times New Roman"/>
                <a:cs typeface="Calibri Light"/>
              </a:rPr>
              <a:t>   Analysis</a:t>
            </a:r>
            <a:endParaRPr lang="en-US" sz="4000" b="1" dirty="0">
              <a:latin typeface="Times New Roman"/>
              <a:cs typeface="Iskoola Pot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Capstone project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lokesh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todi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  (S7981)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Data Science bootcamp</a:t>
            </a:r>
          </a:p>
        </p:txBody>
      </p:sp>
      <p:pic>
        <p:nvPicPr>
          <p:cNvPr id="4" name="Picture 3" descr="A cartoon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0651591-1896-48BF-80E4-C629C8A0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5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47834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7: 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 which month did the cost of goods sold reach its peak?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8: Which product line generated the highest revenue?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9D4EFF3-5D91-30F1-E287-F414A8714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2189480"/>
            <a:ext cx="3314700" cy="18288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4C754A-B639-E379-4EA6-DBCCE4131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282448"/>
              </p:ext>
            </p:extLst>
          </p:nvPr>
        </p:nvGraphicFramePr>
        <p:xfrm>
          <a:off x="8281035" y="2108835"/>
          <a:ext cx="3129280" cy="191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0ABD021-FC44-F1BC-3D30-84D206547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4385310"/>
            <a:ext cx="4514850" cy="186690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870AA0-8D99-BEF5-F71F-1A0220C6C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749215"/>
              </p:ext>
            </p:extLst>
          </p:nvPr>
        </p:nvGraphicFramePr>
        <p:xfrm>
          <a:off x="7153275" y="3856355"/>
          <a:ext cx="425704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5216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64090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9: In which city was the highest revenue recorded?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10: Which product line incurred the highest Value Added Tax?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DD91AD-E390-8FF7-0125-BE9D4BEF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22" y="2160270"/>
            <a:ext cx="4029075" cy="18669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A9B98A-491D-0A8F-5285-9ED931A22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759130"/>
              </p:ext>
            </p:extLst>
          </p:nvPr>
        </p:nvGraphicFramePr>
        <p:xfrm>
          <a:off x="7285355" y="2017395"/>
          <a:ext cx="3596640" cy="215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E40952A-902C-EF72-204E-F2DD62D19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57" y="4390072"/>
            <a:ext cx="3438525" cy="1857375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BD2E75-06C4-D8BB-5791-6E667722F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62037"/>
              </p:ext>
            </p:extLst>
          </p:nvPr>
        </p:nvGraphicFramePr>
        <p:xfrm>
          <a:off x="7193915" y="4242435"/>
          <a:ext cx="3464560" cy="215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5178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1784774"/>
            <a:ext cx="114841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11: For each product line, add a column indicating "Good" if its sales are above average, otherwise "Bad."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12: Identify the branch that exceeded the average number of products sold.</a:t>
            </a:r>
            <a:endParaRPr lang="en-US" sz="2000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FAA934-ED4F-7D52-14EE-879F5B0F0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30" y="2349500"/>
            <a:ext cx="4767580" cy="1864360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4E8709-9AEF-8738-AD24-98AF4FFF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899" y="2671064"/>
            <a:ext cx="2914650" cy="121920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A89F5F-6819-2FAC-7E60-76FEE3000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945" y="4579938"/>
            <a:ext cx="3440430" cy="176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E337C45-28C0-A110-6E62-FD9296FC3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517" y="4941887"/>
            <a:ext cx="2600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59" y="1784774"/>
            <a:ext cx="1203282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13: Which product line is most frequently associated with each gender?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14: Calculate the average rating for each product line.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94032D3-9523-05D5-A72E-666BAB0A5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" y="2075815"/>
            <a:ext cx="2941320" cy="186309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16675A1-4939-7F6D-A57D-BFA34E161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905" y="2555875"/>
            <a:ext cx="2292350" cy="60833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7B242E8-39E9-1C44-88C5-A3C59E3DE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79424"/>
              </p:ext>
            </p:extLst>
          </p:nvPr>
        </p:nvGraphicFramePr>
        <p:xfrm>
          <a:off x="5720715" y="2007235"/>
          <a:ext cx="3180080" cy="19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9279A9-4CFA-E26C-F64C-CFEE7C2BA509}"/>
              </a:ext>
              <a:ext uri="{147F2762-F138-4A5C-976F-8EAC2B608ADB}">
                <a16:predDERef xmlns:a16="http://schemas.microsoft.com/office/drawing/2014/main" pred="{EDD64715-7D24-B3DE-CEBD-45C5B97B3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247329"/>
              </p:ext>
            </p:extLst>
          </p:nvPr>
        </p:nvGraphicFramePr>
        <p:xfrm>
          <a:off x="8900795" y="2007235"/>
          <a:ext cx="3129280" cy="19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63184B-7462-CAB4-B8F2-0883C400E5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423235"/>
              </p:ext>
            </p:extLst>
          </p:nvPr>
        </p:nvGraphicFramePr>
        <p:xfrm>
          <a:off x="7803515" y="4394835"/>
          <a:ext cx="3728720" cy="217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6883311-3AF2-5F0E-B45E-6C2B38A6A5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47" y="4518342"/>
            <a:ext cx="2257425" cy="1438275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595A1BB-B8EC-BA0E-DC12-6D19719C56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895" y="4613592"/>
            <a:ext cx="20764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19" y="1784774"/>
            <a:ext cx="1197186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15: Count the sales occurrences for each time of day on every weekday.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16: Identify the customer type contributing the highest revenue.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2B8D74-E331-A64B-7228-C3B5B543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" y="2208212"/>
            <a:ext cx="3886200" cy="1689735"/>
          </a:xfrm>
          <a:prstGeom prst="rect">
            <a:avLst/>
          </a:prstGeom>
        </p:spPr>
      </p:pic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B0D14DCE-5EB5-EE44-F64A-524DBAA90D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45" b="44685"/>
          <a:stretch/>
        </p:blipFill>
        <p:spPr>
          <a:xfrm>
            <a:off x="5181917" y="2086928"/>
            <a:ext cx="2305729" cy="192310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93A63F-398D-D1AE-D462-2E74B4A41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281963"/>
              </p:ext>
            </p:extLst>
          </p:nvPr>
        </p:nvGraphicFramePr>
        <p:xfrm>
          <a:off x="8240395" y="1966595"/>
          <a:ext cx="3495040" cy="205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86ACB22-A479-71A5-8828-EC53079A2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337" y="4343083"/>
            <a:ext cx="2127885" cy="1981835"/>
          </a:xfrm>
          <a:prstGeom prst="rect">
            <a:avLst/>
          </a:prstGeom>
        </p:spPr>
      </p:pic>
      <p:pic>
        <p:nvPicPr>
          <p:cNvPr id="12" name="Picture 11" descr="A pie chart with numbers and a group of people&#10;&#10;Description automatically generated">
            <a:extLst>
              <a:ext uri="{FF2B5EF4-FFF2-40B4-BE49-F238E27FC236}">
                <a16:creationId xmlns:a16="http://schemas.microsoft.com/office/drawing/2014/main" id="{0F37B5D8-5846-365E-A803-94EA125CE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075" y="4339590"/>
            <a:ext cx="2843530" cy="19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683174"/>
            <a:ext cx="10071947" cy="46532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17: Determine the city with the highest VAT percentage.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18: Identify the customer type with the highest VAT payments.</a:t>
            </a:r>
            <a:endParaRPr lang="en-US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73C4C13-EE00-680E-27EF-F8FCD387D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02" r="278" b="28814"/>
          <a:stretch/>
        </p:blipFill>
        <p:spPr>
          <a:xfrm>
            <a:off x="1189869" y="2070735"/>
            <a:ext cx="3679600" cy="170236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9E052C-B105-5772-B2F5-62074CE347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119" r="278" b="424"/>
          <a:stretch/>
        </p:blipFill>
        <p:spPr>
          <a:xfrm>
            <a:off x="6712901" y="2578734"/>
            <a:ext cx="3643011" cy="53705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51971F-71EE-8A5D-66FF-C273BA9B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755" y="4275138"/>
            <a:ext cx="23050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7F299-F922-061F-242D-C32915AA6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35" y="4968240"/>
            <a:ext cx="2000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999" y="1784774"/>
            <a:ext cx="1124034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19: What is the count of distinct customer types in the dataset?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Font typeface="Wingdings" panose="020F0502020204030204" pitchFamily="34" charset="0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20: What is the count of distinct payment methods in the dataset?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pPr>
              <a:buFont typeface="Wingdings" panose="020F0502020204030204" pitchFamily="34" charset="0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5113003-59A8-AFD9-D890-33A13EA8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0" y="2694622"/>
            <a:ext cx="4381500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760B4E-869F-ED1A-9E3D-C51CE2885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473" y="2813685"/>
            <a:ext cx="1247775" cy="438150"/>
          </a:xfrm>
          <a:prstGeom prst="rect">
            <a:avLst/>
          </a:prstGeom>
        </p:spPr>
      </p:pic>
      <p:pic>
        <p:nvPicPr>
          <p:cNvPr id="6" name="Picture 5" descr="A white box with black text&#10;&#10;Description automatically generated">
            <a:extLst>
              <a:ext uri="{FF2B5EF4-FFF2-40B4-BE49-F238E27FC236}">
                <a16:creationId xmlns:a16="http://schemas.microsoft.com/office/drawing/2014/main" id="{424AD9C4-6628-0EF0-9595-85633D8E0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555" y="4567555"/>
            <a:ext cx="443865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1B397-8D9C-2B43-71C2-37308060C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55" y="4700905"/>
            <a:ext cx="1390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9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0617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21: Which customer type occurs most frequently?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22: Identify the customer type with the highest purchase frequency.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17FC480-45DB-4C37-3777-D72DA2190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867" y="2044065"/>
            <a:ext cx="1724025" cy="2038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4862AE-0D8C-2564-2526-6047C65DE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570" y="2791460"/>
            <a:ext cx="1485900" cy="381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523569F-914B-FD45-F3C7-5DD43A39B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0" y="4326572"/>
            <a:ext cx="2062480" cy="1923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18046-4130-62BD-C1F0-A22D7FE47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782" y="4889817"/>
            <a:ext cx="1895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9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4681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23: Determine the predominant gender among customers.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24: Examine the distribution of genders within each branch.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D27912-75D9-BCD5-3777-86E4F440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3" y="2078672"/>
            <a:ext cx="1933575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AA66D8-AFF0-0E5B-DB69-48D84032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893" y="2878137"/>
            <a:ext cx="1323975" cy="39052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F48CCC1-B072-B618-E9AB-8DA492CEC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79624"/>
              </p:ext>
            </p:extLst>
          </p:nvPr>
        </p:nvGraphicFramePr>
        <p:xfrm>
          <a:off x="7905115" y="4211955"/>
          <a:ext cx="357632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412256C-7BA5-BD8B-842E-B5E23257C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503" y="4444365"/>
            <a:ext cx="1641475" cy="172847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5533F51-FA32-3179-47A8-77E5E250C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138" y="4586605"/>
            <a:ext cx="1762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1784774"/>
            <a:ext cx="1172802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25: Identify the time of day when customers provide the most ratings.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26: Determine the 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time of day with the highest 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customer ratings for </a:t>
            </a:r>
            <a:endParaRPr lang="en-US">
              <a:solidFill>
                <a:schemeClr val="tx1"/>
              </a:solidFill>
              <a:latin typeface="Calibri Light" panose="020F0302020204030204"/>
              <a:ea typeface="Calibri Light"/>
              <a:cs typeface="Calibri Light" panose="020F0302020204030204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each branch.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Calibri Light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EB80D604-AB5E-D4C6-501C-21C5ED8E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3" y="2286318"/>
            <a:ext cx="1608455" cy="20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538E4-13C3-756F-395D-6C4C8E833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088005"/>
            <a:ext cx="1371600" cy="43815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3A627D-4C3D-AB44-7C5A-02E4F05AB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345" y="2633980"/>
            <a:ext cx="2739390" cy="361188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06223B4-58F5-8C16-4AC8-7D26692A2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140" y="4112895"/>
            <a:ext cx="390652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CONTENTS 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061787" cy="408432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PROJECT'S problem, constraints AND GOAL</a:t>
            </a:r>
            <a:endParaRPr lang="en-US" sz="2000" b="1" u="sng" dirty="0">
              <a:solidFill>
                <a:schemeClr val="tx1"/>
              </a:solidFill>
              <a:latin typeface="Calibri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STEPS TAKEN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UNDERSTANDING AMAZON'S 'STRUCTURED' DATASET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EDA (28 BUSINESS PROBLEMS / QUESTIONS ANSWERED )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PRODUCT ANALYSIS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SALES ANALYSIS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CUSTOMER ANALYSIS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STRATEGIC BUSINESS RECOMMENDATIONS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THANK YOU with a quote to think about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2" name="Picture 1" descr="A book open on a table&#10;&#10;Description automatically generated">
            <a:extLst>
              <a:ext uri="{FF2B5EF4-FFF2-40B4-BE49-F238E27FC236}">
                <a16:creationId xmlns:a16="http://schemas.microsoft.com/office/drawing/2014/main" id="{067BDFFE-4DE8-8A17-015B-3A8D6FF9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371475"/>
            <a:ext cx="1336040" cy="12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9" y="1693334"/>
            <a:ext cx="11413067" cy="4551680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27: Identify the day of the week with the highest average ratings.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C25706-6DEF-9090-00D4-4B239EC8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7" y="3193098"/>
            <a:ext cx="3476625" cy="191452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0294FFE-FD0B-70F7-D513-794244234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74538"/>
              </p:ext>
            </p:extLst>
          </p:nvPr>
        </p:nvGraphicFramePr>
        <p:xfrm>
          <a:off x="4745355" y="2393315"/>
          <a:ext cx="6187440" cy="37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A08A1EA-B48D-4DAE-C2FD-15956C174383}"/>
              </a:ext>
            </a:extLst>
          </p:cNvPr>
          <p:cNvSpPr/>
          <p:nvPr/>
        </p:nvSpPr>
        <p:spPr>
          <a:xfrm>
            <a:off x="7562087" y="5870447"/>
            <a:ext cx="690880" cy="264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9" y="1896534"/>
            <a:ext cx="11413067" cy="43484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28: Determine the day of the week with the highest average ratings for each branch.</a:t>
            </a:r>
            <a:endParaRPr lang="en-US">
              <a:solidFill>
                <a:schemeClr val="tx1"/>
              </a:solidFill>
              <a:latin typeface="Calibri Light" panose="020F0302020204030204"/>
              <a:ea typeface="Calibri Light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blue and white screen with black text&#10;&#10;Description automatically generated">
            <a:extLst>
              <a:ext uri="{FF2B5EF4-FFF2-40B4-BE49-F238E27FC236}">
                <a16:creationId xmlns:a16="http://schemas.microsoft.com/office/drawing/2014/main" id="{4477794E-2EAA-9382-FBA5-9F81D2A84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3" y="3502978"/>
            <a:ext cx="3724275" cy="84772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2EF8B4-A1AA-B257-C44C-308E6C5C3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80535"/>
              </p:ext>
            </p:extLst>
          </p:nvPr>
        </p:nvGraphicFramePr>
        <p:xfrm>
          <a:off x="7762875" y="2052955"/>
          <a:ext cx="3657600" cy="4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A39EEC-AD54-E9B7-FBD8-6AEF4D459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425" y="2371725"/>
            <a:ext cx="20383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1743816"/>
            <a:ext cx="3084844" cy="450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PRODUCT</a:t>
            </a:r>
            <a:b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PORTFOLIO</a:t>
            </a:r>
            <a:br>
              <a:rPr lang="en-US" sz="3600" dirty="0">
                <a:latin typeface="Times New Roman"/>
                <a:cs typeface="Iskoola Pota"/>
              </a:rPr>
            </a:br>
            <a:br>
              <a:rPr lang="en-US" sz="3600" dirty="0">
                <a:latin typeface="Times New Roman"/>
                <a:cs typeface="Iskoola Pota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ANALYSIS</a:t>
            </a:r>
            <a:b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cs typeface="Iskoola Pota"/>
              </a:rPr>
              <a:t>- </a:t>
            </a: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UNVEILING PRODUCT DYNAMICS</a:t>
            </a:r>
            <a:endParaRPr lang="en-US" sz="1600" dirty="0">
              <a:solidFill>
                <a:schemeClr val="bg1"/>
              </a:solidFill>
              <a:latin typeface="Times New Roman"/>
              <a:cs typeface="Iskoola Pot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616" y="219816"/>
            <a:ext cx="6423823" cy="6489488"/>
          </a:xfrm>
        </p:spPr>
        <p:txBody>
          <a:bodyPr vert="horz" lIns="0" tIns="45720" rIns="0" bIns="45720" rtlCol="0" anchor="ctr">
            <a:normAutofit fontScale="70000" lnSpcReduction="20000"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PRODUCT SEGMENT'S REVENUE ANALYSIS :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j-lt"/>
              <a:cs typeface="+mj-lt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PRODUCT AVERAGE RATING ANALYSIS</a:t>
            </a:r>
            <a:endParaRPr lang="en-US" sz="2000" b="1" cap="all" spc="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endParaRPr lang="en-US" sz="2000" cap="all" spc="2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dirty="0">
              <a:latin typeface="Calibri Light"/>
              <a:ea typeface="Calibri Light"/>
              <a:cs typeface="Calibri Light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LEVARAGE TOP SEGMENT BY SALES: Food and beverages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BOOST BOTTOM SEGMENT BY SALES: Health and beauty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4" name="Picture 3" descr="A group of colorful shapes with images of food and a football ball&#10;&#10;Description automatically generated">
            <a:extLst>
              <a:ext uri="{FF2B5EF4-FFF2-40B4-BE49-F238E27FC236}">
                <a16:creationId xmlns:a16="http://schemas.microsoft.com/office/drawing/2014/main" id="{6D5CC8C9-87AA-F9B1-602A-F1A5FF36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308928"/>
            <a:ext cx="2200910" cy="213550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9054BA-CAE1-3639-64E0-590C67FF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142137"/>
              </p:ext>
            </p:extLst>
          </p:nvPr>
        </p:nvGraphicFramePr>
        <p:xfrm>
          <a:off x="4958715" y="554355"/>
          <a:ext cx="3952240" cy="241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8CB68B6-83E8-BDF6-C1EB-0D5331EE78C4}"/>
              </a:ext>
            </a:extLst>
          </p:cNvPr>
          <p:cNvSpPr/>
          <p:nvPr/>
        </p:nvSpPr>
        <p:spPr>
          <a:xfrm>
            <a:off x="6474967" y="696975"/>
            <a:ext cx="128016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C5D7FBF-F173-573C-1196-CD92A39EE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339751"/>
              </p:ext>
            </p:extLst>
          </p:nvPr>
        </p:nvGraphicFramePr>
        <p:xfrm>
          <a:off x="4958715" y="3460115"/>
          <a:ext cx="3952240" cy="232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251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30" y="2912216"/>
            <a:ext cx="3379484" cy="3339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SALES</a:t>
            </a:r>
            <a:br>
              <a:rPr lang="en-US" sz="3600" dirty="0">
                <a:latin typeface="Times New Roman"/>
                <a:cs typeface="Iskoola Pota"/>
              </a:rPr>
            </a:br>
            <a:br>
              <a:rPr lang="en-US" sz="3600" dirty="0">
                <a:latin typeface="Times New Roman"/>
                <a:cs typeface="Iskoola Pota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ANALYSIS</a:t>
            </a:r>
            <a:br>
              <a:rPr lang="en-US" sz="2200" dirty="0">
                <a:latin typeface="Times New Roman"/>
                <a:cs typeface="Iskoola Pota"/>
              </a:rPr>
            </a:b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- UNVEILING SALES TRENDS</a:t>
            </a:r>
            <a:br>
              <a:rPr lang="en-US" sz="1600" cap="all" dirty="0">
                <a:latin typeface="Calibri"/>
                <a:cs typeface="Calibri"/>
              </a:rPr>
            </a:b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- MEASURE THE EFFECTIVENESS OF EACH SALES STRATEGY</a:t>
            </a:r>
            <a:br>
              <a:rPr lang="en-US" sz="1600" cap="all" dirty="0">
                <a:latin typeface="Calibri"/>
                <a:cs typeface="Calibri"/>
              </a:rPr>
            </a:b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- </a:t>
            </a:r>
            <a:r>
              <a:rPr lang="en-US" sz="1600" cap="all" err="1">
                <a:solidFill>
                  <a:schemeClr val="bg1"/>
                </a:solidFill>
                <a:latin typeface="Calibri"/>
                <a:cs typeface="Calibri"/>
              </a:rPr>
              <a:t>eXPLORE</a:t>
            </a: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 MODIFICATIONS NEEDED TO GAIN MORE SALES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76" y="240136"/>
            <a:ext cx="7226463" cy="6469168"/>
          </a:xfrm>
        </p:spPr>
        <p:txBody>
          <a:bodyPr vert="horz" lIns="0" tIns="45720" rIns="0" bIns="45720" rtlCol="0" anchor="ctr">
            <a:normAutofit fontScale="70000" lnSpcReduction="20000"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j-lt"/>
              <a:cs typeface="+mj-lt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Calibri" panose="020F0502020204030204"/>
              </a:rPr>
              <a:t>SALES BY CITY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Calibri" panose="020F0502020204030204"/>
              </a:rPr>
              <a:t>SALES TREND BY MONTH</a:t>
            </a: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ALWAYS CUSTOMER 1ST for CUSTOMER SATISFACTION: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ea typeface="Calibri" panose="020F0502020204030204"/>
                <a:cs typeface="Calibri" panose="020F0502020204030204"/>
              </a:rPr>
              <a:t>IMPROVE OPERATIONAL EFFICIENCY </a:t>
            </a:r>
            <a:endParaRPr lang="en-US" sz="2000" b="1" cap="all" spc="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panose="020F0502020204030204"/>
              <a:cs typeface="Calibri" panose="020F0502020204030204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ea typeface="Calibri"/>
                <a:cs typeface="Calibri" panose="020F0502020204030204"/>
              </a:rPr>
              <a:t>CUSTOMER SERVICE FOR QUICK DISPUTE RESOLVE IN 1ST CALL</a:t>
            </a:r>
            <a:endParaRPr lang="en-US" sz="2000" b="1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Increase operational efficiency:</a:t>
            </a: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ea typeface="Calibri"/>
                <a:cs typeface="Calibri" panose="020F0502020204030204"/>
              </a:rPr>
              <a:t>INCREASE DELIVERY BOYS</a:t>
            </a:r>
            <a:endParaRPr lang="en-US" sz="2000" b="1" cap="all" spc="200" dirty="0">
              <a:latin typeface="+mn-lt"/>
              <a:ea typeface="Calibri"/>
              <a:cs typeface="Calibri" panose="020F0502020204030204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ea typeface="Calibri" panose="020F0502020204030204"/>
                <a:cs typeface="Calibri" panose="020F0502020204030204"/>
              </a:rPr>
              <a:t>INCENTIVISE DELIVERY BOYS PAYMENT BY CONNECTING WITH :</a:t>
            </a:r>
            <a:endParaRPr lang="en-US" sz="2000" b="1" dirty="0">
              <a:ea typeface="Calibri" panose="020F0502020204030204"/>
              <a:cs typeface="Calibri" panose="020F0502020204030204"/>
            </a:endParaRPr>
          </a:p>
          <a:p>
            <a:pPr marL="1371600" lvl="2" indent="-457200" algn="l">
              <a:buFont typeface="Wingdings" panose="020F0502020204030204" pitchFamily="34" charset="0"/>
              <a:buChar char="§"/>
            </a:pPr>
            <a:r>
              <a:rPr lang="en-US" sz="2000" b="1" cap="all" spc="200" dirty="0">
                <a:ea typeface="Calibri" panose="020F0502020204030204"/>
                <a:cs typeface="Calibri" panose="020F0502020204030204"/>
              </a:rPr>
              <a:t>RATING AND </a:t>
            </a:r>
            <a:endParaRPr lang="en-US" sz="2000" b="1" dirty="0">
              <a:ea typeface="Calibri" panose="020F0502020204030204"/>
              <a:cs typeface="Calibri" panose="020F0502020204030204"/>
            </a:endParaRPr>
          </a:p>
          <a:p>
            <a:pPr marL="1371600" lvl="2" indent="-457200" algn="l">
              <a:buFont typeface="Wingdings" panose="020F0502020204030204" pitchFamily="34" charset="0"/>
              <a:buChar char="§"/>
            </a:pPr>
            <a:r>
              <a:rPr lang="en-US" sz="2000" b="1" cap="all" spc="200" dirty="0">
                <a:ea typeface="Calibri" panose="020F0502020204030204"/>
                <a:cs typeface="Calibri" panose="020F0502020204030204"/>
              </a:rPr>
              <a:t>'NUMBER OF DELIVERY' SLAB FOR OVERACHIEVE, NORMAL, UNDERACHIEVE</a:t>
            </a:r>
            <a:endParaRPr lang="en-US" sz="2000" b="1">
              <a:latin typeface="+mn-lt"/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0F3885-66E5-1027-C388-D342F72B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573723"/>
            <a:ext cx="2627630" cy="232727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97BC7C-2A95-B59D-9734-0FB810860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111743"/>
              </p:ext>
            </p:extLst>
          </p:nvPr>
        </p:nvGraphicFramePr>
        <p:xfrm>
          <a:off x="7468235" y="239395"/>
          <a:ext cx="3596640" cy="215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1D5495C-9931-1716-C378-74D1618FF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26499"/>
              </p:ext>
            </p:extLst>
          </p:nvPr>
        </p:nvGraphicFramePr>
        <p:xfrm>
          <a:off x="7468235" y="2312035"/>
          <a:ext cx="3688080" cy="222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12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3206856"/>
            <a:ext cx="3084844" cy="30452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CUSTOMER</a:t>
            </a:r>
            <a:br>
              <a:rPr lang="en-US" sz="3600" dirty="0">
                <a:latin typeface="Times New Roman"/>
                <a:cs typeface="Iskoola Pota"/>
              </a:rPr>
            </a:br>
            <a:br>
              <a:rPr lang="en-US" sz="3600" dirty="0">
                <a:latin typeface="Times New Roman"/>
                <a:cs typeface="Iskoola Pota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  <a:t>ANALYSIS</a:t>
            </a:r>
            <a:br>
              <a:rPr lang="en-US" sz="3600" dirty="0">
                <a:solidFill>
                  <a:srgbClr val="FFFFFF"/>
                </a:solidFill>
                <a:latin typeface="Times New Roman"/>
                <a:cs typeface="Iskoola Pota"/>
              </a:rPr>
            </a:b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- UNVEILING CUSTOMER INSIGHTS</a:t>
            </a:r>
            <a:br>
              <a:rPr lang="en-US" sz="1600" cap="all" dirty="0">
                <a:latin typeface="Calibri"/>
                <a:cs typeface="Calibri"/>
              </a:rPr>
            </a:br>
            <a:r>
              <a:rPr lang="en-US" sz="1600" cap="all" dirty="0">
                <a:solidFill>
                  <a:schemeClr val="bg1"/>
                </a:solidFill>
                <a:latin typeface="Calibri"/>
                <a:cs typeface="Calibri"/>
              </a:rPr>
              <a:t>OF DIFF CUSMER SEGMENTS WITH purchase trends and the profitability of each customer segment</a:t>
            </a:r>
            <a:endParaRPr lang="en-US" sz="1600" dirty="0">
              <a:solidFill>
                <a:schemeClr val="bg1"/>
              </a:solidFill>
              <a:latin typeface="Times New Roman"/>
              <a:cs typeface="Iskoola Pot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2176" y="-3704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 TYPES: 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/>
              <a:t>A. </a:t>
            </a:r>
            <a:r>
              <a:rPr lang="en-US" sz="2000" b="1" cap="all" spc="200" dirty="0">
                <a:latin typeface="+mn-lt"/>
              </a:rPr>
              <a:t>member, normal</a:t>
            </a:r>
            <a:r>
              <a:rPr lang="en-US" sz="2000" b="1" cap="all" spc="200" dirty="0"/>
              <a:t> (MEMBERS HIGHEST PURCHASERS)</a:t>
            </a:r>
            <a:endParaRPr lang="en-US" cap="all" spc="200" dirty="0">
              <a:latin typeface="Calibri Light"/>
              <a:ea typeface="Calibri Light"/>
              <a:cs typeface="Calibri Light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ea typeface="Calibri"/>
                <a:cs typeface="Calibri" panose="020F0502020204030204"/>
              </a:rPr>
              <a:t>b. MALE, </a:t>
            </a:r>
            <a:r>
              <a:rPr lang="en-US" sz="2000" b="1" cap="all" spc="200" dirty="0" err="1">
                <a:ea typeface="Calibri"/>
                <a:cs typeface="Calibri" panose="020F0502020204030204"/>
              </a:rPr>
              <a:t>fEMALE</a:t>
            </a:r>
            <a:r>
              <a:rPr lang="en-US" sz="2000" b="1" cap="all" spc="200" dirty="0">
                <a:ea typeface="Calibri"/>
                <a:cs typeface="Calibri" panose="020F0502020204030204"/>
              </a:rPr>
              <a:t> (FEMALE HIGHEST PURCHASERS)</a:t>
            </a: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GENDER PREFERENCE:</a:t>
            </a: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endParaRPr lang="en-US" sz="2000" b="1" cap="all" spc="200" dirty="0">
              <a:ea typeface="Calibri"/>
              <a:cs typeface="Calibri" panose="020F0502020204030204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b="1" dirty="0">
              <a:cs typeface="Calibri" panose="020F0502020204030204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endParaRPr lang="en-US" sz="2000" b="1" cap="all" spc="200" dirty="0">
              <a:ea typeface="Calibri"/>
              <a:cs typeface="Calibri" panose="020F0502020204030204"/>
            </a:endParaRPr>
          </a:p>
          <a:p>
            <a:pPr marL="914400" lvl="1" indent="-457200" algn="l">
              <a:buFont typeface="Courier New" panose="020F0502020204030204" pitchFamily="34" charset="0"/>
              <a:buChar char="o"/>
            </a:pPr>
            <a:endParaRPr lang="en-US" sz="2000" b="1" cap="all" spc="200" dirty="0">
              <a:ea typeface="Calibri"/>
              <a:cs typeface="Calibri" panose="020F0502020204030204"/>
            </a:endParaRPr>
          </a:p>
          <a:p>
            <a:pPr marL="914400" lvl="1" indent="-457200">
              <a:buFont typeface="Courier New" panose="020F0502020204030204" pitchFamily="34" charset="0"/>
              <a:buChar char="o"/>
            </a:pPr>
            <a:endParaRPr lang="en-US" sz="2000" b="1" dirty="0"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/>
              </a:rPr>
              <a:t>PAYMENT METHODS:</a:t>
            </a:r>
          </a:p>
          <a:p>
            <a:pPr marL="457200" indent="-457200">
              <a:buFont typeface="Wingdings" panose="020F0502020204030204" pitchFamily="34" charset="0"/>
              <a:buChar char="ü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2" name="Picture 1" descr="A cartoon of two people holding a phone and a basket of food&#10;&#10;Description automatically generated">
            <a:extLst>
              <a:ext uri="{FF2B5EF4-FFF2-40B4-BE49-F238E27FC236}">
                <a16:creationId xmlns:a16="http://schemas.microsoft.com/office/drawing/2014/main" id="{70EF106A-78BD-212A-2FA4-929D9578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372110"/>
            <a:ext cx="2764790" cy="26289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E48705-B47C-FB3D-59F3-6028AFAEB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224697"/>
              </p:ext>
            </p:extLst>
          </p:nvPr>
        </p:nvGraphicFramePr>
        <p:xfrm>
          <a:off x="6503035" y="4770755"/>
          <a:ext cx="333248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91210A-3177-B0BD-F0DE-BBF47B7C4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86284"/>
              </p:ext>
            </p:extLst>
          </p:nvPr>
        </p:nvGraphicFramePr>
        <p:xfrm>
          <a:off x="5080635" y="2454275"/>
          <a:ext cx="3180080" cy="19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98097C5-BF90-91C7-AAA2-CA46E29BD53A}"/>
              </a:ext>
              <a:ext uri="{147F2762-F138-4A5C-976F-8EAC2B608ADB}">
                <a16:predDERef xmlns:a16="http://schemas.microsoft.com/office/drawing/2014/main" pred="{EDD64715-7D24-B3DE-CEBD-45C5B97B3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728422"/>
              </p:ext>
            </p:extLst>
          </p:nvPr>
        </p:nvGraphicFramePr>
        <p:xfrm>
          <a:off x="8382635" y="2454275"/>
          <a:ext cx="3129280" cy="19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1243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771" y="391106"/>
            <a:ext cx="7072812" cy="16437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skoola Pota"/>
                <a:cs typeface="Iskoola Pota"/>
              </a:rPr>
              <a:t>STRATEGIC BUSINESS RECOMMENDATIONS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pic>
        <p:nvPicPr>
          <p:cNvPr id="4" name="Picture 3" descr="A cartoon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0651591-1896-48BF-80E4-C629C8A0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67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Expand product list by coming up with new niche products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 Light"/>
              <a:cs typeface="Calibri Light" panose="020F03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 Light" panose="020F0302020204030204"/>
              </a:rPr>
              <a:t>Variable price strategy according to TRENDS IN yearly &amp; daily demand fluctuation 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 Light" panose="020F03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 Light" panose="020F0302020204030204"/>
              </a:rPr>
              <a:t>Give discount coupons as prize by playing 'spinning wheel game' daily to promote sales of slow moving products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4184" y="4608844"/>
            <a:ext cx="5528181" cy="1069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>
                <a:latin typeface="Iskoola Pota"/>
                <a:cs typeface="Iskoola Pota"/>
              </a:rPr>
              <a:t>THANK YOU !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658" y="5303141"/>
            <a:ext cx="6053772" cy="750720"/>
          </a:xfrm>
        </p:spPr>
        <p:txBody>
          <a:bodyPr vert="horz" lIns="0" tIns="45720" rIns="0" bIns="45720" rtlCol="0" anchor="t">
            <a:normAutofit fontScale="25000" lnSpcReduction="20000"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I Leave you with THE ABOVE thought</a:t>
            </a:r>
          </a:p>
          <a:p>
            <a:endParaRPr lang="en-US" sz="50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  <a:p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"A million dollar idea is worthless... A million dollar execution of a 10% idea is priceless." - Mark Cuban</a:t>
            </a: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Picture 3" descr="A cartoon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0651591-1896-48BF-80E4-C629C8A0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8" r="-1" b="60179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CFF418-1DC7-C6A9-11DA-6A83403F8216}"/>
              </a:ext>
            </a:extLst>
          </p:cNvPr>
          <p:cNvSpPr txBox="1"/>
          <p:nvPr/>
        </p:nvSpPr>
        <p:spPr>
          <a:xfrm>
            <a:off x="2398542" y="305973"/>
            <a:ext cx="5369169" cy="1405533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"A million dollar Idea is Worthless. A million dollar execution of a 10 % Idea is Priceless." - Mark Cuban</a:t>
            </a:r>
            <a:endParaRPr lang="en-US"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0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326238"/>
            <a:ext cx="6574972" cy="4144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PROJECT'S  PROBLEM, CONSTRAINTS, CHALLENGES &amp; GOAL</a:t>
            </a:r>
          </a:p>
        </p:txBody>
      </p:sp>
      <p:pic>
        <p:nvPicPr>
          <p:cNvPr id="2" name="Picture 1" descr="A dart hitting the bullseye of a dartboard&#10;&#10;Description automatically generated">
            <a:extLst>
              <a:ext uri="{FF2B5EF4-FFF2-40B4-BE49-F238E27FC236}">
                <a16:creationId xmlns:a16="http://schemas.microsoft.com/office/drawing/2014/main" id="{16F19E29-4E2A-665A-B075-FDFCEDD93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3" r="5889"/>
          <a:stretch/>
        </p:blipFill>
        <p:spPr>
          <a:xfrm>
            <a:off x="633999" y="457201"/>
            <a:ext cx="4001315" cy="549728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769" y="859357"/>
            <a:ext cx="6584351" cy="5502887"/>
          </a:xfrm>
        </p:spPr>
        <p:txBody>
          <a:bodyPr vert="horz" lIns="0" tIns="45720" rIns="0" bIns="45720" rtlCol="0" anchor="t">
            <a:noAutofit/>
          </a:bodyPr>
          <a:lstStyle/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PROBLEM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 – AMAZON'S REVENUE AND PROFIT LOW IN THE 3 BRANCHES OF MYANMAR</a:t>
            </a: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CONSTRAINTS in short run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 - OPERATIONAL constraints like supply-chain, LOGISTICs, INVENTORY management may impact implementation of business strategy </a:t>
            </a: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CHALLENGE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 – regulation, demand fluctuation, lead time for execution and competitor copying new strategy quickly</a:t>
            </a:r>
            <a:endParaRPr lang="en-US" sz="1400" cap="none" spc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j-lt"/>
              <a:cs typeface="Calibri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1400" b="1" dirty="0">
                <a:solidFill>
                  <a:srgbClr val="344068"/>
                </a:solidFill>
                <a:latin typeface="Calibri"/>
                <a:ea typeface="+mj-lt"/>
                <a:cs typeface="Calibri"/>
              </a:rPr>
              <a:t>GOAL</a:t>
            </a:r>
            <a:r>
              <a:rPr lang="en-US" sz="1400" dirty="0">
                <a:latin typeface="Calibri"/>
                <a:ea typeface="+mj-lt"/>
                <a:cs typeface="Calibri"/>
              </a:rPr>
              <a:t> - GAIN INSIGHT FROM DIFFERENT FACTORS THAT AFFECT SALES, BASED ON DATA ANALYSIS OF SALES MADE IN </a:t>
            </a:r>
            <a:r>
              <a:rPr lang="en-US" sz="1400" b="1" u="sng" dirty="0">
                <a:latin typeface="Calibri"/>
                <a:ea typeface="+mj-lt"/>
                <a:cs typeface="Calibri"/>
              </a:rPr>
              <a:t>MYANMAR</a:t>
            </a:r>
            <a:r>
              <a:rPr lang="en-US" sz="1400" dirty="0">
                <a:latin typeface="Calibri"/>
                <a:ea typeface="+mj-lt"/>
                <a:cs typeface="Calibri"/>
              </a:rPr>
              <a:t>:</a:t>
            </a:r>
            <a:endParaRPr lang="en-US" sz="1400" cap="none" spc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914400" lvl="1" indent="-457200" algn="l">
              <a:buFont typeface="Wingdings,Sans-Serif" panose="020F0502020204030204" pitchFamily="34" charset="0"/>
              <a:buChar char="ü"/>
            </a:pPr>
            <a:r>
              <a:rPr lang="en-US" sz="1400" dirty="0">
                <a:latin typeface="Calibri"/>
                <a:ea typeface="+mj-lt"/>
                <a:cs typeface="Calibri"/>
              </a:rPr>
              <a:t>IN </a:t>
            </a:r>
            <a:r>
              <a:rPr lang="en-US" sz="1400" b="1" u="sng" dirty="0">
                <a:latin typeface="Calibri"/>
                <a:ea typeface="+mj-lt"/>
                <a:cs typeface="Calibri"/>
              </a:rPr>
              <a:t>3 MONTHS</a:t>
            </a:r>
            <a:endParaRPr lang="en-US" sz="1400" dirty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914400" lvl="1" indent="-457200" algn="l">
              <a:buFont typeface="Wingdings,Sans-Serif" panose="020F0502020204030204" pitchFamily="34" charset="0"/>
              <a:buChar char="ü"/>
            </a:pPr>
            <a:r>
              <a:rPr lang="en-US" sz="1400" dirty="0">
                <a:latin typeface="Calibri"/>
                <a:ea typeface="+mj-lt"/>
                <a:cs typeface="Calibri"/>
              </a:rPr>
              <a:t>ACROSS </a:t>
            </a:r>
            <a:r>
              <a:rPr lang="en-US" sz="1400" b="1" u="sng" dirty="0">
                <a:latin typeface="Calibri"/>
                <a:ea typeface="+mj-lt"/>
                <a:cs typeface="Calibri"/>
              </a:rPr>
              <a:t>3 BRANCHES</a:t>
            </a:r>
            <a:r>
              <a:rPr lang="en-US" sz="1400" dirty="0">
                <a:latin typeface="Calibri"/>
                <a:ea typeface="+mj-lt"/>
                <a:cs typeface="Calibri"/>
              </a:rPr>
              <a:t> OF AMAZON: </a:t>
            </a:r>
            <a:endParaRPr lang="en-US" sz="1400" dirty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1371600" lvl="2" indent="-457200" algn="l">
              <a:buFont typeface="Wingdings,Sans-Serif" panose="020F0502020204030204" pitchFamily="34" charset="0"/>
              <a:buChar char="ü"/>
            </a:pPr>
            <a:r>
              <a:rPr lang="en-US" sz="1400" dirty="0">
                <a:latin typeface="Calibri"/>
                <a:ea typeface="+mj-lt"/>
                <a:cs typeface="Calibri"/>
              </a:rPr>
              <a:t>MANDALAY </a:t>
            </a:r>
            <a:endParaRPr lang="en-US" sz="1400" dirty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1371600" lvl="2" indent="-457200" algn="l">
              <a:buFont typeface="Wingdings,Sans-Serif" panose="020F0502020204030204" pitchFamily="34" charset="0"/>
              <a:buChar char="ü"/>
            </a:pPr>
            <a:r>
              <a:rPr lang="en-US" sz="1400" dirty="0">
                <a:latin typeface="Calibri"/>
                <a:ea typeface="+mj-lt"/>
                <a:cs typeface="Calibri"/>
              </a:rPr>
              <a:t>YANGON</a:t>
            </a:r>
            <a:endParaRPr lang="en-US" sz="1400" dirty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1371600" lvl="2" indent="-457200" algn="l">
              <a:buFont typeface="Wingdings,Sans-Serif" panose="020F0502020204030204" pitchFamily="34" charset="0"/>
              <a:buChar char="ü"/>
            </a:pPr>
            <a:r>
              <a:rPr lang="en-US" sz="1400" dirty="0">
                <a:latin typeface="Calibri"/>
                <a:ea typeface="+mj-lt"/>
                <a:cs typeface="Calibri"/>
              </a:rPr>
              <a:t>NAYPYITAW</a:t>
            </a:r>
            <a:endParaRPr lang="en-US" sz="1400" dirty="0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457200" indent="-457200">
              <a:buFont typeface="Wingdings" panose="020F0502020204030204" pitchFamily="34" charset="0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PERFORM Exploratory Data Analysis (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EDA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Calibri"/>
              </a:rPr>
              <a:t>) WITH SQL ON sales data of Amazon, TO: </a:t>
            </a:r>
            <a:endParaRPr lang="en-US" cap="none" spc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j-lt"/>
              <a:cs typeface="Calibri Light" panose="020F0302020204030204"/>
            </a:endParaRPr>
          </a:p>
          <a:p>
            <a:pPr lvl="1" algn="l">
              <a:buFont typeface="Wingdings" panose="020F0502020204030204" pitchFamily="34" charset="0"/>
              <a:buChar char="ü"/>
            </a:pPr>
            <a:r>
              <a:rPr lang="en-US" sz="1400">
                <a:latin typeface="Calibri"/>
                <a:ea typeface="+mj-lt"/>
                <a:cs typeface="Calibri"/>
              </a:rPr>
              <a:t>TO DEVELOP STRATAGIC DECISION REGARDING: </a:t>
            </a:r>
          </a:p>
          <a:p>
            <a:pPr lvl="3" indent="-457200" algn="l">
              <a:buFont typeface="Wingdings" panose="020F0502020204030204" pitchFamily="34" charset="0"/>
              <a:buChar char="ü"/>
            </a:pPr>
            <a:r>
              <a:rPr lang="en-US" sz="1000" spc="200" dirty="0">
                <a:latin typeface="Calibri"/>
                <a:ea typeface="+mj-lt"/>
                <a:cs typeface="Calibri"/>
              </a:rPr>
              <a:t>SALES</a:t>
            </a:r>
            <a:r>
              <a:rPr lang="en-US" sz="1000" spc="200" dirty="0">
                <a:cs typeface="Calibri" panose="020F0502020204030204"/>
              </a:rPr>
              <a:t> STRATEGY FOR GAINING MARKET SHARE</a:t>
            </a:r>
          </a:p>
          <a:p>
            <a:pPr lvl="3" indent="-457200" algn="l">
              <a:buFont typeface="Wingdings" panose="020F0502020204030204" pitchFamily="34" charset="0"/>
              <a:buChar char="ü"/>
            </a:pPr>
            <a:r>
              <a:rPr lang="en-US" sz="1000" spc="200">
                <a:cs typeface="Calibri" panose="020F0502020204030204"/>
              </a:rPr>
              <a:t>CUSTOMER SATISFACTION &amp; </a:t>
            </a:r>
            <a:r>
              <a:rPr lang="en-US" sz="1000" spc="200" dirty="0">
                <a:cs typeface="Calibri" panose="020F0502020204030204"/>
              </a:rPr>
              <a:t>CUSTOMER LOYALTY STRATEGY FOR GAINING MARKET SHARE</a:t>
            </a:r>
            <a:endParaRPr lang="en-US" sz="1000" spc="200">
              <a:cs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4" name="Picture 3" descr="A map of countries/regions with different colors&#10;&#10;Description automatically generated">
            <a:extLst>
              <a:ext uri="{FF2B5EF4-FFF2-40B4-BE49-F238E27FC236}">
                <a16:creationId xmlns:a16="http://schemas.microsoft.com/office/drawing/2014/main" id="{9B53E420-03AF-1247-DDBA-3163F220E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8" b="-34"/>
          <a:stretch/>
        </p:blipFill>
        <p:spPr>
          <a:xfrm>
            <a:off x="9115791" y="3430490"/>
            <a:ext cx="658906" cy="1373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434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UNDERSTANDING 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AMAZON'S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'STRUCTURED'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DATASET</a:t>
            </a:r>
            <a:br>
              <a:rPr lang="en-US" sz="3300">
                <a:solidFill>
                  <a:srgbClr val="FFFFFF"/>
                </a:solidFill>
              </a:rPr>
            </a:b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#17 Columns +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3 Extra Columns Created 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+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#1000 Rows with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No NULL Values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lphaU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invoice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The data includes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Invoice ID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Branch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and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 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indicating transactions across different branches and customer demographics.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457200" indent="-457200">
              <a:buFont typeface="Calibri" panose="020F0502020204030204" pitchFamily="34" charset="0"/>
              <a:buAutoNum type="alphaU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Product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It lists various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Product lines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like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Health and Beauty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Electronic Accessories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etc., showing the diversity of products sold.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457200" indent="-457200">
              <a:buFont typeface="Calibri" panose="020F0502020204030204" pitchFamily="34" charset="0"/>
              <a:buAutoNum type="alphaU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Financial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Each transaction includes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Unit price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Quantity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and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Total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providing insights into sales revenue and tax collection.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457200" indent="-457200">
              <a:buFont typeface="Calibri" panose="020F0502020204030204" pitchFamily="34" charset="0"/>
              <a:buAutoNum type="alphaU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Operational ANALYSIS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The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and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of each transaction can help analyze peak sales periods and customer shopping patterns.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457200" indent="-457200">
              <a:buFont typeface="Calibri" panose="020F0502020204030204" pitchFamily="34" charset="0"/>
              <a:buAutoNum type="alphaUcPeriod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STEPS TAKEN / METHODOLOGY: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336107" cy="45516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accent2"/>
                </a:solidFill>
                <a:latin typeface="+mn-lt"/>
                <a:cs typeface="Calibri"/>
              </a:rPr>
              <a:t>IDE &amp; TOOL USED</a:t>
            </a:r>
            <a:r>
              <a:rPr lang="en-US" sz="2000" b="1" dirty="0">
                <a:solidFill>
                  <a:schemeClr val="tx1"/>
                </a:solidFill>
                <a:latin typeface="+mn-lt"/>
                <a:cs typeface="Calibri"/>
              </a:rPr>
              <a:t> – MYSQL &amp; EXCEL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endParaRPr lang="en-US" sz="2000" b="1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DATA WRANGLING: </a:t>
            </a:r>
            <a:endParaRPr lang="en-US" sz="2000" b="1" u="sng" dirty="0">
              <a:solidFill>
                <a:schemeClr val="accent2"/>
              </a:solidFill>
              <a:latin typeface="Calibri"/>
              <a:cs typeface="Calibri" panose="020F0502020204030204"/>
            </a:endParaRP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Build a database</a:t>
            </a: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Create table</a:t>
            </a: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insert / import data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set 'NOT NULL' for each field to filter out null value</a:t>
            </a: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accent2"/>
                </a:solidFill>
                <a:latin typeface="Calibri"/>
                <a:cs typeface="Calibri"/>
              </a:rPr>
              <a:t>FEATURE ENGINEERING:</a:t>
            </a:r>
            <a:endParaRPr lang="en-US" sz="1600" b="1">
              <a:solidFill>
                <a:schemeClr val="accent2"/>
              </a:solidFill>
              <a:latin typeface="Calibri"/>
              <a:cs typeface="Calibri"/>
            </a:endParaRP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1600" b="1" cap="all" spc="200" dirty="0">
                <a:solidFill>
                  <a:schemeClr val="tx1"/>
                </a:solidFill>
                <a:latin typeface="Calibri"/>
                <a:cs typeface="Calibri"/>
              </a:rPr>
              <a:t>Add 'new columns' by untick 'safe update'</a:t>
            </a: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timeofday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 to give insight of sales in the Morning, Afternoon and Evening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dayname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 that contains the extracted days of the week for transaction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monthname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 that contains the extracted months for transaction</a:t>
            </a:r>
          </a:p>
          <a:p>
            <a:pPr marL="1257300" lvl="2" indent="-342900">
              <a:buFont typeface="Wingdings" panose="020F0502020204030204" pitchFamily="34" charset="0"/>
              <a:buChar char="§"/>
            </a:pPr>
            <a:endParaRPr lang="en-US" sz="14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close up of a staircase&#10;&#10;Description automatically generated">
            <a:extLst>
              <a:ext uri="{FF2B5EF4-FFF2-40B4-BE49-F238E27FC236}">
                <a16:creationId xmlns:a16="http://schemas.microsoft.com/office/drawing/2014/main" id="{6E16075C-0FF1-D3EE-7F86-8AB8E8C9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50" y="348438"/>
            <a:ext cx="1407909" cy="13235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2" name="Picture 1" descr="A logo with a dolphin&#10;&#10;Description automatically generated">
            <a:extLst>
              <a:ext uri="{FF2B5EF4-FFF2-40B4-BE49-F238E27FC236}">
                <a16:creationId xmlns:a16="http://schemas.microsoft.com/office/drawing/2014/main" id="{61CF8136-2FBC-8641-118C-6BE1E424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355" y="2109470"/>
            <a:ext cx="781050" cy="566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39F72A6D-406D-4584-9EA4-21F7360E8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395" y="2124710"/>
            <a:ext cx="791210" cy="54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C2657CDD-FF6A-C356-9E49-56C9EBA6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050" y="2738120"/>
            <a:ext cx="17907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8971DE1-547B-7842-FEB4-0CD85389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053" y="1788160"/>
            <a:ext cx="210629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white background with text&#10;&#10;Description automatically generated">
            <a:extLst>
              <a:ext uri="{FF2B5EF4-FFF2-40B4-BE49-F238E27FC236}">
                <a16:creationId xmlns:a16="http://schemas.microsoft.com/office/drawing/2014/main" id="{93A8B581-7130-6BF0-C6A9-098C6AF21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4720" y="2677795"/>
            <a:ext cx="2600960" cy="88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241ED5-627A-BC74-DCE3-5F70B0484B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2365" y="4571365"/>
            <a:ext cx="3790950" cy="6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9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STEPS TAKEN / METHODOLOGY: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336107" cy="45516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>
                <a:solidFill>
                  <a:schemeClr val="accent2"/>
                </a:solidFill>
                <a:latin typeface="Calibri"/>
                <a:cs typeface="Calibri"/>
              </a:rPr>
              <a:t>FEATURE ENGINEERING:</a:t>
            </a:r>
            <a:endParaRPr lang="en-US" sz="1600" b="1">
              <a:solidFill>
                <a:schemeClr val="accent2"/>
              </a:solidFill>
              <a:latin typeface="Calibri"/>
              <a:cs typeface="Calibri"/>
            </a:endParaRPr>
          </a:p>
          <a:p>
            <a:pPr marL="800100" lvl="1" indent="-342900" algn="l">
              <a:buFont typeface="Courier New" panose="020F0502020204030204" pitchFamily="34" charset="0"/>
              <a:buChar char="o"/>
            </a:pPr>
            <a:r>
              <a:rPr lang="en-US" sz="1600" b="1" cap="all" spc="200" dirty="0">
                <a:solidFill>
                  <a:schemeClr val="tx1"/>
                </a:solidFill>
                <a:latin typeface="Calibri"/>
                <a:cs typeface="Calibri"/>
              </a:rPr>
              <a:t>Add 'new columns' by untick 'safe update'</a:t>
            </a:r>
            <a:r>
              <a:rPr lang="en-US" sz="2000" b="1" cap="all" spc="20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timeofday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 to give insight of sales in the Morning, Afternoon and Evening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dayname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 that contains the extracted days of the week for transaction</a:t>
            </a:r>
          </a:p>
          <a:p>
            <a:pPr marL="1257300" lvl="2" indent="-342900" algn="l">
              <a:buFont typeface="Wingdings" panose="020F0502020204030204" pitchFamily="34" charset="0"/>
              <a:buChar char="§"/>
            </a:pP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en-US" sz="1400" b="1" cap="all" spc="200" dirty="0" err="1">
                <a:solidFill>
                  <a:schemeClr val="tx1"/>
                </a:solidFill>
                <a:latin typeface="Calibri"/>
                <a:cs typeface="Calibri"/>
              </a:rPr>
              <a:t>monthname</a:t>
            </a:r>
            <a:r>
              <a:rPr lang="en-US" sz="1400" b="1" cap="all" spc="200" dirty="0">
                <a:solidFill>
                  <a:schemeClr val="tx1"/>
                </a:solidFill>
                <a:latin typeface="Calibri"/>
                <a:cs typeface="Calibri"/>
              </a:rPr>
              <a:t>' that contains the extracted months for transaction</a:t>
            </a:r>
          </a:p>
          <a:p>
            <a:pPr marL="1257300" lvl="2" indent="-342900">
              <a:buFont typeface="Wingdings" panose="020F0502020204030204" pitchFamily="34" charset="0"/>
              <a:buChar char="§"/>
            </a:pPr>
            <a:endParaRPr lang="en-US" sz="14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close up of a staircase&#10;&#10;Description automatically generated">
            <a:extLst>
              <a:ext uri="{FF2B5EF4-FFF2-40B4-BE49-F238E27FC236}">
                <a16:creationId xmlns:a16="http://schemas.microsoft.com/office/drawing/2014/main" id="{6E16075C-0FF1-D3EE-7F86-8AB8E8C9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50" y="348438"/>
            <a:ext cx="1407909" cy="13235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241ED5-627A-BC74-DCE3-5F70B048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3382645"/>
            <a:ext cx="3790950" cy="68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9BEE473-498D-B78E-C69E-06044BD14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653" y="4188460"/>
            <a:ext cx="3640455" cy="1437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4D560286-7515-7904-DCDF-A05073FA8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675" y="4398010"/>
            <a:ext cx="2152650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DFE7A37-7A14-187B-3786-5163ABB13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475" y="4478973"/>
            <a:ext cx="32194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04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0617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1: What is the count of distinct cities in the dataset?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2: For each branch, what is the corresponding city?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9C8A1C7-2CD9-8FAB-77A8-9A205B6D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2" y="2305050"/>
            <a:ext cx="4791075" cy="10287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CB693D-927F-F689-D93B-4E393048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5" y="4093845"/>
            <a:ext cx="3295650" cy="13525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18005D8-2D8C-1969-DB36-FF0264017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243927"/>
              </p:ext>
            </p:extLst>
          </p:nvPr>
        </p:nvGraphicFramePr>
        <p:xfrm>
          <a:off x="7905750" y="4090670"/>
          <a:ext cx="338328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0459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4173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3: What is the count of distinct product lines in the dataset?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Roboto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>
                <a:solidFill>
                  <a:schemeClr val="tx1"/>
                </a:solidFill>
                <a:latin typeface="Calibri"/>
                <a:cs typeface="Calibri"/>
              </a:rPr>
              <a:t>QUESTION 4: Which payment method occurs most frequently?</a:t>
            </a:r>
            <a:endParaRPr lang="en-US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C51B1E-6FA6-66A9-E08C-5935C41E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2446020"/>
            <a:ext cx="5353050" cy="9906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EEDE0C-416E-6F4D-67DA-5F7399708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118172"/>
              </p:ext>
            </p:extLst>
          </p:nvPr>
        </p:nvGraphicFramePr>
        <p:xfrm>
          <a:off x="7823835" y="2047875"/>
          <a:ext cx="3464560" cy="205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2ADA3E-C3B5-2892-9320-D6930FF70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43283"/>
              </p:ext>
            </p:extLst>
          </p:nvPr>
        </p:nvGraphicFramePr>
        <p:xfrm>
          <a:off x="8098155" y="4303395"/>
          <a:ext cx="333248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6DFA79F-1087-E344-5439-C456906DB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693" y="4473575"/>
            <a:ext cx="4371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Which product line has the highest sales?</a:t>
            </a:r>
            <a:endParaRPr lang="en-US" dirty="0"/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B81B29-7592-62FF-5E03-F31F2036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Iskoola Pota"/>
              </a:rPr>
              <a:t>EDA(EXPLORATORY DATA ANALYSIS):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Iskoola Pota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84774"/>
            <a:ext cx="10061787" cy="446024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QUESTION 5: Which product line has the highest sales?</a:t>
            </a:r>
            <a:endParaRPr lang="en-US" sz="12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QUESTION 6: How much revenue is generated each month?</a:t>
            </a:r>
            <a:endParaRPr lang="en-U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1DC956EC-826A-49D6-DFD7-54ED1C37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40" y="5791200"/>
            <a:ext cx="894080" cy="914400"/>
          </a:xfrm>
          <a:prstGeom prst="rect">
            <a:avLst/>
          </a:prstGeom>
        </p:spPr>
      </p:pic>
      <p:pic>
        <p:nvPicPr>
          <p:cNvPr id="10" name="Picture 9" descr="A magnifying glass looking at numbers&#10;&#10;Description automatically generated">
            <a:extLst>
              <a:ext uri="{FF2B5EF4-FFF2-40B4-BE49-F238E27FC236}">
                <a16:creationId xmlns:a16="http://schemas.microsoft.com/office/drawing/2014/main" id="{9DA8316C-7931-4156-9225-9B5D4131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284480"/>
            <a:ext cx="1409700" cy="13716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746E089-186F-7AA6-C4E9-2277D2F0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2174558"/>
            <a:ext cx="4133850" cy="183832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AD367B-593F-9B21-E243-4C3A81678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63182"/>
              </p:ext>
            </p:extLst>
          </p:nvPr>
        </p:nvGraphicFramePr>
        <p:xfrm>
          <a:off x="7600315" y="1783715"/>
          <a:ext cx="3952240" cy="241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BE0E35-0709-65D1-7B6B-DF675831D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445676"/>
              </p:ext>
            </p:extLst>
          </p:nvPr>
        </p:nvGraphicFramePr>
        <p:xfrm>
          <a:off x="7600315" y="4191635"/>
          <a:ext cx="3688080" cy="222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2EC9447-D580-0D93-BF2D-01249FB48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247" y="4392612"/>
            <a:ext cx="4238625" cy="19335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B30EB2-5C2A-881B-2285-2641071520A0}"/>
              </a:ext>
            </a:extLst>
          </p:cNvPr>
          <p:cNvSpPr/>
          <p:nvPr/>
        </p:nvSpPr>
        <p:spPr>
          <a:xfrm>
            <a:off x="9116567" y="1926335"/>
            <a:ext cx="128016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26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EDA on Amazon's Data for # Sales # Product &amp; # Customer     Analysis</vt:lpstr>
      <vt:lpstr>CONTENTS :</vt:lpstr>
      <vt:lpstr>PROJECT'S  PROBLEM, CONSTRAINTS, CHALLENGES &amp; GOAL</vt:lpstr>
      <vt:lpstr>UNDERSTANDING  AMAZON'S 'STRUCTURED' DATASET  #17 Columns + 3 Extra Columns Created  + #1000 Rows with No NULL Values</vt:lpstr>
      <vt:lpstr>STEPS TAKEN / METHODOLOGY:</vt:lpstr>
      <vt:lpstr>STEPS TAKEN / METHODOLOGY: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EDA(EXPLORATORY DATA ANALYSIS):</vt:lpstr>
      <vt:lpstr>PRODUCT PORTFOLIO  ANALYSIS - UNVEILING PRODUCT DYNAMICS</vt:lpstr>
      <vt:lpstr>SALES  ANALYSIS - UNVEILING SALES TRENDS - MEASURE THE EFFECTIVENESS OF EACH SALES STRATEGY - eXPLORE MODIFICATIONS NEEDED TO GAIN MORE SALES</vt:lpstr>
      <vt:lpstr>CUSTOMER  ANALYSIS - UNVEILING CUSTOMER INSIGHTS OF DIFF CUSMER SEGMENTS WITH purchase trends and the profitability of each customer segment</vt:lpstr>
      <vt:lpstr>STRATEGIC BUSINESS RECOMMENDATIONS 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1992</cp:revision>
  <dcterms:created xsi:type="dcterms:W3CDTF">2024-05-07T03:30:15Z</dcterms:created>
  <dcterms:modified xsi:type="dcterms:W3CDTF">2024-05-12T21:58:19Z</dcterms:modified>
</cp:coreProperties>
</file>