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61" r:id="rId12"/>
    <p:sldId id="259" r:id="rId13"/>
    <p:sldId id="316" r:id="rId14"/>
    <p:sldId id="262" r:id="rId15"/>
    <p:sldId id="325" r:id="rId16"/>
    <p:sldId id="330" r:id="rId17"/>
    <p:sldId id="326" r:id="rId18"/>
    <p:sldId id="327" r:id="rId19"/>
    <p:sldId id="328" r:id="rId20"/>
    <p:sldId id="329" r:id="rId21"/>
    <p:sldId id="278" r:id="rId22"/>
    <p:sldId id="267" r:id="rId23"/>
    <p:sldId id="274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70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9299-A3DA-8F8C-4C21-794C908F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7BBD5-E546-AA81-A4BF-1B0E3CF5A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5507-7555-D995-673A-0774FB72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594B-F681-FA6C-A896-645BF3C0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A639-9EB6-EBF6-CA0B-EFD207F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7852-DFBC-7B99-AC9B-F5601B17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58978-2C64-0DDC-F9CF-670C119C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6C29-9352-8116-E354-9F9608A6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6A0A-0460-3EAF-1A02-B624D384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D34A-CABD-9767-7A62-E9E98B1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08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4D45F-A9B1-C4FC-62FF-B68E94627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FFD23-EC39-F696-1DA7-8D0B1B9E6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E9ECF-DDED-625B-5573-641EB4C4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DDF1-9B8E-F488-CFD2-21D0D7CE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C8D7-E6A5-E9CD-F28A-45FF26D6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04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4512-D387-467A-9E1D-E00515C4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2BC9-2D8C-1439-0934-CBDD9563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E071-4623-FFEB-5B2B-34002192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DEE7-9C0B-C6D0-D1FF-901954FC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8136-C792-EE26-C885-50E0884B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D6EA-113F-63D6-F80C-71D0F2B1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4E6D0-F754-BB7C-877E-C34145A3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2EFE-A2BA-3FC7-92BE-F73CDAB1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9794-2BB8-5EDA-6E46-4F67D45E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F13C-D06B-A933-4CF7-A55A3C78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5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9FF9-58C4-326C-102D-D0D6FC05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59A-1840-E16C-F040-9E541A0F2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2E93-EBEE-1C80-FD9F-7EBF232A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764D-31CE-E387-18D7-08A82FC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DA867-7D0A-F137-A6F8-ABAFE34E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747B-C2BA-02CA-384D-04B2E3AA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47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F904-32C5-5A9A-E2B5-87A6BDA6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DE17-48CF-C2DF-875E-45F62C2D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01788-2B77-0F72-141A-C49B56D7B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D2297-07AB-C416-6AFE-6ADF68284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786CE-8434-63F5-F59A-7FA432102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BA81A-8EDC-3C68-8453-A1D5D813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F0C9C-1B77-8B28-B017-4569F372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E4B68-F3E7-4263-8B7E-D1007365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E7AE-3982-4F5C-2F38-98F9B745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43C83-A537-2D3C-163F-DDD34BE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27BB2-253E-12FC-1F2E-5706983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BD710-7CCC-634E-B801-F3332F12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4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FC48E-E7B3-0DEA-7B0D-4BD7C33C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ED39F-D6D0-0BF2-606F-EA4DC8B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9591C-B07E-1937-AF3E-9506EB5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8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308E-D48C-FD5C-56F2-405709B1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9964-FA9C-A711-7215-BA2E7112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4825-F138-D4D7-394B-9E535AA4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7885-64A5-0258-8128-2317D3F8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71908-4500-C704-051E-D18E930A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8A635-B4DD-6C7B-C050-01141BEA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BB9-9106-B395-9C76-DBEFCDAD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0859A-4F0C-71FE-17DA-5FB41C503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56965-B04C-D7E3-6AEE-82A53446C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028A-72BE-9E4A-0794-AC46444C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57D28-634A-99E2-CDEC-4C4963A9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8ADDC-2616-06AF-24A8-AE9E65A8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2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F7781-D600-B832-8837-301884A2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62B21-A739-A99D-D86E-A9DAFD09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FC3-0334-F141-7E8B-B7989258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2F07-2DCC-483A-BB92-F1A089EF38E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9A13-7E66-DD52-8166-DD786F90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494F-4C77-CB00-D1AA-1BFA129DA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6B29-F0D9-4AB1-8F1A-FE91B2830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039E-F548-3A50-60DC-930EA82C4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Python for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17438-F3D0-8579-E4A9-B26FCAFEC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310255" cy="2133599"/>
          </a:xfrm>
        </p:spPr>
        <p:txBody>
          <a:bodyPr>
            <a:normAutofit/>
          </a:bodyPr>
          <a:lstStyle/>
          <a:p>
            <a:r>
              <a:rPr lang="en-IN" sz="3200" b="1" dirty="0"/>
              <a:t>Subject Code: AI102P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26789-CAB5-41C4-EF2D-5198CFFB7FBB}"/>
              </a:ext>
            </a:extLst>
          </p:cNvPr>
          <p:cNvSpPr txBox="1"/>
          <p:nvPr/>
        </p:nvSpPr>
        <p:spPr>
          <a:xfrm>
            <a:off x="5389418" y="4655127"/>
            <a:ext cx="5660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/>
          </a:p>
          <a:p>
            <a:endParaRPr lang="en-IN" sz="3200" b="1" dirty="0"/>
          </a:p>
          <a:p>
            <a:r>
              <a:rPr lang="en-IN" sz="3200" b="1" dirty="0"/>
              <a:t>              Faculty: Dr Vidhi Bishnoi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717D1-C126-2F0C-13C2-61F8A937B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82"/>
            <a:ext cx="12192000" cy="14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E320-1483-6309-4CC9-76282663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0" i="0" u="none" strike="noStrike" baseline="0" dirty="0">
                <a:latin typeface="Arial" panose="020B0604020202020204" pitchFamily="34" charset="0"/>
              </a:rPr>
              <a:t>Introduction to Python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A1F4BB-F0FD-BE01-4A14-2D1829CAE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90" r="24545" b="32846"/>
          <a:stretch/>
        </p:blipFill>
        <p:spPr>
          <a:xfrm>
            <a:off x="7959437" y="457056"/>
            <a:ext cx="1402773" cy="1073151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4DFE37-5665-83D6-4E06-35D2F4937DE1}"/>
              </a:ext>
            </a:extLst>
          </p:cNvPr>
          <p:cNvSpPr/>
          <p:nvPr/>
        </p:nvSpPr>
        <p:spPr>
          <a:xfrm>
            <a:off x="2119746" y="1901536"/>
            <a:ext cx="8250382" cy="1387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is an object-oriented, interpreted, high-level programming language. It is general purpose, and we use it to develop GUI and web applications</a:t>
            </a:r>
            <a:endParaRPr lang="en-IN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DC8E6C-F7E2-9FDF-EFD3-192319B24381}"/>
              </a:ext>
            </a:extLst>
          </p:cNvPr>
          <p:cNvSpPr/>
          <p:nvPr/>
        </p:nvSpPr>
        <p:spPr>
          <a:xfrm>
            <a:off x="2119746" y="3834245"/>
            <a:ext cx="8250382" cy="1595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With Python, we can concentrate on the business logic of our code rather than investing a lot of time in common programming tasks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1349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1D06-1095-9069-D136-E0CCE859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D63A-F37B-98C1-8DE0-CA0933FA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854201"/>
            <a:ext cx="9613900" cy="3683000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Python is a popular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object-oriented programming language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It was created by Guido van Rossum, and released in 1991.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most recent major version of Python is Python 3</a:t>
            </a:r>
            <a:r>
              <a:rPr lang="en-US" sz="2000" dirty="0">
                <a:solidFill>
                  <a:srgbClr val="000000"/>
                </a:solidFill>
              </a:rPr>
              <a:t>.12</a:t>
            </a:r>
          </a:p>
          <a:p>
            <a:r>
              <a:rPr lang="en-IN" sz="2000" dirty="0"/>
              <a:t>It uses an </a:t>
            </a:r>
            <a:r>
              <a:rPr lang="en-IN" sz="2000" b="1" dirty="0"/>
              <a:t>interpreter</a:t>
            </a:r>
            <a:r>
              <a:rPr lang="en-IN" sz="2000" dirty="0"/>
              <a:t>(python shell) &amp; thus is an interpreted language</a:t>
            </a:r>
          </a:p>
          <a:p>
            <a:r>
              <a:rPr lang="en-IN" sz="2000" dirty="0"/>
              <a:t>It is </a:t>
            </a:r>
            <a:r>
              <a:rPr lang="en-IN" sz="2000" b="1" dirty="0"/>
              <a:t>dynamic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83E893D-245F-A282-B107-69B101CC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90" r="24545" b="32846"/>
          <a:stretch/>
        </p:blipFill>
        <p:spPr>
          <a:xfrm>
            <a:off x="8354291" y="491330"/>
            <a:ext cx="1402773" cy="10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E1FB-37B1-58CC-397B-91F90A67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Features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D54D-EB68-24B3-7A1C-66CF7BEB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242" y="1825625"/>
            <a:ext cx="10515600" cy="4351338"/>
          </a:xfrm>
        </p:spPr>
        <p:txBody>
          <a:bodyPr/>
          <a:lstStyle/>
          <a:p>
            <a:r>
              <a:rPr lang="en-IN" sz="2000" dirty="0"/>
              <a:t>Open source &amp; free language</a:t>
            </a:r>
          </a:p>
          <a:p>
            <a:r>
              <a:rPr lang="en-IN" sz="2000" dirty="0"/>
              <a:t>Interpreted language</a:t>
            </a:r>
          </a:p>
          <a:p>
            <a:r>
              <a:rPr lang="en-IN" sz="2000" dirty="0"/>
              <a:t>Rich library of pre-defined functions</a:t>
            </a:r>
          </a:p>
          <a:p>
            <a:r>
              <a:rPr lang="en-IN" sz="2000" dirty="0"/>
              <a:t>Case-sensitive</a:t>
            </a:r>
          </a:p>
          <a:p>
            <a:r>
              <a:rPr lang="en-IN" sz="2000" dirty="0"/>
              <a:t>Portable &amp; Platform Independent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It has syntax that allows developers to write programs with fewer lines than some other programming languages.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65408D1-A2AA-914D-AB17-036F0249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90" r="24545" b="32846"/>
          <a:stretch/>
        </p:blipFill>
        <p:spPr>
          <a:xfrm>
            <a:off x="7959437" y="457056"/>
            <a:ext cx="1402773" cy="10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2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20A0-4499-4D3C-4832-F6C9DA5D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0109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Dynamic Typing and Dynamic Memory Allocation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E6D4B1-B597-6F86-BDC0-12E62D10C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550" y="2826138"/>
            <a:ext cx="117728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cs typeface="Times New Roman" panose="02020603050405020304" pitchFamily="18" charset="0"/>
              </a:rPr>
              <a:t>Python variables are dynamically typed, meaning that the type of a variable is determined at runtime.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cs typeface="Times New Roman" panose="02020603050405020304" pitchFamily="18" charset="0"/>
              </a:rPr>
              <a:t>This flexibility requires Python to store additional metadata with each object to keep track of its type and other information.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cs typeface="Times New Roman" panose="02020603050405020304" pitchFamily="18" charset="0"/>
              </a:rPr>
              <a:t>This extra overhead increases the memory footprint of Python objects.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For e</a:t>
            </a:r>
            <a:r>
              <a:rPr lang="en-US" sz="2000" dirty="0">
                <a:cs typeface="Times New Roman" panose="02020603050405020304" pitchFamily="18" charset="0"/>
              </a:rPr>
              <a:t>xample, in Python, even simple variables like integers or strings carry additional metadata (e.g., type information) which isn't present in statically typed languages like C or Java.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28547E05-C362-4C71-ACDF-B365DF54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90" r="24545" b="32846"/>
          <a:stretch/>
        </p:blipFill>
        <p:spPr>
          <a:xfrm>
            <a:off x="10789227" y="365125"/>
            <a:ext cx="1402773" cy="10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3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6830-5C4E-5436-1679-04AE7098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Applications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F517-8BBE-543B-FC59-5605FC80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It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can be used to handle big data and perform complex mathematics.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AI, ML, Data Science, NLP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Web development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Software development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58ECF8C-5849-FA42-2077-1AC8D709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90" r="24545" b="32846"/>
          <a:stretch/>
        </p:blipFill>
        <p:spPr>
          <a:xfrm>
            <a:off x="7959437" y="457056"/>
            <a:ext cx="1402773" cy="10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0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1A8-A974-4F4E-A9C1-C24EA140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557"/>
          </a:xfrm>
        </p:spPr>
        <p:txBody>
          <a:bodyPr>
            <a:normAutofit/>
          </a:bodyPr>
          <a:lstStyle/>
          <a:p>
            <a:pPr algn="ctr"/>
            <a:r>
              <a:rPr lang="en-IN" sz="2400" b="0" i="0" u="none" strike="noStrike" baseline="0" dirty="0">
                <a:latin typeface="Arial" panose="020B0604020202020204" pitchFamily="34" charset="0"/>
              </a:rPr>
              <a:t>Introduction to Python Variables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A077-C494-185B-CD7A-FCCCB3382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E8D77C-B998-3F3D-C0EB-167239C808FC}"/>
              </a:ext>
            </a:extLst>
          </p:cNvPr>
          <p:cNvSpPr/>
          <p:nvPr/>
        </p:nvSpPr>
        <p:spPr>
          <a:xfrm>
            <a:off x="1839191" y="1667741"/>
            <a:ext cx="8510154" cy="10910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Whenever we build any application, we need to be able to store some data in our systems memory. We do that using variables.</a:t>
            </a:r>
            <a:endParaRPr lang="en-IN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083F08-869D-94E0-FFF7-D30F3CEA4192}"/>
              </a:ext>
            </a:extLst>
          </p:cNvPr>
          <p:cNvSpPr/>
          <p:nvPr/>
        </p:nvSpPr>
        <p:spPr>
          <a:xfrm>
            <a:off x="1839191" y="2916671"/>
            <a:ext cx="8510154" cy="10910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Simply put, variables are used to store and retrieve data from our systems memory</a:t>
            </a:r>
            <a:endParaRPr lang="en-IN" sz="2000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2D7A457-10A4-C154-A038-66EA74AD3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90" r="24545" b="32846"/>
          <a:stretch/>
        </p:blipFill>
        <p:spPr>
          <a:xfrm>
            <a:off x="8853055" y="378545"/>
            <a:ext cx="1402773" cy="107315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7782E6-AF01-4182-FAE4-BD289CEBF5A4}"/>
              </a:ext>
            </a:extLst>
          </p:cNvPr>
          <p:cNvSpPr/>
          <p:nvPr/>
        </p:nvSpPr>
        <p:spPr>
          <a:xfrm>
            <a:off x="1839191" y="4165602"/>
            <a:ext cx="8510154" cy="10034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We can store value in a variable by either assigning a value to a variable or getting the value as input from user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B9F031-B262-6643-A10C-D416D06B8A86}"/>
              </a:ext>
            </a:extLst>
          </p:cNvPr>
          <p:cNvSpPr/>
          <p:nvPr/>
        </p:nvSpPr>
        <p:spPr>
          <a:xfrm>
            <a:off x="1911927" y="5355503"/>
            <a:ext cx="8510154" cy="9004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 variable should start with a letter or an underscore and cannot start with numbers.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6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903D2B-2E75-24E2-1605-2E123021576A}"/>
              </a:ext>
            </a:extLst>
          </p:cNvPr>
          <p:cNvSpPr txBox="1"/>
          <p:nvPr/>
        </p:nvSpPr>
        <p:spPr>
          <a:xfrm>
            <a:off x="1776846" y="1693718"/>
            <a:ext cx="77620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Begins with an upper case/lower case alphabet/_ .It cannot start with a digit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can be of any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should not be a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cannot use special symbols(!, @, #, $, %, etc)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32FFD-C2A9-3DFC-1480-C25A4E0E3B98}"/>
              </a:ext>
            </a:extLst>
          </p:cNvPr>
          <p:cNvSpPr txBox="1"/>
          <p:nvPr/>
        </p:nvSpPr>
        <p:spPr>
          <a:xfrm>
            <a:off x="1478107" y="719343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/>
              <a:t>Rules for naming Variable/Identifier: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5467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26D5-32C5-C03B-FAD6-7C280202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002"/>
          </a:xfrm>
        </p:spPr>
        <p:txBody>
          <a:bodyPr>
            <a:normAutofit/>
          </a:bodyPr>
          <a:lstStyle/>
          <a:p>
            <a:pPr algn="ctr"/>
            <a:r>
              <a:rPr lang="en-IN" sz="2000" b="0" i="0" u="none" strike="noStrike" baseline="0" dirty="0">
                <a:latin typeface="Arial" panose="020B0604020202020204" pitchFamily="34" charset="0"/>
              </a:rPr>
              <a:t>Python Variables –Assigning Values</a:t>
            </a:r>
            <a:endParaRPr lang="en-IN" sz="20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195C91C-9516-3BD7-9449-3D1A8515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903" y="3009900"/>
            <a:ext cx="4295775" cy="838200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60DAC3-DEBB-E7F4-7AFF-96EBED5036BD}"/>
              </a:ext>
            </a:extLst>
          </p:cNvPr>
          <p:cNvSpPr/>
          <p:nvPr/>
        </p:nvSpPr>
        <p:spPr>
          <a:xfrm>
            <a:off x="1818409" y="1825625"/>
            <a:ext cx="8593282" cy="861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There are two ways of assigning values to a variable:</a:t>
            </a:r>
            <a:endParaRPr lang="en-IN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4A024F-8C45-C478-2497-5563B415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03" y="4368943"/>
            <a:ext cx="43624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6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58DC-3E05-2576-6FB4-D2C366A1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i="0" u="none" strike="noStrike" baseline="0" dirty="0">
                <a:latin typeface="Arial" panose="020B0604020202020204" pitchFamily="34" charset="0"/>
              </a:rPr>
              <a:t>Python Variables –Assigning Values</a:t>
            </a:r>
            <a:endParaRPr lang="en-IN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14A399-A54A-F98B-BE7F-681B3917C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186" y="2730609"/>
            <a:ext cx="3857625" cy="2628900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A3645E-5119-6BEE-0EEB-E36504FBC7D5}"/>
              </a:ext>
            </a:extLst>
          </p:cNvPr>
          <p:cNvSpPr/>
          <p:nvPr/>
        </p:nvSpPr>
        <p:spPr>
          <a:xfrm>
            <a:off x="2431473" y="1690688"/>
            <a:ext cx="7782791" cy="1083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Assigning a single value to a variable: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6A3404-7444-2558-9DE8-7C8BA0D3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39" y="5547879"/>
            <a:ext cx="1400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1F336D-37FE-FCF8-56D0-5063781E047A}"/>
              </a:ext>
            </a:extLst>
          </p:cNvPr>
          <p:cNvSpPr/>
          <p:nvPr/>
        </p:nvSpPr>
        <p:spPr>
          <a:xfrm>
            <a:off x="2047009" y="623455"/>
            <a:ext cx="7824355" cy="128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Assigning multiple values: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A6710-F00E-7A98-8BAD-2995A60F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61" y="1911927"/>
            <a:ext cx="3600450" cy="242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ECF55-EA46-D08E-8F37-F2B3CC7ED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630882"/>
            <a:ext cx="990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4BAB-84AA-E309-F8FE-334B4A38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957"/>
          </a:xfrm>
        </p:spPr>
        <p:txBody>
          <a:bodyPr/>
          <a:lstStyle/>
          <a:p>
            <a:pPr algn="ctr"/>
            <a:r>
              <a:rPr lang="en-IN" b="1" u="sng" dirty="0"/>
              <a:t>Course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C3683-8836-5983-122C-EF7CDDC9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89EEA-4A93-6952-70CC-0D53CFD8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5872" y="1278082"/>
            <a:ext cx="105802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BFA1-EAE8-8EB8-69F5-4362BC7F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>
            <a:normAutofit/>
          </a:bodyPr>
          <a:lstStyle/>
          <a:p>
            <a:pPr algn="ctr"/>
            <a:r>
              <a:rPr lang="en-IN" sz="2800" b="0" i="0" u="none" strike="noStrike" baseline="0" dirty="0">
                <a:latin typeface="Arial" panose="020B0604020202020204" pitchFamily="34" charset="0"/>
              </a:rPr>
              <a:t>Python Variables –Getting User Input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DCD8BA-845B-BDD6-4771-081974B20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5" y="4837763"/>
            <a:ext cx="6648450" cy="148590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A54C2-FF24-9F5F-A2FD-D2457428A2C0}"/>
              </a:ext>
            </a:extLst>
          </p:cNvPr>
          <p:cNvSpPr/>
          <p:nvPr/>
        </p:nvSpPr>
        <p:spPr>
          <a:xfrm>
            <a:off x="1932709" y="1825625"/>
            <a:ext cx="8489373" cy="11357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get input from user in python and then assign that value to a python variable we need to use the input function</a:t>
            </a:r>
            <a:endParaRPr lang="en-IN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39D58D-6506-595C-7522-18095173FBEC}"/>
              </a:ext>
            </a:extLst>
          </p:cNvPr>
          <p:cNvSpPr/>
          <p:nvPr/>
        </p:nvSpPr>
        <p:spPr>
          <a:xfrm>
            <a:off x="1932709" y="3139461"/>
            <a:ext cx="8489373" cy="12500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To use the input function we need to also show a prompt to user asking them to enter a value</a:t>
            </a:r>
            <a:endParaRPr lang="en-IN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7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867F-5AAF-328D-CB95-18C2427A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438150"/>
            <a:ext cx="10883900" cy="57388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Q-: Write the corresponding Python assignment statements: </a:t>
            </a:r>
          </a:p>
          <a:p>
            <a:pPr marL="0" indent="0">
              <a:buNone/>
            </a:pPr>
            <a:endParaRPr lang="en-US" sz="2000" dirty="0"/>
          </a:p>
          <a:p>
            <a:pPr marL="269875" indent="-269875">
              <a:buAutoNum type="alphaLcParenR"/>
            </a:pPr>
            <a:r>
              <a:rPr lang="en-US" sz="2000" dirty="0"/>
              <a:t>Assign 10 to variable length and 20 to variable breadth. </a:t>
            </a:r>
          </a:p>
          <a:p>
            <a:pPr marL="0" indent="0">
              <a:buNone/>
            </a:pPr>
            <a:r>
              <a:rPr lang="en-US" sz="2000" dirty="0"/>
              <a:t>b) Assign the average of values of variable’s length and breadth to a variable sum</a:t>
            </a:r>
          </a:p>
          <a:p>
            <a:pPr marL="0" indent="0">
              <a:buNone/>
            </a:pPr>
            <a:r>
              <a:rPr lang="en-US" sz="2000" dirty="0"/>
              <a:t>c) Assign the strings ‘Mohandas’, ‘Karamchand’, and ‘Gandhi’ to variables first, middle and last.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6EBC1-1B31-FCA6-E499-D9D29560D77F}"/>
              </a:ext>
            </a:extLst>
          </p:cNvPr>
          <p:cNvSpPr txBox="1"/>
          <p:nvPr/>
        </p:nvSpPr>
        <p:spPr>
          <a:xfrm>
            <a:off x="553315" y="3538835"/>
            <a:ext cx="101804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u="sng" dirty="0"/>
              <a:t>P-1</a:t>
            </a:r>
            <a:r>
              <a:rPr lang="en-IN" sz="1800" dirty="0"/>
              <a:t> : WAP to Display values of variables in python.</a:t>
            </a:r>
          </a:p>
          <a:p>
            <a:pPr marL="0" indent="0">
              <a:buNone/>
            </a:pPr>
            <a:r>
              <a:rPr lang="en-US" sz="1800" u="sng" dirty="0"/>
              <a:t>P-2</a:t>
            </a:r>
            <a:r>
              <a:rPr lang="en-US" sz="1800" dirty="0"/>
              <a:t> : Write a Python program to find the area of a rectangle given that its length is 10 units and breadth is 20 units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01979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49F6-67B7-88CF-EEE7-755CD272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431800"/>
            <a:ext cx="10814050" cy="574516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P1 : </a:t>
            </a:r>
            <a:r>
              <a:rPr lang="en-IN" sz="2400" dirty="0"/>
              <a:t>message = ‘hello world’</a:t>
            </a:r>
          </a:p>
          <a:p>
            <a:pPr marL="0" indent="0">
              <a:buNone/>
            </a:pPr>
            <a:r>
              <a:rPr lang="en-IN" sz="2400" dirty="0"/>
              <a:t>print(message)</a:t>
            </a:r>
          </a:p>
          <a:p>
            <a:pPr marL="0" indent="0">
              <a:buNone/>
            </a:pPr>
            <a:r>
              <a:rPr lang="en-IN" sz="2400" dirty="0" err="1"/>
              <a:t>userid</a:t>
            </a:r>
            <a:r>
              <a:rPr lang="en-IN" sz="2400" dirty="0"/>
              <a:t> = 101</a:t>
            </a:r>
          </a:p>
          <a:p>
            <a:pPr marL="0" indent="0">
              <a:buNone/>
            </a:pPr>
            <a:r>
              <a:rPr lang="en-IN" sz="2400" dirty="0"/>
              <a:t>print(‘</a:t>
            </a:r>
            <a:r>
              <a:rPr lang="en-IN" sz="2400" dirty="0" err="1"/>
              <a:t>userid</a:t>
            </a:r>
            <a:r>
              <a:rPr lang="en-IN" sz="2400" dirty="0"/>
              <a:t> is ’, </a:t>
            </a:r>
            <a:r>
              <a:rPr lang="en-IN" sz="2400" dirty="0" err="1"/>
              <a:t>userid</a:t>
            </a:r>
            <a:r>
              <a:rPr lang="en-IN" sz="2400" dirty="0"/>
              <a:t>)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P2:</a:t>
            </a:r>
            <a:r>
              <a:rPr lang="en-US" sz="2400" dirty="0"/>
              <a:t> # To find the area of a rectangle</a:t>
            </a:r>
          </a:p>
          <a:p>
            <a:pPr marL="0" indent="0">
              <a:buNone/>
            </a:pPr>
            <a:r>
              <a:rPr lang="en-US" sz="2400" dirty="0"/>
              <a:t>length = 10 </a:t>
            </a:r>
          </a:p>
          <a:p>
            <a:pPr marL="0" indent="0">
              <a:buNone/>
            </a:pPr>
            <a:r>
              <a:rPr lang="en-US" sz="2400" dirty="0"/>
              <a:t>breadth = 20 </a:t>
            </a:r>
          </a:p>
          <a:p>
            <a:pPr marL="0" indent="0">
              <a:buNone/>
            </a:pPr>
            <a:r>
              <a:rPr lang="en-US" sz="2400" dirty="0"/>
              <a:t>area = length * breadth </a:t>
            </a:r>
          </a:p>
          <a:p>
            <a:pPr marL="0" indent="0">
              <a:buNone/>
            </a:pPr>
            <a:r>
              <a:rPr lang="en-US" sz="2400" dirty="0"/>
              <a:t>print(area) 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72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9E22-8DD1-168D-91DC-2E5A3E6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E1F4-B96E-7014-90A4-D46959C8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28750"/>
            <a:ext cx="11544300" cy="5064125"/>
          </a:xfrm>
        </p:spPr>
        <p:txBody>
          <a:bodyPr>
            <a:normAutofit/>
          </a:bodyPr>
          <a:lstStyle/>
          <a:p>
            <a:r>
              <a:rPr lang="en-US" sz="2000" dirty="0"/>
              <a:t>Comments are used to add a remark or a note in the source code.</a:t>
            </a:r>
          </a:p>
          <a:p>
            <a:r>
              <a:rPr lang="en-US" sz="2000" dirty="0"/>
              <a:t>Comments are not executed by an interpreter. </a:t>
            </a:r>
          </a:p>
          <a:p>
            <a:r>
              <a:rPr lang="en-US" sz="2000" dirty="0"/>
              <a:t>In Python, a comment starts with # (hash sign). </a:t>
            </a:r>
          </a:p>
          <a:p>
            <a:pPr marL="0" indent="0">
              <a:buNone/>
            </a:pPr>
            <a:r>
              <a:rPr lang="en-US" sz="2000" u="sng" dirty="0"/>
              <a:t>E.g-1</a:t>
            </a:r>
            <a:r>
              <a:rPr lang="en-US" sz="2000" dirty="0"/>
              <a:t>: #Variable amount is the total spending on </a:t>
            </a:r>
          </a:p>
          <a:p>
            <a:pPr marL="0" indent="0">
              <a:buNone/>
            </a:pPr>
            <a:r>
              <a:rPr lang="en-US" sz="2000" dirty="0"/>
              <a:t>            #grocery </a:t>
            </a:r>
          </a:p>
          <a:p>
            <a:pPr marL="0" indent="0">
              <a:buNone/>
            </a:pPr>
            <a:r>
              <a:rPr lang="en-US" sz="2000" dirty="0"/>
              <a:t>            amount = 3400 </a:t>
            </a:r>
          </a:p>
          <a:p>
            <a:pPr marL="0" indent="0">
              <a:buNone/>
            </a:pPr>
            <a:r>
              <a:rPr lang="en-US" sz="2000" u="sng" dirty="0"/>
              <a:t>E.g-2</a:t>
            </a:r>
            <a:r>
              <a:rPr lang="en-US" sz="2000" dirty="0"/>
              <a:t>: #totalMarks is the sum of marks in all the tests </a:t>
            </a:r>
          </a:p>
          <a:p>
            <a:pPr marL="0" indent="0">
              <a:buNone/>
            </a:pPr>
            <a:r>
              <a:rPr lang="en-US" sz="2000" dirty="0"/>
              <a:t>            #of Mathematics 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totalMarks</a:t>
            </a:r>
            <a:r>
              <a:rPr lang="en-US" sz="2000" dirty="0"/>
              <a:t> = test1 + test2 + </a:t>
            </a:r>
            <a:r>
              <a:rPr lang="en-US" sz="2000" dirty="0" err="1"/>
              <a:t>finalTest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46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6EA6-14C8-6F15-23FC-0FBFFEC9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3055-D97F-5037-F46E-1DBAAD75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587500"/>
            <a:ext cx="10801350" cy="4589463"/>
          </a:xfrm>
        </p:spPr>
        <p:txBody>
          <a:bodyPr/>
          <a:lstStyle/>
          <a:p>
            <a:r>
              <a:rPr lang="en-US" dirty="0"/>
              <a:t>Every value belongs to a specific data type in Python.</a:t>
            </a:r>
          </a:p>
          <a:p>
            <a:r>
              <a:rPr lang="en-US" dirty="0"/>
              <a:t> Data type identifies the type of data values a variable can hold and the operations that can be performed on that data.</a:t>
            </a:r>
          </a:p>
          <a:p>
            <a:r>
              <a:rPr lang="en-US" dirty="0"/>
              <a:t>Data type of a variable can be known by using function type()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800C6-C505-5971-D540-B17ADF2E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87" y="3633770"/>
            <a:ext cx="7469213" cy="273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8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3760-004B-EA84-3F2C-62E49F62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b="1" u="sng" dirty="0"/>
              <a:t>Numeric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593A-7112-49E9-8EB3-CC2B1E906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06550"/>
            <a:ext cx="10782300" cy="4570413"/>
          </a:xfrm>
        </p:spPr>
        <p:txBody>
          <a:bodyPr/>
          <a:lstStyle/>
          <a:p>
            <a:r>
              <a:rPr lang="en-US" dirty="0"/>
              <a:t>Number data type stores numerical values only.</a:t>
            </a:r>
          </a:p>
          <a:p>
            <a:r>
              <a:rPr lang="en-US" dirty="0"/>
              <a:t>Boolean data type (bool) is a subtype of integer. </a:t>
            </a:r>
          </a:p>
          <a:p>
            <a:r>
              <a:rPr lang="en-US" dirty="0"/>
              <a:t>It is a unique data type, consisting of two constants, True(1) and False(0)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58201-97AC-42B0-B2B9-2AFD6039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9" y="3429000"/>
            <a:ext cx="5710394" cy="15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69E1-B649-B4B4-1316-514F090B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882650"/>
            <a:ext cx="10547350" cy="4991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P-3 : WAP to determine the data type of the variable using built-in function type().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61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FC63-9A77-4EC6-3422-4B3590DD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596900"/>
            <a:ext cx="10795000" cy="558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P-3:</a:t>
            </a:r>
            <a:r>
              <a:rPr lang="en-IN" dirty="0"/>
              <a:t> num1 = 10 </a:t>
            </a:r>
          </a:p>
          <a:p>
            <a:pPr marL="0" indent="0">
              <a:buNone/>
            </a:pPr>
            <a:r>
              <a:rPr lang="en-IN" dirty="0"/>
              <a:t>type(num1)</a:t>
            </a:r>
          </a:p>
          <a:p>
            <a:pPr marL="0" indent="0">
              <a:buNone/>
            </a:pPr>
            <a:r>
              <a:rPr lang="en-IN" dirty="0"/>
              <a:t>num2 = -1210 </a:t>
            </a:r>
          </a:p>
          <a:p>
            <a:pPr marL="0" indent="0">
              <a:buNone/>
            </a:pPr>
            <a:r>
              <a:rPr lang="en-IN" dirty="0"/>
              <a:t>type(num2) </a:t>
            </a:r>
          </a:p>
          <a:p>
            <a:pPr marL="0" indent="0">
              <a:buNone/>
            </a:pPr>
            <a:r>
              <a:rPr lang="en-IN" dirty="0"/>
              <a:t>var1 = True</a:t>
            </a:r>
          </a:p>
          <a:p>
            <a:pPr marL="0" indent="0">
              <a:buNone/>
            </a:pPr>
            <a:r>
              <a:rPr lang="en-IN" dirty="0"/>
              <a:t> type(var1) </a:t>
            </a:r>
          </a:p>
          <a:p>
            <a:pPr marL="0" indent="0">
              <a:buNone/>
            </a:pPr>
            <a:r>
              <a:rPr lang="en-IN" dirty="0"/>
              <a:t>float1 = -1921.9 </a:t>
            </a:r>
          </a:p>
          <a:p>
            <a:pPr marL="0" indent="0">
              <a:buNone/>
            </a:pPr>
            <a:r>
              <a:rPr lang="en-IN" dirty="0"/>
              <a:t>type(float1)</a:t>
            </a:r>
          </a:p>
          <a:p>
            <a:pPr marL="0" indent="0">
              <a:buNone/>
            </a:pPr>
            <a:r>
              <a:rPr lang="en-IN" dirty="0"/>
              <a:t>float2 = -9.8*10**2 </a:t>
            </a:r>
          </a:p>
          <a:p>
            <a:pPr marL="0" indent="0">
              <a:buNone/>
            </a:pPr>
            <a:r>
              <a:rPr lang="en-IN" dirty="0"/>
              <a:t> print(float2, type(float2)) </a:t>
            </a:r>
          </a:p>
        </p:txBody>
      </p:sp>
    </p:spTree>
    <p:extLst>
      <p:ext uri="{BB962C8B-B14F-4D97-AF65-F5344CB8AC3E}">
        <p14:creationId xmlns:p14="http://schemas.microsoft.com/office/powerpoint/2010/main" val="1615774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837F-D46A-4553-242F-0DC79F1D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b="1" u="sng" dirty="0"/>
              <a:t>Sequence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901A-144A-306E-FAC1-291FA044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690688"/>
            <a:ext cx="11055350" cy="4486275"/>
          </a:xfrm>
        </p:spPr>
        <p:txBody>
          <a:bodyPr/>
          <a:lstStyle/>
          <a:p>
            <a:r>
              <a:rPr lang="en-US" dirty="0"/>
              <a:t>A Python sequence is an ordered collection of items, where each item is indexed by an integer.</a:t>
            </a:r>
          </a:p>
          <a:p>
            <a:r>
              <a:rPr lang="en-US" dirty="0"/>
              <a:t>The three types of sequence data types available in Python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Lists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Tuples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989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C90C-6899-EE44-2E7E-536230C9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a)</a:t>
            </a:r>
            <a:r>
              <a:rPr lang="en-US" b="1" dirty="0"/>
              <a:t> </a:t>
            </a:r>
            <a:r>
              <a:rPr lang="en-US" b="1" u="sng" dirty="0"/>
              <a:t>Strings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0652-90D5-FA7C-81CC-FE9C7CD7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0" y="1200150"/>
            <a:ext cx="10852150" cy="4976813"/>
          </a:xfrm>
        </p:spPr>
        <p:txBody>
          <a:bodyPr/>
          <a:lstStyle/>
          <a:p>
            <a:r>
              <a:rPr lang="en-US" dirty="0"/>
              <a:t>String is a group of characters. </a:t>
            </a:r>
          </a:p>
          <a:p>
            <a:r>
              <a:rPr lang="en-US" dirty="0"/>
              <a:t>These characters may be alphabets, digits or special characters including spaces.</a:t>
            </a:r>
          </a:p>
          <a:p>
            <a:r>
              <a:rPr lang="en-US" dirty="0"/>
              <a:t> String values are enclosed either in single quotation marks (e.g., ‘Hello’) or in double quotation marks (e.g., “Hello”)</a:t>
            </a:r>
          </a:p>
          <a:p>
            <a:pPr marL="0" indent="0">
              <a:buNone/>
            </a:pPr>
            <a:r>
              <a:rPr lang="en-IN" dirty="0"/>
              <a:t>str1 = 'Hello Friend’ </a:t>
            </a:r>
          </a:p>
          <a:p>
            <a:pPr marL="0" indent="0">
              <a:buNone/>
            </a:pPr>
            <a:r>
              <a:rPr lang="en-IN" dirty="0"/>
              <a:t>str2 = "452“</a:t>
            </a:r>
          </a:p>
          <a:p>
            <a:r>
              <a:rPr lang="en-US" dirty="0"/>
              <a:t>We cannot perform numerical operations on strings, even when the string contains a numeric value, as in str2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66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DDA2-4907-033D-73EB-DBB779C01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563" y="141866"/>
            <a:ext cx="9144000" cy="477837"/>
          </a:xfrm>
        </p:spPr>
        <p:txBody>
          <a:bodyPr>
            <a:normAutofit/>
          </a:bodyPr>
          <a:lstStyle/>
          <a:p>
            <a:r>
              <a:rPr lang="en-US" sz="2800" b="1" dirty="0"/>
              <a:t>Detailed Syllabus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D92BB-CBD0-8D2B-D8EF-70F790865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A47D-47DD-957D-59A1-1AB24183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36576"/>
            <a:ext cx="11925300" cy="62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1B53-860D-D484-6D1A-B93EF0E2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0" y="365125"/>
            <a:ext cx="10471150" cy="1325563"/>
          </a:xfrm>
        </p:spPr>
        <p:txBody>
          <a:bodyPr/>
          <a:lstStyle/>
          <a:p>
            <a:r>
              <a:rPr lang="en-US" b="1" u="sng" dirty="0"/>
              <a:t>b)</a:t>
            </a:r>
            <a:r>
              <a:rPr lang="en-US" dirty="0"/>
              <a:t> </a:t>
            </a:r>
            <a:r>
              <a:rPr lang="en-US" b="1" u="sng" dirty="0"/>
              <a:t>List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4CDB-D5AF-B140-44DD-C3C021BE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524000"/>
            <a:ext cx="10890250" cy="4652963"/>
          </a:xfrm>
        </p:spPr>
        <p:txBody>
          <a:bodyPr/>
          <a:lstStyle/>
          <a:p>
            <a:r>
              <a:rPr lang="en-US" dirty="0"/>
              <a:t>List is a sequence of items separated by commas and the items are enclosed in square brackets [ ].</a:t>
            </a:r>
          </a:p>
          <a:p>
            <a:r>
              <a:rPr lang="en-US" dirty="0"/>
              <a:t>#To create a list </a:t>
            </a:r>
          </a:p>
          <a:p>
            <a:pPr marL="0" indent="0">
              <a:buNone/>
            </a:pPr>
            <a:r>
              <a:rPr lang="en-US" dirty="0"/>
              <a:t> list1 = [5, 3.4, "New Delhi", "20C", 45] </a:t>
            </a:r>
          </a:p>
          <a:p>
            <a:pPr marL="0" indent="0">
              <a:buNone/>
            </a:pPr>
            <a:r>
              <a:rPr lang="en-US" dirty="0"/>
              <a:t>#print the elements of the list </a:t>
            </a:r>
          </a:p>
          <a:p>
            <a:pPr marL="0" indent="0">
              <a:buNone/>
            </a:pPr>
            <a:r>
              <a:rPr lang="en-US" dirty="0"/>
              <a:t>print(list1)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86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E263-949E-3BAE-895E-13BF6993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c)</a:t>
            </a:r>
            <a:r>
              <a:rPr lang="en-US" b="1" dirty="0"/>
              <a:t> </a:t>
            </a:r>
            <a:r>
              <a:rPr lang="en-US" b="1" u="sng" dirty="0"/>
              <a:t>Tuple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AFB4-98D4-C26C-A584-E53710D7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is a sequence of items separated by commas and items are enclosed in parenthesis ( ).</a:t>
            </a:r>
          </a:p>
          <a:p>
            <a:r>
              <a:rPr lang="en-US" dirty="0"/>
              <a:t>Once created, we cannot change the tuple.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: #create a tuple </a:t>
            </a:r>
          </a:p>
          <a:p>
            <a:pPr marL="0" indent="0">
              <a:buNone/>
            </a:pPr>
            <a:r>
              <a:rPr lang="en-US" dirty="0"/>
              <a:t>tuple1 = (10, 20, "Apple", 3.4, 'a’)</a:t>
            </a:r>
          </a:p>
          <a:p>
            <a:pPr marL="0" indent="0">
              <a:buNone/>
            </a:pPr>
            <a:r>
              <a:rPr lang="en-US" dirty="0"/>
              <a:t> #print the elements of the tuple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/>
              <a:t>tuple1)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58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9142-00FF-3587-57B3-18EA8C78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3) </a:t>
            </a:r>
            <a:r>
              <a:rPr lang="en-US" b="1" u="sng" dirty="0"/>
              <a:t>Set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8713-E646-7356-ABEF-50554D35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1797050"/>
            <a:ext cx="11461750" cy="4743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is an unordered collection of items separated by commas and the items are enclosed in curly brackets { }. </a:t>
            </a:r>
          </a:p>
          <a:p>
            <a:r>
              <a:rPr lang="en-US" dirty="0"/>
              <a:t>A set is similar to list, except that it cannot have duplicate entries.</a:t>
            </a:r>
          </a:p>
          <a:p>
            <a:r>
              <a:rPr lang="en-US" dirty="0"/>
              <a:t>Once created, elements of a set cannot be changed</a:t>
            </a:r>
          </a:p>
          <a:p>
            <a:pPr marL="0" indent="0">
              <a:buNone/>
            </a:pPr>
            <a:r>
              <a:rPr lang="en-US" dirty="0"/>
              <a:t>#create a set </a:t>
            </a:r>
          </a:p>
          <a:p>
            <a:pPr marL="0" indent="0">
              <a:buNone/>
            </a:pPr>
            <a:r>
              <a:rPr lang="en-US" dirty="0"/>
              <a:t>set1 = {10,20,3.14,"New Delhi"} </a:t>
            </a:r>
          </a:p>
          <a:p>
            <a:pPr marL="0" indent="0">
              <a:buNone/>
            </a:pPr>
            <a:r>
              <a:rPr lang="en-IN" dirty="0"/>
              <a:t>set2 = {1,2,1,3}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print(type(set1)) </a:t>
            </a:r>
          </a:p>
          <a:p>
            <a:pPr marL="0" indent="0">
              <a:buNone/>
            </a:pPr>
            <a:r>
              <a:rPr lang="en-US" dirty="0"/>
              <a:t>print(set1) </a:t>
            </a:r>
          </a:p>
          <a:p>
            <a:pPr marL="0" indent="0">
              <a:buNone/>
            </a:pPr>
            <a:r>
              <a:rPr lang="en-US" dirty="0"/>
              <a:t>Print(set2)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248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9F22-502C-C3F6-16F1-46D19797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4) </a:t>
            </a:r>
            <a:r>
              <a:rPr lang="en-US" b="1" u="sng" dirty="0"/>
              <a:t>None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ED0E-7068-3B6A-8BF3-2434AE0D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is a special data type with a single value. </a:t>
            </a:r>
          </a:p>
          <a:p>
            <a:r>
              <a:rPr lang="en-US" dirty="0"/>
              <a:t>It is used to signify the absence of value in a situation. </a:t>
            </a:r>
          </a:p>
          <a:p>
            <a:r>
              <a:rPr lang="en-US" dirty="0"/>
              <a:t>None supports no special operations, and it is neither same as False nor 0 (zero).</a:t>
            </a:r>
          </a:p>
          <a:p>
            <a:r>
              <a:rPr lang="nb-NO" dirty="0"/>
              <a:t> myVar = None </a:t>
            </a:r>
          </a:p>
          <a:p>
            <a:pPr marL="0" indent="0">
              <a:buNone/>
            </a:pPr>
            <a:r>
              <a:rPr lang="nb-NO" dirty="0"/>
              <a:t>  print(type(myVar)) </a:t>
            </a:r>
          </a:p>
          <a:p>
            <a:pPr marL="0" indent="0">
              <a:buNone/>
            </a:pPr>
            <a:r>
              <a:rPr lang="nb-NO" dirty="0"/>
              <a:t>   print(myVar)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588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04B3-2376-6594-FB6B-A0075069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171450"/>
            <a:ext cx="10515600" cy="1325563"/>
          </a:xfrm>
        </p:spPr>
        <p:txBody>
          <a:bodyPr/>
          <a:lstStyle/>
          <a:p>
            <a:r>
              <a:rPr lang="en-US" b="1" dirty="0"/>
              <a:t>5) </a:t>
            </a:r>
            <a:r>
              <a:rPr lang="en-US" b="1" u="sng" dirty="0"/>
              <a:t>Mapping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FF91-C0E9-B38E-85BB-7A996215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" y="1441450"/>
            <a:ext cx="11899900" cy="5245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Mapping is an unordered data type in Python. </a:t>
            </a:r>
          </a:p>
          <a:p>
            <a:r>
              <a:rPr lang="en-US" dirty="0"/>
              <a:t>Currently, there is only one standard mapping data type in Python called </a:t>
            </a:r>
            <a:r>
              <a:rPr lang="en-US" b="1" dirty="0"/>
              <a:t>dictionary</a:t>
            </a:r>
            <a:r>
              <a:rPr lang="en-US" dirty="0"/>
              <a:t>. </a:t>
            </a:r>
          </a:p>
          <a:p>
            <a:r>
              <a:rPr lang="en-US" dirty="0"/>
              <a:t>Dictionary in Python holds data items in key-value pairs. </a:t>
            </a:r>
          </a:p>
          <a:p>
            <a:r>
              <a:rPr lang="en-US" dirty="0"/>
              <a:t>Items in a dictionary are enclosed in curly brackets { }. </a:t>
            </a:r>
          </a:p>
          <a:p>
            <a:r>
              <a:rPr lang="en-US" dirty="0"/>
              <a:t>Dictionaries permit faster access to data</a:t>
            </a:r>
          </a:p>
          <a:p>
            <a:r>
              <a:rPr lang="en-US" dirty="0"/>
              <a:t> keys are usually strings and their values can be any data type</a:t>
            </a:r>
          </a:p>
          <a:p>
            <a:r>
              <a:rPr lang="en-IN" dirty="0"/>
              <a:t>#create a dictionary </a:t>
            </a:r>
          </a:p>
          <a:p>
            <a:pPr marL="0" indent="0">
              <a:buNone/>
            </a:pPr>
            <a:r>
              <a:rPr lang="en-IN" dirty="0"/>
              <a:t> dict1 = {'</a:t>
            </a:r>
            <a:r>
              <a:rPr lang="en-IN" dirty="0" err="1"/>
              <a:t>Fruit':'Apple</a:t>
            </a:r>
            <a:r>
              <a:rPr lang="en-IN" dirty="0"/>
              <a:t>', '</a:t>
            </a:r>
            <a:r>
              <a:rPr lang="en-IN" dirty="0" err="1"/>
              <a:t>Climate':'Cold</a:t>
            </a:r>
            <a:r>
              <a:rPr lang="en-IN" dirty="0"/>
              <a:t>', 'Price(kg)':120} </a:t>
            </a:r>
          </a:p>
          <a:p>
            <a:pPr marL="0" indent="0">
              <a:buNone/>
            </a:pPr>
            <a:r>
              <a:rPr lang="en-IN" dirty="0"/>
              <a:t> print(dict1) </a:t>
            </a:r>
          </a:p>
          <a:p>
            <a:pPr marL="0" indent="0">
              <a:buNone/>
            </a:pPr>
            <a:r>
              <a:rPr lang="en-IN" dirty="0"/>
              <a:t>print(dict1['Price(kg)'])</a:t>
            </a:r>
          </a:p>
        </p:txBody>
      </p:sp>
    </p:spTree>
    <p:extLst>
      <p:ext uri="{BB962C8B-B14F-4D97-AF65-F5344CB8AC3E}">
        <p14:creationId xmlns:p14="http://schemas.microsoft.com/office/powerpoint/2010/main" val="998297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8E25-A400-61DE-624E-81ACD6F9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Mutable &amp; Immutable Data Types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FFA6-1499-C94C-AF90-E62FEF5C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504950"/>
            <a:ext cx="11099800" cy="4672013"/>
          </a:xfrm>
        </p:spPr>
        <p:txBody>
          <a:bodyPr/>
          <a:lstStyle/>
          <a:p>
            <a:r>
              <a:rPr lang="en-US" dirty="0"/>
              <a:t>Variables whose values can be changed after they are created and assigned are called mutable. </a:t>
            </a:r>
          </a:p>
          <a:p>
            <a:r>
              <a:rPr lang="en-US" dirty="0"/>
              <a:t>Variables whose values cannot be changed after they are created and assigned are called immutable. </a:t>
            </a:r>
          </a:p>
          <a:p>
            <a:r>
              <a:rPr lang="en-US" dirty="0"/>
              <a:t>When an attempt is made to update the value of an immutable variable, the old variable is destroyed and a new variable is created by the same name in memory.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7F311-B325-E5B3-0C72-EE547DD16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34" y="4286244"/>
            <a:ext cx="7322688" cy="2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81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5A38-D7FB-D53E-1B64-DCD47F0D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406400"/>
            <a:ext cx="11023600" cy="5770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Q: Which data type will be used to represent the following data values and why? </a:t>
            </a:r>
          </a:p>
          <a:p>
            <a:pPr marL="514350" indent="-514350">
              <a:buAutoNum type="alphaLcParenR"/>
            </a:pPr>
            <a:r>
              <a:rPr lang="en-US" dirty="0"/>
              <a:t>Number of months in a year </a:t>
            </a:r>
          </a:p>
          <a:p>
            <a:pPr marL="0" indent="0">
              <a:buNone/>
            </a:pPr>
            <a:r>
              <a:rPr lang="en-US" dirty="0"/>
              <a:t>b) Resident of Delhi or not</a:t>
            </a:r>
          </a:p>
          <a:p>
            <a:pPr marL="0" indent="0">
              <a:buNone/>
            </a:pPr>
            <a:r>
              <a:rPr lang="en-US" dirty="0"/>
              <a:t>c) Mobile number </a:t>
            </a:r>
          </a:p>
          <a:p>
            <a:pPr marL="0" indent="0">
              <a:buNone/>
            </a:pPr>
            <a:r>
              <a:rPr lang="en-US" dirty="0"/>
              <a:t>d) Pocket money </a:t>
            </a:r>
          </a:p>
          <a:p>
            <a:pPr marL="0" indent="0">
              <a:buNone/>
            </a:pPr>
            <a:r>
              <a:rPr lang="en-US" dirty="0"/>
              <a:t>e) Volume of a sphere </a:t>
            </a:r>
          </a:p>
          <a:p>
            <a:pPr marL="0" indent="0">
              <a:buNone/>
            </a:pPr>
            <a:r>
              <a:rPr lang="en-US" dirty="0"/>
              <a:t>f) Perimeter of a square </a:t>
            </a:r>
          </a:p>
          <a:p>
            <a:pPr marL="0" indent="0">
              <a:buNone/>
            </a:pPr>
            <a:r>
              <a:rPr lang="en-US" dirty="0"/>
              <a:t>g) Name of the student </a:t>
            </a:r>
          </a:p>
          <a:p>
            <a:pPr marL="0" indent="0">
              <a:buNone/>
            </a:pPr>
            <a:r>
              <a:rPr lang="en-US" dirty="0"/>
              <a:t>h) Address of the 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362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70E0-C541-6AAA-9571-FA2CB5F7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C2D0-0018-F1CA-4E61-5927118C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5100"/>
            <a:ext cx="10896600" cy="4741863"/>
          </a:xfrm>
        </p:spPr>
        <p:txBody>
          <a:bodyPr/>
          <a:lstStyle/>
          <a:p>
            <a:r>
              <a:rPr lang="en-US" dirty="0"/>
              <a:t>An operator is used to perform specific mathematical or logical operation on values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IN" b="1" u="sng" dirty="0"/>
              <a:t>Arithmetic Operators :</a:t>
            </a:r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6352E-921C-15B5-E4D8-AF7525BD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7992"/>
            <a:ext cx="8359141" cy="30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1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7D635-97F1-E1F7-EF7E-86DEE7A9E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4" y="381000"/>
            <a:ext cx="8480331" cy="5864775"/>
          </a:xfrm>
        </p:spPr>
      </p:pic>
    </p:spTree>
    <p:extLst>
      <p:ext uri="{BB962C8B-B14F-4D97-AF65-F5344CB8AC3E}">
        <p14:creationId xmlns:p14="http://schemas.microsoft.com/office/powerpoint/2010/main" val="3098758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177B-EC9E-0C59-0D78-FDC54603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5100"/>
            <a:ext cx="11696700" cy="64706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2) </a:t>
            </a:r>
            <a:r>
              <a:rPr lang="en-IN" sz="2400" b="1" u="sng" dirty="0"/>
              <a:t>Relational Operators </a:t>
            </a:r>
            <a:r>
              <a:rPr lang="en-US" sz="2400" dirty="0"/>
              <a:t> compares the values of the operands on its either side and determines the relationship among them. </a:t>
            </a:r>
          </a:p>
          <a:p>
            <a:r>
              <a:rPr lang="en-US" sz="2400" dirty="0"/>
              <a:t>Assume the Python variables num1 = 10, num2 = 0, num3 = 10, str1 = "Good", str2 = "Afternoon" for the following </a:t>
            </a:r>
            <a:r>
              <a:rPr lang="en-US" sz="2400" dirty="0" err="1"/>
              <a:t>egs</a:t>
            </a:r>
            <a:r>
              <a:rPr lang="en-US" sz="2400" dirty="0"/>
              <a:t> :</a:t>
            </a:r>
          </a:p>
          <a:p>
            <a:endParaRPr lang="en-US" dirty="0"/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80809-E723-CA9B-1FAE-C78BF3FF9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40" y="1831957"/>
            <a:ext cx="5972219" cy="49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EA9FB-E885-FBE7-CCB4-8929070D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29"/>
            <a:ext cx="12192000" cy="64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9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EDC1-E86A-6B2F-5DCA-99A10E23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228600"/>
            <a:ext cx="11207750" cy="5948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3) </a:t>
            </a:r>
            <a:r>
              <a:rPr lang="en-IN" b="1" u="sng" dirty="0"/>
              <a:t>Assignment Operators</a:t>
            </a:r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40FB-14EB-BC04-1CFF-CA614B28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8" y="787400"/>
            <a:ext cx="6406260" cy="1449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F43047-B19D-7AD2-A2B1-9510F8B14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8" y="2165350"/>
            <a:ext cx="6364832" cy="46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4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9D7A8-540F-AAC8-AD62-2787CF89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9" y="248433"/>
            <a:ext cx="6948477" cy="3815567"/>
          </a:xfrm>
        </p:spPr>
      </p:pic>
    </p:spTree>
    <p:extLst>
      <p:ext uri="{BB962C8B-B14F-4D97-AF65-F5344CB8AC3E}">
        <p14:creationId xmlns:p14="http://schemas.microsoft.com/office/powerpoint/2010/main" val="241361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7AB4-F6C9-A8C6-D13B-4F333B17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215900"/>
            <a:ext cx="11061700" cy="59610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4) </a:t>
            </a:r>
            <a:r>
              <a:rPr lang="en-IN" b="1" u="sng" dirty="0"/>
              <a:t>Logical Operators  </a:t>
            </a:r>
            <a:r>
              <a:rPr lang="en-US" dirty="0"/>
              <a:t>There are three logical operators supported by Python. </a:t>
            </a:r>
          </a:p>
          <a:p>
            <a:r>
              <a:rPr lang="en-US" dirty="0"/>
              <a:t>These operators (and, or, not) are to be written in lower case only.</a:t>
            </a:r>
          </a:p>
          <a:p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63CF5-5AE7-0BAD-3E7A-9B5C2484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9" y="1695007"/>
            <a:ext cx="5909926" cy="44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13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29E2-ED3F-DDC4-66CD-2DB33511F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57" y="204716"/>
            <a:ext cx="11225283" cy="63120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</a:t>
            </a:r>
            <a:r>
              <a:rPr lang="en-IN" b="1" u="sng" dirty="0"/>
              <a:t>Identity Operators </a:t>
            </a:r>
          </a:p>
          <a:p>
            <a:pPr marL="0" indent="0">
              <a:buNone/>
            </a:pPr>
            <a:r>
              <a:rPr lang="en-US" dirty="0"/>
              <a:t>Identity operators are used to determine whether the value of a variable is of a certain type or not. </a:t>
            </a:r>
          </a:p>
          <a:p>
            <a:r>
              <a:rPr lang="en-US" dirty="0"/>
              <a:t>Identity operators can also be used to determine whether two variables are referring to the same object or not. </a:t>
            </a:r>
          </a:p>
          <a:p>
            <a:r>
              <a:rPr lang="en-US" dirty="0"/>
              <a:t>There are two identity operators.</a:t>
            </a:r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B1FAA-E284-3C31-67C5-04172C66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17" y="3198329"/>
            <a:ext cx="6636129" cy="28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92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EBBB-9A77-3675-924D-0B135FED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8" y="307075"/>
            <a:ext cx="11313994" cy="62438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6) </a:t>
            </a:r>
            <a:r>
              <a:rPr lang="en-IN" b="1" u="sng" dirty="0"/>
              <a:t>Membership Operators</a:t>
            </a:r>
          </a:p>
          <a:p>
            <a:pPr marL="0" indent="0">
              <a:buNone/>
            </a:pPr>
            <a:r>
              <a:rPr lang="en-US" dirty="0"/>
              <a:t>Membership operators are used to check if a value is a member of the given sequence or not.</a:t>
            </a:r>
            <a:endParaRPr lang="en-IN" b="1" u="sng" dirty="0"/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63284-2267-D39B-1408-F9EC88A1A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79" y="1875276"/>
            <a:ext cx="9540969" cy="28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6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9A94-183F-F86B-3626-904138805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86" y="300250"/>
            <a:ext cx="11464119" cy="6428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Q1 : Write logical expressions corresponding to the following statements in Python and evaluate the expressions (assuming variables num1, num2, num3, first, middle, last are already having meaningful values): </a:t>
            </a:r>
          </a:p>
          <a:p>
            <a:pPr marL="514350" indent="-514350">
              <a:buAutoNum type="alphaLcParenR"/>
            </a:pPr>
            <a:r>
              <a:rPr lang="en-US" dirty="0"/>
              <a:t>The sum of 20 and –10 is less than 12. </a:t>
            </a:r>
          </a:p>
          <a:p>
            <a:pPr marL="0" indent="0">
              <a:buNone/>
            </a:pPr>
            <a:r>
              <a:rPr lang="en-US" dirty="0"/>
              <a:t>b) num3 is not more than 24</a:t>
            </a:r>
          </a:p>
          <a:p>
            <a:pPr marL="0" indent="0">
              <a:buNone/>
            </a:pPr>
            <a:r>
              <a:rPr lang="en-US" dirty="0"/>
              <a:t>c) 6.75 is between the values of integers num1 and num2. </a:t>
            </a:r>
          </a:p>
          <a:p>
            <a:pPr marL="0" indent="0">
              <a:buNone/>
            </a:pPr>
            <a:r>
              <a:rPr lang="en-US" dirty="0"/>
              <a:t>d) The string ‘middle’ is larger than the string ‘first’ and smaller than the string ‘last’.</a:t>
            </a:r>
          </a:p>
          <a:p>
            <a:pPr marL="0" indent="0">
              <a:buNone/>
            </a:pPr>
            <a:r>
              <a:rPr lang="en-US" dirty="0"/>
              <a:t> e) List Stationery is empty.</a:t>
            </a:r>
          </a:p>
          <a:p>
            <a:pPr marL="0" indent="0">
              <a:buNone/>
            </a:pPr>
            <a:r>
              <a:rPr lang="en-US" dirty="0"/>
              <a:t>Q2: Add a pair of parentheses to each expression so that it evaluates to True. </a:t>
            </a:r>
          </a:p>
          <a:p>
            <a:pPr marL="514350" indent="-514350">
              <a:buAutoNum type="alphaLcParenR"/>
            </a:pPr>
            <a:r>
              <a:rPr lang="en-US" dirty="0"/>
              <a:t>0 == 1 == 2 </a:t>
            </a:r>
          </a:p>
          <a:p>
            <a:pPr marL="514350" indent="-514350">
              <a:buAutoNum type="alphaLcParenR"/>
            </a:pPr>
            <a:r>
              <a:rPr lang="en-US" dirty="0"/>
              <a:t>2 + 3 == 4 + 5 == 7 </a:t>
            </a:r>
          </a:p>
          <a:p>
            <a:pPr marL="514350" indent="-514350">
              <a:buAutoNum type="alphaLcParenR"/>
            </a:pPr>
            <a:r>
              <a:rPr lang="en-US" dirty="0"/>
              <a:t>1 &lt; -1 == 3 &gt; 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024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0B08-D993-FE52-4288-8D4FE5A7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04" y="518615"/>
            <a:ext cx="10923896" cy="5658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Q3 : </a:t>
            </a:r>
            <a:r>
              <a:rPr lang="pt-BR" dirty="0"/>
              <a:t>Write the output of the following: </a:t>
            </a:r>
          </a:p>
          <a:p>
            <a:pPr marL="514350" indent="-514350">
              <a:buAutoNum type="alphaLcParenR"/>
            </a:pPr>
            <a:r>
              <a:rPr lang="pt-BR" dirty="0"/>
              <a:t>num1 = 4 </a:t>
            </a:r>
          </a:p>
          <a:p>
            <a:pPr marL="0" indent="0">
              <a:buNone/>
            </a:pPr>
            <a:r>
              <a:rPr lang="pt-BR" dirty="0"/>
              <a:t>     num2 = num1 + 1 </a:t>
            </a:r>
          </a:p>
          <a:p>
            <a:pPr marL="0" indent="0">
              <a:buNone/>
            </a:pPr>
            <a:r>
              <a:rPr lang="pt-BR" dirty="0"/>
              <a:t>    num1 = 2 </a:t>
            </a:r>
          </a:p>
          <a:p>
            <a:pPr marL="0" indent="0">
              <a:buNone/>
            </a:pPr>
            <a:r>
              <a:rPr lang="pt-BR" dirty="0"/>
              <a:t>    print (num1, num2) </a:t>
            </a:r>
          </a:p>
          <a:p>
            <a:pPr marL="0" indent="0">
              <a:buNone/>
            </a:pPr>
            <a:r>
              <a:rPr lang="pt-BR" dirty="0"/>
              <a:t>b) num1, num2 = 2, 6 </a:t>
            </a:r>
          </a:p>
          <a:p>
            <a:pPr marL="0" indent="0">
              <a:buNone/>
            </a:pPr>
            <a:r>
              <a:rPr lang="pt-BR" dirty="0"/>
              <a:t>   num1, num2 = num2, num1 + 2 </a:t>
            </a:r>
          </a:p>
          <a:p>
            <a:pPr marL="0" indent="0">
              <a:buNone/>
            </a:pPr>
            <a:r>
              <a:rPr lang="pt-BR" dirty="0"/>
              <a:t>   print (num1, num2)</a:t>
            </a:r>
          </a:p>
          <a:p>
            <a:pPr marL="0" indent="0">
              <a:buNone/>
            </a:pPr>
            <a:r>
              <a:rPr lang="pt-BR" dirty="0"/>
              <a:t> c) num1, num2 = 2, 3 </a:t>
            </a:r>
          </a:p>
          <a:p>
            <a:pPr marL="0" indent="0">
              <a:buNone/>
            </a:pPr>
            <a:r>
              <a:rPr lang="pt-BR" dirty="0"/>
              <a:t>    num3, num2 = num1, num3 + 1 </a:t>
            </a:r>
          </a:p>
          <a:p>
            <a:pPr marL="0" indent="0">
              <a:buNone/>
            </a:pPr>
            <a:r>
              <a:rPr lang="pt-BR" dirty="0"/>
              <a:t>   print (num1, num2, num3)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155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518B-E8E1-B66D-F00B-EF643589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9E6D-EFC1-4678-623E-0F2EF016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09" y="1296537"/>
            <a:ext cx="11320818" cy="5196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expression is defined as a combination of constants, variables, and operators.</a:t>
            </a:r>
          </a:p>
          <a:p>
            <a:r>
              <a:rPr lang="en-US" dirty="0"/>
              <a:t>A value or a standalone variable is also considered as an expression but a standalone operator is not an expression. </a:t>
            </a:r>
          </a:p>
          <a:p>
            <a:r>
              <a:rPr lang="en-US" dirty="0"/>
              <a:t>Some examples of valid expressions are given below :</a:t>
            </a:r>
          </a:p>
          <a:p>
            <a:pPr marL="571500" indent="-571500">
              <a:buAutoNum type="romanLcParenBoth"/>
            </a:pPr>
            <a:r>
              <a:rPr lang="pt-BR" dirty="0"/>
              <a:t>100             </a:t>
            </a:r>
          </a:p>
          <a:p>
            <a:pPr marL="0" indent="0">
              <a:buNone/>
            </a:pPr>
            <a:r>
              <a:rPr lang="pt-BR" dirty="0"/>
              <a:t>(ii) 3.0 + 3.14                    </a:t>
            </a:r>
          </a:p>
          <a:p>
            <a:pPr marL="0" indent="0">
              <a:buNone/>
            </a:pPr>
            <a:r>
              <a:rPr lang="pt-BR" dirty="0"/>
              <a:t>(iii) num </a:t>
            </a:r>
          </a:p>
          <a:p>
            <a:pPr marL="0" indent="0">
              <a:buNone/>
            </a:pPr>
            <a:r>
              <a:rPr lang="pt-BR" dirty="0"/>
              <a:t>(iv) 23/3 -5 * 7(14 -2)                         </a:t>
            </a:r>
          </a:p>
          <a:p>
            <a:pPr marL="0" indent="0">
              <a:buNone/>
            </a:pPr>
            <a:r>
              <a:rPr lang="pt-BR" dirty="0"/>
              <a:t>(v) num – 20.4</a:t>
            </a:r>
          </a:p>
          <a:p>
            <a:pPr marL="0" indent="0">
              <a:buNone/>
            </a:pPr>
            <a:r>
              <a:rPr lang="pt-BR" dirty="0"/>
              <a:t>(vi) "Global" + "Citizen"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06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FC7-3CAF-230D-1B85-90156AAD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Precedence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9AE7-1E7E-1ABA-D51D-944E095E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an expression contains different kinds of operators, precedence determines which operator should be applied first.</a:t>
            </a:r>
          </a:p>
          <a:p>
            <a:r>
              <a:rPr lang="en-US" dirty="0"/>
              <a:t> The higher precedence operator is evaluated before the lower precedence operator (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PEMDAS: Parentheses, Exponents, Multiplication and Division, and Addition and Subtraction.)</a:t>
            </a:r>
            <a:endParaRPr lang="en-US" dirty="0"/>
          </a:p>
          <a:p>
            <a:r>
              <a:rPr lang="en-US" dirty="0"/>
              <a:t> Parenthesis can be used to override the precedence of operators. </a:t>
            </a:r>
          </a:p>
          <a:p>
            <a:r>
              <a:rPr lang="en-US" dirty="0"/>
              <a:t> For operators with equal precedence, the expression is evaluated based on its associativity i.e., left associative (left to right) and right associativity (right to left).</a:t>
            </a:r>
          </a:p>
          <a:p>
            <a:r>
              <a:rPr lang="en-US" dirty="0"/>
              <a:t>The associativity of assignment operators is right to left.</a:t>
            </a:r>
          </a:p>
          <a:p>
            <a:r>
              <a:rPr lang="en-US" dirty="0"/>
              <a:t>The associativity of arithmetic and relational operators are left to right.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749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71DC-FD0A-82FD-A580-FB267301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Precedence of Operators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9D5B7-1981-A445-15AC-5CA55F48F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47" y="1874593"/>
            <a:ext cx="9184650" cy="3676789"/>
          </a:xfrm>
        </p:spPr>
      </p:pic>
    </p:spTree>
    <p:extLst>
      <p:ext uri="{BB962C8B-B14F-4D97-AF65-F5344CB8AC3E}">
        <p14:creationId xmlns:p14="http://schemas.microsoft.com/office/powerpoint/2010/main" val="36770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C069E-BA95-EC2D-D435-6A32EF1E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866"/>
            <a:ext cx="12192000" cy="30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8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0B6D-B899-B5B8-94BB-6D559BA3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2" y="607325"/>
            <a:ext cx="10664588" cy="5569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 : How will Python evaluate the following expression?</a:t>
            </a:r>
          </a:p>
          <a:p>
            <a:pPr marL="514350" indent="-514350">
              <a:buAutoNum type="alphaLcParenR"/>
            </a:pPr>
            <a:r>
              <a:rPr lang="en-IN" dirty="0"/>
              <a:t>20 + 30 * 40</a:t>
            </a:r>
          </a:p>
          <a:p>
            <a:pPr marL="514350" indent="-514350">
              <a:buAutoNum type="alphaLcParenR"/>
            </a:pPr>
            <a:r>
              <a:rPr lang="en-IN" dirty="0"/>
              <a:t>20 - 30 + 40</a:t>
            </a:r>
          </a:p>
          <a:p>
            <a:pPr marL="514350" indent="-514350">
              <a:buAutoNum type="alphaLcParenR"/>
            </a:pPr>
            <a:r>
              <a:rPr lang="en-IN" dirty="0"/>
              <a:t>(20 + 30) * 40</a:t>
            </a:r>
          </a:p>
          <a:p>
            <a:pPr marL="514350" indent="-514350">
              <a:buAutoNum type="alphaLcParenR"/>
            </a:pPr>
            <a:r>
              <a:rPr lang="en-IN" dirty="0"/>
              <a:t>15.0 / 4 + (8 + 3.0)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77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D888-B4A0-9C4E-CF90-440E307E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2BCA-D1F8-C2B1-ADC0-099B8E70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 statement is a unit of code that the Python interpreter can execute.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: </a:t>
            </a:r>
            <a:r>
              <a:rPr lang="en-IN" dirty="0"/>
              <a:t>x = 4 </a:t>
            </a:r>
          </a:p>
          <a:p>
            <a:pPr marL="0" indent="0">
              <a:buNone/>
            </a:pPr>
            <a:r>
              <a:rPr lang="en-IN" dirty="0"/>
              <a:t>        cube = x ** 3 </a:t>
            </a:r>
          </a:p>
          <a:p>
            <a:pPr marL="0" indent="0">
              <a:buNone/>
            </a:pPr>
            <a:r>
              <a:rPr lang="en-IN" dirty="0"/>
              <a:t>        print (x, cube) </a:t>
            </a:r>
          </a:p>
        </p:txBody>
      </p:sp>
    </p:spTree>
    <p:extLst>
      <p:ext uri="{BB962C8B-B14F-4D97-AF65-F5344CB8AC3E}">
        <p14:creationId xmlns:p14="http://schemas.microsoft.com/office/powerpoint/2010/main" val="1706140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8174-B8D1-5ED2-7022-5491BD81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7FED-1EFF-D334-89A4-F407C7F9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have the input() function for taking the user input. </a:t>
            </a:r>
          </a:p>
          <a:p>
            <a:r>
              <a:rPr lang="en-US" dirty="0"/>
              <a:t>It accepts all user input as string.</a:t>
            </a:r>
          </a:p>
          <a:p>
            <a:r>
              <a:rPr lang="en-US" dirty="0"/>
              <a:t> The user may enter a number or a string but the input() function treats them as strings only. </a:t>
            </a:r>
          </a:p>
          <a:p>
            <a:r>
              <a:rPr lang="en-US" dirty="0"/>
              <a:t>The syntax for input() is:</a:t>
            </a:r>
          </a:p>
          <a:p>
            <a:pPr marL="0" indent="0">
              <a:buNone/>
            </a:pPr>
            <a:r>
              <a:rPr lang="en-US" dirty="0"/>
              <a:t>  input ([Prompt]) </a:t>
            </a:r>
          </a:p>
          <a:p>
            <a:r>
              <a:rPr lang="en-US" dirty="0"/>
              <a:t>Prompt is the string we may like to display on the screen prior to taking the input, and it is optional.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0592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FE96-5B13-94A8-80CE-48B877D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52" y="221824"/>
            <a:ext cx="10515600" cy="1325563"/>
          </a:xfrm>
        </p:spPr>
        <p:txBody>
          <a:bodyPr/>
          <a:lstStyle/>
          <a:p>
            <a:r>
              <a:rPr lang="en-IN" b="1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8E6E-1AB5-0DF8-94B5-AF38FFBB7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84" y="1221474"/>
            <a:ext cx="11764370" cy="5274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fname</a:t>
            </a:r>
            <a:r>
              <a:rPr lang="en-US" dirty="0"/>
              <a:t> = input("Enter your first name: ") </a:t>
            </a:r>
          </a:p>
          <a:p>
            <a:pPr marL="0" indent="0">
              <a:buNone/>
            </a:pPr>
            <a:r>
              <a:rPr lang="en-US" dirty="0"/>
              <a:t> age = input("Enter your age: ") </a:t>
            </a:r>
          </a:p>
          <a:p>
            <a:pPr marL="0" indent="0">
              <a:buNone/>
            </a:pPr>
            <a:r>
              <a:rPr lang="en-US" dirty="0"/>
              <a:t>Enter your age: 19 </a:t>
            </a:r>
          </a:p>
          <a:p>
            <a:pPr marL="0" indent="0">
              <a:buNone/>
            </a:pPr>
            <a:r>
              <a:rPr lang="en-US" dirty="0"/>
              <a:t>type(age)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#function int() to convert string to integer </a:t>
            </a:r>
          </a:p>
          <a:p>
            <a:pPr marL="0" indent="0">
              <a:buNone/>
            </a:pPr>
            <a:r>
              <a:rPr lang="en-US" dirty="0"/>
              <a:t>age = int( input("Enter your age:")) </a:t>
            </a:r>
          </a:p>
          <a:p>
            <a:pPr marL="0" indent="0">
              <a:buNone/>
            </a:pPr>
            <a:r>
              <a:rPr lang="en-US" dirty="0"/>
              <a:t> type(age)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8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C2DC-B5E1-CB60-5FDA-6BBE814B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286604"/>
            <a:ext cx="10971663" cy="5890360"/>
          </a:xfrm>
        </p:spPr>
        <p:txBody>
          <a:bodyPr/>
          <a:lstStyle/>
          <a:p>
            <a:r>
              <a:rPr lang="en-US" dirty="0"/>
              <a:t>Python uses the print() function to output data to standard output device — the screen</a:t>
            </a:r>
          </a:p>
          <a:p>
            <a:r>
              <a:rPr lang="en-US" dirty="0"/>
              <a:t>The syntax for print() is: </a:t>
            </a:r>
          </a:p>
          <a:p>
            <a:r>
              <a:rPr lang="en-US" dirty="0"/>
              <a:t>print(value [, ..., </a:t>
            </a:r>
            <a:r>
              <a:rPr lang="en-US" dirty="0" err="1"/>
              <a:t>sep</a:t>
            </a:r>
            <a:r>
              <a:rPr lang="en-US" dirty="0"/>
              <a:t> = ' ', end = '\n’]) </a:t>
            </a:r>
          </a:p>
          <a:p>
            <a:r>
              <a:rPr lang="en-US" dirty="0" err="1"/>
              <a:t>sep</a:t>
            </a:r>
            <a:r>
              <a:rPr lang="en-US" dirty="0"/>
              <a:t>: The optional parameter </a:t>
            </a:r>
            <a:r>
              <a:rPr lang="en-US" dirty="0" err="1"/>
              <a:t>sep</a:t>
            </a:r>
            <a:r>
              <a:rPr lang="en-US" dirty="0"/>
              <a:t> is a separator between the output values. We can use a character, integer or a string as a separator. The default separator is space. </a:t>
            </a:r>
          </a:p>
          <a:p>
            <a:pPr marL="0" indent="0">
              <a:buNone/>
            </a:pPr>
            <a:r>
              <a:rPr lang="en-US" dirty="0"/>
              <a:t>• end: This is also optional and it allows us to specify any string to be appended after the last value. The default is a new line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4FFF7-210A-572D-A57A-6ECE11A9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3" y="4517902"/>
            <a:ext cx="6872474" cy="19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25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01F7-B3A2-8159-1F01-42F2E1C6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358"/>
            <a:ext cx="10515600" cy="1325563"/>
          </a:xfrm>
        </p:spPr>
        <p:txBody>
          <a:bodyPr/>
          <a:lstStyle/>
          <a:p>
            <a:r>
              <a:rPr lang="en-IN" b="1" u="sng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D18B-EAF2-C252-BF6E-FACD631C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84" y="1371600"/>
            <a:ext cx="11648364" cy="5329451"/>
          </a:xfrm>
        </p:spPr>
        <p:txBody>
          <a:bodyPr/>
          <a:lstStyle/>
          <a:p>
            <a:r>
              <a:rPr lang="en-US" dirty="0"/>
              <a:t>Consider the following program </a:t>
            </a:r>
          </a:p>
          <a:p>
            <a:pPr marL="0" indent="0">
              <a:buNone/>
            </a:pPr>
            <a:r>
              <a:rPr lang="en-US" dirty="0"/>
              <a:t>num1 = input("Enter a number and I'll double it: ") </a:t>
            </a:r>
          </a:p>
          <a:p>
            <a:pPr marL="0" indent="0">
              <a:buNone/>
            </a:pPr>
            <a:r>
              <a:rPr lang="en-US" dirty="0"/>
              <a:t>num1 = num1 * 2 </a:t>
            </a:r>
          </a:p>
          <a:p>
            <a:pPr marL="0" indent="0">
              <a:buNone/>
            </a:pPr>
            <a:r>
              <a:rPr lang="en-US" dirty="0"/>
              <a:t>print(num1)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Output :</a:t>
            </a:r>
          </a:p>
          <a:p>
            <a:pPr marL="0" indent="0">
              <a:buNone/>
            </a:pPr>
            <a:r>
              <a:rPr lang="en-US" dirty="0"/>
              <a:t>Enter a number and I'll double it: 2 </a:t>
            </a:r>
          </a:p>
          <a:p>
            <a:pPr marL="0" indent="0">
              <a:buNone/>
            </a:pPr>
            <a:r>
              <a:rPr lang="en-US" dirty="0"/>
              <a:t>22</a:t>
            </a:r>
            <a:endParaRPr lang="en-US" b="1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93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4FE2-6CBB-EBD8-2B28-745359A1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Example-2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852C-AC2D-2668-52EE-866E0EEC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num1 = input("Enter a number and I'll double it: ") </a:t>
            </a:r>
          </a:p>
          <a:p>
            <a:pPr marL="0" indent="0">
              <a:buNone/>
            </a:pPr>
            <a:r>
              <a:rPr lang="en-US" dirty="0"/>
              <a:t>num1 = int(num1) </a:t>
            </a:r>
          </a:p>
          <a:p>
            <a:pPr marL="0" indent="0">
              <a:buNone/>
            </a:pPr>
            <a:r>
              <a:rPr lang="en-US" dirty="0"/>
              <a:t>#convert string input to #integer </a:t>
            </a:r>
          </a:p>
          <a:p>
            <a:pPr marL="0" indent="0">
              <a:buNone/>
            </a:pPr>
            <a:r>
              <a:rPr lang="en-US" dirty="0"/>
              <a:t>num1 = num1 * 2 </a:t>
            </a:r>
          </a:p>
          <a:p>
            <a:pPr marL="0" indent="0">
              <a:buNone/>
            </a:pPr>
            <a:r>
              <a:rPr lang="en-US" dirty="0"/>
              <a:t>print(num1) </a:t>
            </a:r>
          </a:p>
          <a:p>
            <a:pPr marL="0" indent="0">
              <a:buNone/>
            </a:pPr>
            <a:r>
              <a:rPr lang="en-US" dirty="0"/>
              <a:t>Now, the program will display the expected output as follows: </a:t>
            </a:r>
          </a:p>
          <a:p>
            <a:pPr marL="0" indent="0">
              <a:buNone/>
            </a:pPr>
            <a:r>
              <a:rPr lang="en-US" dirty="0"/>
              <a:t>Enter a number and I'll double it: 2</a:t>
            </a:r>
          </a:p>
          <a:p>
            <a:pPr marL="0" indent="0">
              <a:buNone/>
            </a:pPr>
            <a:r>
              <a:rPr lang="en-US" dirty="0"/>
              <a:t>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96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652A-C043-9237-1F3B-6C0911D4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63" y="184244"/>
            <a:ext cx="11737075" cy="6462215"/>
          </a:xfrm>
        </p:spPr>
        <p:txBody>
          <a:bodyPr/>
          <a:lstStyle/>
          <a:p>
            <a:r>
              <a:rPr lang="en-US" dirty="0"/>
              <a:t>Data type conversion can happen in two ways: </a:t>
            </a:r>
          </a:p>
          <a:p>
            <a:r>
              <a:rPr lang="en-US" dirty="0"/>
              <a:t>Explicitly (forced) when the programmer specifies for the interpreter to convert a data type to another type; or </a:t>
            </a:r>
          </a:p>
          <a:p>
            <a:r>
              <a:rPr lang="en-US" dirty="0"/>
              <a:t>Implicitly, when the interpreter understands such a need by itself and does the type conversion automatically.</a:t>
            </a:r>
          </a:p>
          <a:p>
            <a:pPr marL="514350" indent="-514350">
              <a:buAutoNum type="alphaLcParenR"/>
            </a:pPr>
            <a:r>
              <a:rPr lang="en-IN" b="1" u="sng" dirty="0"/>
              <a:t>Explicit Conversion :  </a:t>
            </a:r>
          </a:p>
          <a:p>
            <a:pPr marL="0" indent="0">
              <a:buNone/>
            </a:pPr>
            <a:r>
              <a:rPr lang="en-US" dirty="0"/>
              <a:t>also called type casting happens when data type conversion takes place because the programmer forced it in the program. </a:t>
            </a:r>
          </a:p>
          <a:p>
            <a:pPr marL="0" indent="0">
              <a:buNone/>
            </a:pPr>
            <a:r>
              <a:rPr lang="en-US" dirty="0"/>
              <a:t>The general form of an explicit data type conversion is: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new_data_type</a:t>
            </a:r>
            <a:r>
              <a:rPr lang="en-US" dirty="0"/>
              <a:t>) (expression)</a:t>
            </a:r>
          </a:p>
        </p:txBody>
      </p:sp>
    </p:spTree>
    <p:extLst>
      <p:ext uri="{BB962C8B-B14F-4D97-AF65-F5344CB8AC3E}">
        <p14:creationId xmlns:p14="http://schemas.microsoft.com/office/powerpoint/2010/main" val="27606643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0069-8615-5939-0A67-BB870315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266131"/>
            <a:ext cx="11244618" cy="5910832"/>
          </a:xfrm>
        </p:spPr>
        <p:txBody>
          <a:bodyPr/>
          <a:lstStyle/>
          <a:p>
            <a:r>
              <a:rPr lang="en-US" dirty="0"/>
              <a:t>Following are some of the functions in Python that are used for explicitly converting an expression or a variable to a different type :</a:t>
            </a:r>
          </a:p>
          <a:p>
            <a:pPr marL="0" indent="0">
              <a:buNone/>
            </a:pPr>
            <a:endParaRPr lang="en-IN" b="1" u="sng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Q: Write a Program of explicit type conversion from int to float.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35E55-3FE0-E012-C0F0-E98DEBED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6" y="1367259"/>
            <a:ext cx="5980367" cy="1003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EEEA4-6E34-DB14-2499-10E8AFF6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6" y="2250158"/>
            <a:ext cx="5881667" cy="11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63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8701-E3A9-EDF7-5326-5194FB05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66" y="914400"/>
            <a:ext cx="10534934" cy="52625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Sol : num1 = 10 </a:t>
            </a:r>
          </a:p>
          <a:p>
            <a:pPr marL="0" indent="0">
              <a:buNone/>
            </a:pPr>
            <a:r>
              <a:rPr lang="pt-BR" dirty="0"/>
              <a:t>num2 = 20 </a:t>
            </a:r>
          </a:p>
          <a:p>
            <a:pPr marL="0" indent="0">
              <a:buNone/>
            </a:pPr>
            <a:r>
              <a:rPr lang="pt-BR" dirty="0"/>
              <a:t>num3 = num1 + num2 </a:t>
            </a:r>
          </a:p>
          <a:p>
            <a:pPr marL="0" indent="0">
              <a:buNone/>
            </a:pPr>
            <a:r>
              <a:rPr lang="pt-BR" dirty="0"/>
              <a:t>print(num3) </a:t>
            </a:r>
          </a:p>
          <a:p>
            <a:pPr marL="0" indent="0">
              <a:buNone/>
            </a:pPr>
            <a:r>
              <a:rPr lang="pt-BR" dirty="0"/>
              <a:t>print(type(num3)) </a:t>
            </a:r>
          </a:p>
          <a:p>
            <a:pPr marL="0" indent="0">
              <a:buNone/>
            </a:pPr>
            <a:r>
              <a:rPr lang="pt-BR" dirty="0"/>
              <a:t>num4 = float(num1 + num2) </a:t>
            </a:r>
          </a:p>
          <a:p>
            <a:pPr marL="0" indent="0">
              <a:buNone/>
            </a:pPr>
            <a:r>
              <a:rPr lang="pt-BR" dirty="0"/>
              <a:t>print(num4) print(type(num4))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6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992DE-0F6C-5EA1-CCB8-D8A50320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37" y="1026899"/>
            <a:ext cx="7980382" cy="5638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1E17D-5BC2-CCA4-E40B-9584A1DC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90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Examination Details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2BBB-41CD-0DAC-629B-416703F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2283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ACF3-BA30-4996-8FE3-7D0492F2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25" y="286603"/>
            <a:ext cx="10746475" cy="58903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b) </a:t>
            </a:r>
            <a:r>
              <a:rPr lang="en-US" b="1" dirty="0"/>
              <a:t>Implicit conversion</a:t>
            </a:r>
            <a:r>
              <a:rPr lang="en-US" dirty="0"/>
              <a:t>, also known as coercion, happens when data type conversion is done automatically by Python .</a:t>
            </a:r>
          </a:p>
          <a:p>
            <a:pPr marL="0" indent="0">
              <a:buNone/>
            </a:pPr>
            <a:r>
              <a:rPr lang="en-US" dirty="0"/>
              <a:t>Program to show implicit conversion from int to float. </a:t>
            </a:r>
          </a:p>
          <a:p>
            <a:pPr marL="0" indent="0">
              <a:buNone/>
            </a:pPr>
            <a:r>
              <a:rPr lang="en-US" dirty="0"/>
              <a:t>#Implicit type conversion from int to float </a:t>
            </a:r>
          </a:p>
          <a:p>
            <a:pPr marL="0" indent="0">
              <a:buNone/>
            </a:pPr>
            <a:r>
              <a:rPr lang="en-US" dirty="0"/>
              <a:t>num1 = 10 #num1 is an integer </a:t>
            </a:r>
          </a:p>
          <a:p>
            <a:pPr marL="0" indent="0">
              <a:buNone/>
            </a:pPr>
            <a:r>
              <a:rPr lang="en-US" dirty="0"/>
              <a:t>num2 = 20.0 #num2 is a float </a:t>
            </a:r>
          </a:p>
          <a:p>
            <a:pPr marL="0" indent="0">
              <a:buNone/>
            </a:pPr>
            <a:r>
              <a:rPr lang="en-US" dirty="0"/>
              <a:t>sum1 = num1 + num2 #sum1 is sum of a float and an integer </a:t>
            </a:r>
          </a:p>
          <a:p>
            <a:pPr marL="0" indent="0">
              <a:buNone/>
            </a:pPr>
            <a:r>
              <a:rPr lang="en-US" dirty="0"/>
              <a:t>print(sum1) </a:t>
            </a:r>
          </a:p>
          <a:p>
            <a:pPr marL="0" indent="0">
              <a:buNone/>
            </a:pPr>
            <a:r>
              <a:rPr lang="en-US" dirty="0"/>
              <a:t>print(type(sum1))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6295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71E4-B856-6B15-95F4-1CD7B890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8" y="341194"/>
            <a:ext cx="11818960" cy="635985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Q: Give the output of the following when num1 = 4, num2 = 3, num3 = 2</a:t>
            </a:r>
          </a:p>
          <a:p>
            <a:pPr marL="0" indent="0">
              <a:buNone/>
            </a:pPr>
            <a:r>
              <a:rPr lang="pt-BR" dirty="0"/>
              <a:t> a) num1 += num2 + num3 </a:t>
            </a:r>
          </a:p>
          <a:p>
            <a:pPr marL="0" indent="0">
              <a:buNone/>
            </a:pPr>
            <a:r>
              <a:rPr lang="pt-BR" dirty="0"/>
              <a:t>     print (num1)</a:t>
            </a:r>
          </a:p>
          <a:p>
            <a:pPr marL="0" indent="0">
              <a:buNone/>
            </a:pPr>
            <a:r>
              <a:rPr lang="pt-BR" dirty="0"/>
              <a:t> b) num1 = num1 ** (num2 + num3)</a:t>
            </a:r>
          </a:p>
          <a:p>
            <a:pPr marL="0" indent="0">
              <a:buNone/>
            </a:pPr>
            <a:r>
              <a:rPr lang="pt-BR" dirty="0"/>
              <a:t>    print (num1) </a:t>
            </a:r>
          </a:p>
          <a:p>
            <a:pPr marL="0" indent="0">
              <a:buNone/>
            </a:pPr>
            <a:r>
              <a:rPr lang="pt-BR" dirty="0"/>
              <a:t>c) num1 **= num2 + num3 </a:t>
            </a:r>
          </a:p>
          <a:p>
            <a:pPr marL="0" indent="0">
              <a:buNone/>
            </a:pPr>
            <a:r>
              <a:rPr lang="pt-BR" dirty="0"/>
              <a:t>d) num1 = '5' + '5’ </a:t>
            </a:r>
          </a:p>
          <a:p>
            <a:pPr marL="0" indent="0">
              <a:buNone/>
            </a:pPr>
            <a:r>
              <a:rPr lang="pt-BR"/>
              <a:t>    print</a:t>
            </a:r>
            <a:r>
              <a:rPr lang="pt-BR" dirty="0"/>
              <a:t>(num1)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13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706B2-34BB-0189-081C-540AC259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9" r="32857"/>
          <a:stretch/>
        </p:blipFill>
        <p:spPr>
          <a:xfrm>
            <a:off x="1881506" y="529936"/>
            <a:ext cx="8428987" cy="48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9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4CBE-0CD3-E5BA-D673-EA0AB2E2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pPr algn="ctr"/>
            <a:r>
              <a:rPr lang="en-US" b="1" dirty="0"/>
              <a:t>Case Studies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9F8B7-E5A4-2C23-5842-9FDD93F2C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48" y="1332572"/>
            <a:ext cx="11455103" cy="4694155"/>
          </a:xfrm>
        </p:spPr>
      </p:pic>
    </p:spTree>
    <p:extLst>
      <p:ext uri="{BB962C8B-B14F-4D97-AF65-F5344CB8AC3E}">
        <p14:creationId xmlns:p14="http://schemas.microsoft.com/office/powerpoint/2010/main" val="73122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25253B-ABDB-454F-18D0-EBC506F4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6" y="1191635"/>
            <a:ext cx="10407361" cy="447487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804473-FDCB-743A-36B4-34D68959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Text Books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35CAC-266B-1C19-9C62-FE0DD918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55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2833</Words>
  <Application>Microsoft Office PowerPoint</Application>
  <PresentationFormat>Widescreen</PresentationFormat>
  <Paragraphs>314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Google Sans</vt:lpstr>
      <vt:lpstr>Times New Roman</vt:lpstr>
      <vt:lpstr>Verdana</vt:lpstr>
      <vt:lpstr>Office Theme</vt:lpstr>
      <vt:lpstr>Python for Engineers</vt:lpstr>
      <vt:lpstr>Course Outcomes</vt:lpstr>
      <vt:lpstr>Detailed Syllabus</vt:lpstr>
      <vt:lpstr>PowerPoint Presentation</vt:lpstr>
      <vt:lpstr>PowerPoint Presentation</vt:lpstr>
      <vt:lpstr>Examination Details</vt:lpstr>
      <vt:lpstr>PowerPoint Presentation</vt:lpstr>
      <vt:lpstr>Case Studies</vt:lpstr>
      <vt:lpstr>Text Books</vt:lpstr>
      <vt:lpstr>Introduction to Python</vt:lpstr>
      <vt:lpstr>What is Python?</vt:lpstr>
      <vt:lpstr>Features of Python</vt:lpstr>
      <vt:lpstr>Dynamic Typing and Dynamic Memory Allocation</vt:lpstr>
      <vt:lpstr>Applications of Python</vt:lpstr>
      <vt:lpstr>Introduction to Python Variables</vt:lpstr>
      <vt:lpstr>PowerPoint Presentation</vt:lpstr>
      <vt:lpstr>Python Variables –Assigning Values</vt:lpstr>
      <vt:lpstr>Python Variables –Assigning Values</vt:lpstr>
      <vt:lpstr>PowerPoint Presentation</vt:lpstr>
      <vt:lpstr>Python Variables –Getting User Input</vt:lpstr>
      <vt:lpstr>PowerPoint Presentation</vt:lpstr>
      <vt:lpstr>PowerPoint Presentation</vt:lpstr>
      <vt:lpstr>Comments</vt:lpstr>
      <vt:lpstr>DATA TYPES</vt:lpstr>
      <vt:lpstr>1) Numeric</vt:lpstr>
      <vt:lpstr>PowerPoint Presentation</vt:lpstr>
      <vt:lpstr>PowerPoint Presentation</vt:lpstr>
      <vt:lpstr>2) Sequence</vt:lpstr>
      <vt:lpstr>a) Strings </vt:lpstr>
      <vt:lpstr>b) List</vt:lpstr>
      <vt:lpstr>c) Tuple</vt:lpstr>
      <vt:lpstr>3) Set</vt:lpstr>
      <vt:lpstr>4) None</vt:lpstr>
      <vt:lpstr>5) Mapping</vt:lpstr>
      <vt:lpstr>Mutable &amp; Immutable Data Types</vt:lpstr>
      <vt:lpstr>PowerPoint Presentation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EXPRESSIONS</vt:lpstr>
      <vt:lpstr>Precedence of Operators</vt:lpstr>
      <vt:lpstr>Precedence of Operators</vt:lpstr>
      <vt:lpstr>PowerPoint Presentation</vt:lpstr>
      <vt:lpstr>STATEMENT</vt:lpstr>
      <vt:lpstr>INPUT &amp; OUTPUT</vt:lpstr>
      <vt:lpstr>Example</vt:lpstr>
      <vt:lpstr>PowerPoint Presentation</vt:lpstr>
      <vt:lpstr>TYPE CONVERSION</vt:lpstr>
      <vt:lpstr>Example-2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Rashika Bangroo</dc:creator>
  <cp:lastModifiedBy>Vidhi Bishnoi</cp:lastModifiedBy>
  <cp:revision>91</cp:revision>
  <dcterms:created xsi:type="dcterms:W3CDTF">2023-09-11T05:14:17Z</dcterms:created>
  <dcterms:modified xsi:type="dcterms:W3CDTF">2025-02-03T05:28:10Z</dcterms:modified>
</cp:coreProperties>
</file>