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66" r:id="rId9"/>
    <p:sldId id="265" r:id="rId10"/>
    <p:sldId id="266" r:id="rId11"/>
    <p:sldId id="2146847065" r:id="rId12"/>
    <p:sldId id="267" r:id="rId13"/>
    <p:sldId id="2146847062" r:id="rId14"/>
    <p:sldId id="2146847063" r:id="rId15"/>
    <p:sldId id="268" r:id="rId16"/>
    <p:sldId id="2146847055" r:id="rId17"/>
    <p:sldId id="2146847064" r:id="rId18"/>
    <p:sldId id="269" r:id="rId19"/>
    <p:sldId id="2146847059" r:id="rId20"/>
    <p:sldId id="2146847060" r:id="rId21"/>
    <p:sldId id="2146847061"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5.xml"/><Relationship Id="rId7" Type="http://schemas.openxmlformats.org/officeDocument/2006/relationships/hyperlink" Target="https://github.com/Lokesh-001-tech/IBM-Cloud-Project" TargetMode="External"/><Relationship Id="rId2" Type="http://schemas.openxmlformats.org/officeDocument/2006/relationships/hyperlink" Target="https://jalshakti-ddws.gov.in/" TargetMode="External"/><Relationship Id="rId1" Type="http://schemas.openxmlformats.org/officeDocument/2006/relationships/slideLayout" Target="../slideLayouts/slideLayout2.xml"/><Relationship Id="rId6" Type="http://schemas.openxmlformats.org/officeDocument/2006/relationships/hyperlink" Target="https://github.com/Lokesh-001-tech/IBM-Cloud-Project.git" TargetMode="External"/><Relationship Id="rId5" Type="http://schemas.openxmlformats.org/officeDocument/2006/relationships/hyperlink" Target="https://scikit-learn.org/stable/" TargetMode="External"/><Relationship Id="rId4" Type="http://schemas.openxmlformats.org/officeDocument/2006/relationships/hyperlink" Target="https://cloud.ibm.com/"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dirty="0">
                <a:solidFill>
                  <a:schemeClr val="accent1"/>
                </a:solidFill>
              </a:rPr>
              <a:t>Improved Source of Drinking Water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3784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Lokesh Addanki-R.V.R.&amp; J.C.COLLEGE OF ENGINEERING-    Computer Science and Engineering(CSE)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B6107-12AF-2AB0-67CD-D5E0CDC69503}"/>
              </a:ext>
            </a:extLst>
          </p:cNvPr>
          <p:cNvSpPr>
            <a:spLocks noGrp="1"/>
          </p:cNvSpPr>
          <p:nvPr>
            <p:ph type="title"/>
          </p:nvPr>
        </p:nvSpPr>
        <p:spPr>
          <a:xfrm>
            <a:off x="581192" y="558801"/>
            <a:ext cx="11029616" cy="772364"/>
          </a:xfrm>
        </p:spPr>
        <p:txBody>
          <a:bodyPr>
            <a:noAutofit/>
          </a:bodyPr>
          <a:lstStyle/>
          <a:p>
            <a:r>
              <a:rPr lang="en-IN" sz="4800" dirty="0">
                <a:solidFill>
                  <a:schemeClr val="accent1"/>
                </a:solidFill>
              </a:rPr>
              <a:t>CONT</a:t>
            </a:r>
          </a:p>
        </p:txBody>
      </p:sp>
      <p:pic>
        <p:nvPicPr>
          <p:cNvPr id="5" name="Content Placeholder 4">
            <a:extLst>
              <a:ext uri="{FF2B5EF4-FFF2-40B4-BE49-F238E27FC236}">
                <a16:creationId xmlns:a16="http://schemas.microsoft.com/office/drawing/2014/main" id="{739323B4-4966-6EA8-D717-99D7E0990325}"/>
              </a:ext>
            </a:extLst>
          </p:cNvPr>
          <p:cNvPicPr>
            <a:picLocks noGrp="1" noChangeAspect="1"/>
          </p:cNvPicPr>
          <p:nvPr>
            <p:ph idx="1"/>
          </p:nvPr>
        </p:nvPicPr>
        <p:blipFill>
          <a:blip r:embed="rId2"/>
          <a:stretch>
            <a:fillRect/>
          </a:stretch>
        </p:blipFill>
        <p:spPr>
          <a:xfrm>
            <a:off x="581025" y="1331165"/>
            <a:ext cx="11029950" cy="4114595"/>
          </a:xfrm>
        </p:spPr>
      </p:pic>
    </p:spTree>
    <p:extLst>
      <p:ext uri="{BB962C8B-B14F-4D97-AF65-F5344CB8AC3E}">
        <p14:creationId xmlns:p14="http://schemas.microsoft.com/office/powerpoint/2010/main" val="1280936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C27D9B-AB4C-C840-371F-B11D76D16C54}"/>
              </a:ext>
            </a:extLst>
          </p:cNvPr>
          <p:cNvPicPr>
            <a:picLocks noGrp="1" noChangeAspect="1"/>
          </p:cNvPicPr>
          <p:nvPr>
            <p:ph idx="1"/>
          </p:nvPr>
        </p:nvPicPr>
        <p:blipFill>
          <a:blip r:embed="rId2"/>
          <a:stretch>
            <a:fillRect/>
          </a:stretch>
        </p:blipFill>
        <p:spPr>
          <a:xfrm>
            <a:off x="1463041" y="1301750"/>
            <a:ext cx="4998719" cy="4854094"/>
          </a:xfrm>
        </p:spPr>
      </p:pic>
      <p:sp>
        <p:nvSpPr>
          <p:cNvPr id="7" name="Title 6">
            <a:extLst>
              <a:ext uri="{FF2B5EF4-FFF2-40B4-BE49-F238E27FC236}">
                <a16:creationId xmlns:a16="http://schemas.microsoft.com/office/drawing/2014/main" id="{ECBB48D4-A5BB-7E3B-B800-224A97BE0A50}"/>
              </a:ext>
            </a:extLst>
          </p:cNvPr>
          <p:cNvSpPr>
            <a:spLocks noGrp="1"/>
          </p:cNvSpPr>
          <p:nvPr>
            <p:ph type="title"/>
          </p:nvPr>
        </p:nvSpPr>
        <p:spPr>
          <a:xfrm>
            <a:off x="581192" y="528320"/>
            <a:ext cx="11029616" cy="680720"/>
          </a:xfrm>
        </p:spPr>
        <p:txBody>
          <a:bodyPr>
            <a:noAutofit/>
          </a:bodyPr>
          <a:lstStyle/>
          <a:p>
            <a:r>
              <a:rPr lang="en-IN" sz="4800" dirty="0">
                <a:solidFill>
                  <a:schemeClr val="accent1"/>
                </a:solidFill>
              </a:rPr>
              <a:t>CONT</a:t>
            </a:r>
          </a:p>
        </p:txBody>
      </p:sp>
      <p:sp>
        <p:nvSpPr>
          <p:cNvPr id="9" name="TextBox 8">
            <a:extLst>
              <a:ext uri="{FF2B5EF4-FFF2-40B4-BE49-F238E27FC236}">
                <a16:creationId xmlns:a16="http://schemas.microsoft.com/office/drawing/2014/main" id="{45A41EF8-DEA5-8937-C3A7-002627DCBDF2}"/>
              </a:ext>
            </a:extLst>
          </p:cNvPr>
          <p:cNvSpPr txBox="1"/>
          <p:nvPr/>
        </p:nvSpPr>
        <p:spPr>
          <a:xfrm>
            <a:off x="6837680" y="2551836"/>
            <a:ext cx="4602480" cy="2585323"/>
          </a:xfrm>
          <a:prstGeom prst="rect">
            <a:avLst/>
          </a:prstGeom>
          <a:noFill/>
        </p:spPr>
        <p:txBody>
          <a:bodyPr wrap="square">
            <a:spAutoFit/>
          </a:bodyPr>
          <a:lstStyle/>
          <a:p>
            <a:r>
              <a:rPr lang="en-US" dirty="0"/>
              <a:t>Multi-class classification model predicted Indian states based on water quality indicators and demographics, with low confidence suggesting data imbalance. Highest water access seen in rural males under 18 (88%), while older females showed lowest (35%). Model tuning and feature engineering recommended to improve accuracy.</a:t>
            </a:r>
            <a:endParaRPr lang="en-IN" dirty="0"/>
          </a:p>
        </p:txBody>
      </p:sp>
    </p:spTree>
    <p:extLst>
      <p:ext uri="{BB962C8B-B14F-4D97-AF65-F5344CB8AC3E}">
        <p14:creationId xmlns:p14="http://schemas.microsoft.com/office/powerpoint/2010/main" val="1529061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sz="2000" dirty="0"/>
              <a:t>The project highlights </a:t>
            </a:r>
            <a:r>
              <a:rPr lang="en-US" sz="2000" b="1" dirty="0"/>
              <a:t>critical disparities</a:t>
            </a:r>
            <a:r>
              <a:rPr lang="en-US" sz="2000" dirty="0"/>
              <a:t> in access to improved drinking water across various </a:t>
            </a:r>
            <a:r>
              <a:rPr lang="en-US" sz="2000" b="1" dirty="0"/>
              <a:t>states, sectors, age groups, and genders</a:t>
            </a:r>
            <a:r>
              <a:rPr lang="en-US" sz="2000" dirty="0"/>
              <a:t> in India.</a:t>
            </a:r>
          </a:p>
          <a:p>
            <a:r>
              <a:rPr lang="en-US" sz="2000" dirty="0"/>
              <a:t>Data analysis reveals that </a:t>
            </a:r>
            <a:r>
              <a:rPr lang="en-US" sz="2000" b="1" dirty="0"/>
              <a:t>rural areas and certain social groups</a:t>
            </a:r>
            <a:r>
              <a:rPr lang="en-US" sz="2000" dirty="0"/>
              <a:t> still face significant challenges in accessing safe drinking water.</a:t>
            </a:r>
          </a:p>
          <a:p>
            <a:r>
              <a:rPr lang="en-US" sz="2000" dirty="0"/>
              <a:t>The insights generated from this study can support </a:t>
            </a:r>
            <a:r>
              <a:rPr lang="en-US" sz="2000" b="1" dirty="0"/>
              <a:t>evidence-based policymaking</a:t>
            </a:r>
            <a:r>
              <a:rPr lang="en-US" sz="2000" dirty="0"/>
              <a:t> and targeted resource allocation.</a:t>
            </a:r>
          </a:p>
          <a:p>
            <a:r>
              <a:rPr lang="en-US" sz="2000" dirty="0"/>
              <a:t>This work aligns with the goals of </a:t>
            </a:r>
            <a:r>
              <a:rPr lang="en-US" sz="2000" b="1" dirty="0"/>
              <a:t>Sustainable Development Goal 6 (Clean Water and Sanitation)</a:t>
            </a:r>
            <a:r>
              <a:rPr lang="en-US" sz="2000" dirty="0"/>
              <a:t> and can help monitor India's progress toward achieving equitable access to water.</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74954"/>
            <a:ext cx="11029615" cy="4600395"/>
          </a:xfrm>
        </p:spPr>
        <p:txBody>
          <a:bodyPr>
            <a:normAutofit lnSpcReduction="10000"/>
          </a:bodyPr>
          <a:lstStyle/>
          <a:p>
            <a:r>
              <a:rPr lang="en-US" b="1" dirty="0"/>
              <a:t>Scalability Across Regions:</a:t>
            </a:r>
            <a:endParaRPr lang="en-US" dirty="0"/>
          </a:p>
          <a:p>
            <a:pPr lvl="1"/>
            <a:r>
              <a:rPr lang="en-US" dirty="0"/>
              <a:t>The model can be expanded to include more granular data (district/village level), allowing policymakers to target interventions more effectively.</a:t>
            </a:r>
          </a:p>
          <a:p>
            <a:pPr lvl="1"/>
            <a:r>
              <a:rPr lang="en-US" dirty="0"/>
              <a:t>It can also be adapted for other countries with similar demographic and water access issues.</a:t>
            </a:r>
          </a:p>
          <a:p>
            <a:r>
              <a:rPr lang="en-US" b="1" dirty="0"/>
              <a:t>Integration with Real-Time Data:</a:t>
            </a:r>
            <a:endParaRPr lang="en-US" dirty="0"/>
          </a:p>
          <a:p>
            <a:pPr lvl="1"/>
            <a:r>
              <a:rPr lang="en-US" dirty="0"/>
              <a:t>The model can be integrated with IoT or smart sensors in the future to receive real-time water quality and availability data, enhancing prediction accuracy.</a:t>
            </a:r>
          </a:p>
          <a:p>
            <a:pPr lvl="1"/>
            <a:r>
              <a:rPr lang="en-US" dirty="0"/>
              <a:t>Real-time alerts can help authorities act promptly in regions showing signs of water scarcity.</a:t>
            </a:r>
          </a:p>
          <a:p>
            <a:r>
              <a:rPr lang="en-US" b="1" dirty="0"/>
              <a:t>Policy and Planning Tool:</a:t>
            </a:r>
            <a:endParaRPr lang="en-US" dirty="0"/>
          </a:p>
          <a:p>
            <a:pPr lvl="1"/>
            <a:r>
              <a:rPr lang="en-US" dirty="0"/>
              <a:t>Government agencies and NGOs can use the model’s insights to design water distribution systems and plan infrastructure development.</a:t>
            </a:r>
          </a:p>
          <a:p>
            <a:pPr lvl="1"/>
            <a:r>
              <a:rPr lang="en-US" dirty="0"/>
              <a:t>It can help prioritize high-risk areas for urgent attention.</a:t>
            </a:r>
          </a:p>
          <a:p>
            <a:r>
              <a:rPr lang="en-US" b="1" dirty="0"/>
              <a:t>Personalized Recommendations:</a:t>
            </a:r>
            <a:endParaRPr lang="en-US" dirty="0"/>
          </a:p>
          <a:p>
            <a:pPr lvl="1"/>
            <a:r>
              <a:rPr lang="en-US" dirty="0"/>
              <a:t>With further development, the model could offer tailored recommendations based on demographics (e.g., rural elderly women) who may be more affected by poor water access.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E0273-321B-E0AB-2321-D5D091887EB7}"/>
              </a:ext>
            </a:extLst>
          </p:cNvPr>
          <p:cNvSpPr>
            <a:spLocks noGrp="1"/>
          </p:cNvSpPr>
          <p:nvPr>
            <p:ph type="title"/>
          </p:nvPr>
        </p:nvSpPr>
        <p:spPr/>
        <p:txBody>
          <a:bodyPr>
            <a:noAutofit/>
          </a:bodyPr>
          <a:lstStyle/>
          <a:p>
            <a:r>
              <a:rPr lang="en-IN" sz="4000" dirty="0">
                <a:solidFill>
                  <a:schemeClr val="accent1"/>
                </a:solidFill>
              </a:rPr>
              <a:t>CONT</a:t>
            </a:r>
          </a:p>
        </p:txBody>
      </p:sp>
      <p:sp>
        <p:nvSpPr>
          <p:cNvPr id="3" name="Content Placeholder 2">
            <a:extLst>
              <a:ext uri="{FF2B5EF4-FFF2-40B4-BE49-F238E27FC236}">
                <a16:creationId xmlns:a16="http://schemas.microsoft.com/office/drawing/2014/main" id="{E4FEBF74-BD06-4B44-9700-0D98C3876DA5}"/>
              </a:ext>
            </a:extLst>
          </p:cNvPr>
          <p:cNvSpPr>
            <a:spLocks noGrp="1"/>
          </p:cNvSpPr>
          <p:nvPr>
            <p:ph idx="1"/>
          </p:nvPr>
        </p:nvSpPr>
        <p:spPr/>
        <p:txBody>
          <a:bodyPr/>
          <a:lstStyle/>
          <a:p>
            <a:r>
              <a:rPr lang="en-US" sz="1800" b="1" dirty="0"/>
              <a:t>Machine Learning Model Enhancement:</a:t>
            </a:r>
            <a:endParaRPr lang="en-US" sz="1800" dirty="0"/>
          </a:p>
          <a:p>
            <a:pPr lvl="1"/>
            <a:r>
              <a:rPr lang="en-US" sz="1800" dirty="0"/>
              <a:t>With additional data and training, the model’s accuracy can be improved using advanced algorithms like ensemble models or deep learning.</a:t>
            </a:r>
          </a:p>
          <a:p>
            <a:pPr lvl="1"/>
            <a:r>
              <a:rPr lang="en-US" sz="1800" dirty="0"/>
              <a:t>Features like seasonality, climate data, or economic indicators could also be added for better predictions.</a:t>
            </a:r>
          </a:p>
          <a:p>
            <a:r>
              <a:rPr lang="en-US" sz="1800" b="1" dirty="0"/>
              <a:t>Public Dashboard &amp; Awareness:</a:t>
            </a:r>
            <a:endParaRPr lang="en-US" sz="1800" dirty="0"/>
          </a:p>
          <a:p>
            <a:pPr lvl="1"/>
            <a:r>
              <a:rPr lang="en-US" sz="1800" dirty="0"/>
              <a:t>A user-friendly dashboard could be developed for public access, enabling citizens to understand water accessibility in their areas.</a:t>
            </a:r>
          </a:p>
          <a:p>
            <a:pPr lvl="1"/>
            <a:r>
              <a:rPr lang="en-US" sz="1800" dirty="0"/>
              <a:t>This increases public awareness and encourages local-level action.</a:t>
            </a:r>
          </a:p>
          <a:p>
            <a:r>
              <a:rPr lang="en-US" sz="1800" b="1" dirty="0"/>
              <a:t>Support for SDG Goals:</a:t>
            </a:r>
            <a:endParaRPr lang="en-US" sz="1800" dirty="0"/>
          </a:p>
          <a:p>
            <a:pPr lvl="1"/>
            <a:r>
              <a:rPr lang="en-US" sz="1800" dirty="0"/>
              <a:t>Aligns with the United Nations Sustainable Development Goal 6: Clean Water and Sanitation.</a:t>
            </a:r>
          </a:p>
          <a:p>
            <a:pPr lvl="1"/>
            <a:r>
              <a:rPr lang="en-US" sz="1800" dirty="0"/>
              <a:t>Can help track progress toward ensuring universal and equitable access to safe and affordable drinking water.</a:t>
            </a:r>
          </a:p>
          <a:p>
            <a:endParaRPr lang="en-IN" dirty="0"/>
          </a:p>
        </p:txBody>
      </p:sp>
    </p:spTree>
    <p:extLst>
      <p:ext uri="{BB962C8B-B14F-4D97-AF65-F5344CB8AC3E}">
        <p14:creationId xmlns:p14="http://schemas.microsoft.com/office/powerpoint/2010/main" val="1289343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8" name="Rectangle 1">
            <a:extLst>
              <a:ext uri="{FF2B5EF4-FFF2-40B4-BE49-F238E27FC236}">
                <a16:creationId xmlns:a16="http://schemas.microsoft.com/office/drawing/2014/main" id="{93C3308B-0C73-D568-E356-6939E95978F1}"/>
              </a:ext>
            </a:extLst>
          </p:cNvPr>
          <p:cNvSpPr>
            <a:spLocks noGrp="1" noChangeArrowheads="1"/>
          </p:cNvSpPr>
          <p:nvPr>
            <p:ph idx="1"/>
          </p:nvPr>
        </p:nvSpPr>
        <p:spPr bwMode="auto">
          <a:xfrm>
            <a:off x="497840" y="1166842"/>
            <a:ext cx="1182624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Ministry of Jal Shakti, Government of India. </a:t>
            </a:r>
            <a:r>
              <a:rPr kumimoji="0" lang="en-US" altLang="en-US" sz="1800" b="0" i="1" u="none" strike="noStrike" cap="none" normalizeH="0" baseline="0" dirty="0">
                <a:ln>
                  <a:noFill/>
                </a:ln>
                <a:solidFill>
                  <a:schemeClr val="tx1"/>
                </a:solidFill>
                <a:effectLst/>
                <a:latin typeface="Arial" panose="020B0604020202020204" pitchFamily="34" charset="0"/>
              </a:rPr>
              <a:t>National Drinking Water Program – Survey Reports</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hlinkClick r:id="rId2"/>
              </a:rPr>
              <a:t>https://jalshakti-ddws.gov.in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IBM </a:t>
            </a:r>
            <a:r>
              <a:rPr kumimoji="0" lang="en-US" altLang="en-US" sz="1800" b="0" i="0" u="none" strike="noStrike" cap="none" normalizeH="0" baseline="0" dirty="0" err="1">
                <a:ln>
                  <a:noFill/>
                </a:ln>
                <a:solidFill>
                  <a:schemeClr val="tx1"/>
                </a:solidFill>
                <a:effectLst/>
                <a:latin typeface="Arial" panose="020B0604020202020204" pitchFamily="34" charset="0"/>
              </a:rPr>
              <a:t>Watsonx</a:t>
            </a:r>
            <a:r>
              <a:rPr kumimoji="0" lang="en-US" altLang="en-US" sz="1800" b="0" i="0" u="none" strike="noStrike" cap="none" normalizeH="0" baseline="0" dirty="0">
                <a:ln>
                  <a:noFill/>
                </a:ln>
                <a:solidFill>
                  <a:schemeClr val="tx1"/>
                </a:solidFill>
                <a:effectLst/>
                <a:latin typeface="Arial" panose="020B0604020202020204" pitchFamily="34" charset="0"/>
              </a:rPr>
              <a:t> Platform – Official Documentation.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hlinkClick r:id="rId3" action="ppaction://hlinksldjump"/>
              </a:rPr>
              <a:t>https://www.ibm.com/products/watsonx</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IBM Cloud – AI and Machine Learning Services.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sz="1800" dirty="0">
                <a:hlinkClick r:id="rId4"/>
              </a:rPr>
              <a:t>https://cloud.ibm.com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ClrTx/>
              <a:buSzTx/>
              <a:buFont typeface="Arial" panose="020B0604020202020204" pitchFamily="34" charset="0"/>
              <a:buChar char="•"/>
            </a:pPr>
            <a:r>
              <a:rPr lang="en-US" sz="1800" dirty="0"/>
              <a:t>AI Kosh Dataset Link –</a:t>
            </a:r>
          </a:p>
          <a:p>
            <a:pPr marL="0" lvl="0" indent="0" defTabSz="914400" eaLnBrk="0" fontAlgn="base" hangingPunct="0">
              <a:lnSpc>
                <a:spcPct val="100000"/>
              </a:lnSpc>
              <a:spcBef>
                <a:spcPct val="0"/>
              </a:spcBef>
              <a:spcAft>
                <a:spcPct val="0"/>
              </a:spcAft>
              <a:buClrTx/>
              <a:buSzTx/>
              <a:buNone/>
            </a:pPr>
            <a:r>
              <a:rPr lang="en-US" sz="1800" dirty="0"/>
              <a:t>     </a:t>
            </a:r>
            <a:r>
              <a:rPr lang="en-US" sz="1800" dirty="0">
                <a:hlinkClick r:id="rId3" action="ppaction://hlinksldjump"/>
              </a:rPr>
              <a:t>https://aikosh.indiaai.gov.in/web/datasets/details/improved_source_of_drinking_water_            multiple_indicator_survey_78th_round.html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Scikit-learn Documentation (for classification model reference).</a:t>
            </a:r>
            <a:br>
              <a:rPr lang="en-US" altLang="en-US" sz="1800" dirty="0">
                <a:solidFill>
                  <a:schemeClr val="tx1"/>
                </a:solidFill>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hlinkClick r:id="rId5"/>
              </a:rPr>
              <a:t>https://scikit-learn.org/stable/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GIT-HUB Link</a:t>
            </a:r>
          </a:p>
          <a:p>
            <a:pPr marL="0" lvl="0" indent="0" defTabSz="914400" eaLnBrk="0" fontAlgn="base" hangingPunct="0">
              <a:lnSpc>
                <a:spcPct val="100000"/>
              </a:lnSpc>
              <a:spcBef>
                <a:spcPct val="0"/>
              </a:spcBef>
              <a:spcAft>
                <a:spcPct val="0"/>
              </a:spcAft>
              <a:buClrTx/>
              <a:buSzTx/>
              <a:buNone/>
            </a:pPr>
            <a:r>
              <a:rPr lang="en-US" altLang="en-US" sz="1800" dirty="0">
                <a:solidFill>
                  <a:schemeClr val="tx1"/>
                </a:solidFill>
                <a:latin typeface="Arial" panose="020B0604020202020204" pitchFamily="34" charset="0"/>
                <a:hlinkClick r:id="rId6"/>
              </a:rPr>
              <a:t>https://github.com/Lokesh-001-tech/IBM-Cloud-Project.git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377BA1A0-6195-2F42-6B4B-FC619932433B}"/>
              </a:ext>
            </a:extLst>
          </p:cNvPr>
          <p:cNvSpPr txBox="1"/>
          <p:nvPr/>
        </p:nvSpPr>
        <p:spPr>
          <a:xfrm>
            <a:off x="3068320" y="3244334"/>
            <a:ext cx="6136640" cy="369332"/>
          </a:xfrm>
          <a:prstGeom prst="rect">
            <a:avLst/>
          </a:prstGeom>
          <a:noFill/>
        </p:spPr>
        <p:txBody>
          <a:bodyPr wrap="square">
            <a:spAutoFit/>
          </a:bodyPr>
          <a:lstStyle/>
          <a:p>
            <a:r>
              <a:rPr lang="en-US" altLang="en-US" sz="1800" dirty="0">
                <a:solidFill>
                  <a:schemeClr val="tx1"/>
                </a:solidFill>
                <a:latin typeface="Arial" panose="020B0604020202020204" pitchFamily="34" charset="0"/>
                <a:hlinkClick r:id="rId7"/>
              </a:rPr>
              <a:t> </a:t>
            </a:r>
            <a:endParaRPr lang="en-IN"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36820D9B-6AE0-DC45-E362-D824A5612C7C}"/>
              </a:ext>
            </a:extLst>
          </p:cNvPr>
          <p:cNvPicPr>
            <a:picLocks noGrp="1" noChangeAspect="1"/>
          </p:cNvPicPr>
          <p:nvPr>
            <p:ph idx="1"/>
          </p:nvPr>
        </p:nvPicPr>
        <p:blipFill>
          <a:blip r:embed="rId2"/>
          <a:stretch>
            <a:fillRect/>
          </a:stretch>
        </p:blipFill>
        <p:spPr>
          <a:xfrm>
            <a:off x="1544320" y="1301749"/>
            <a:ext cx="8869680" cy="5464811"/>
          </a:xfrm>
        </p:spPr>
      </p:pic>
    </p:spTree>
    <p:extLst>
      <p:ext uri="{BB962C8B-B14F-4D97-AF65-F5344CB8AC3E}">
        <p14:creationId xmlns:p14="http://schemas.microsoft.com/office/powerpoint/2010/main" val="38473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5D7BD37B-BD0D-8BF9-7335-FF2993C67182}"/>
              </a:ext>
            </a:extLst>
          </p:cNvPr>
          <p:cNvPicPr>
            <a:picLocks noGrp="1" noChangeAspect="1"/>
          </p:cNvPicPr>
          <p:nvPr>
            <p:ph idx="1"/>
          </p:nvPr>
        </p:nvPicPr>
        <p:blipFill>
          <a:blip r:embed="rId2"/>
          <a:stretch>
            <a:fillRect/>
          </a:stretch>
        </p:blipFill>
        <p:spPr>
          <a:xfrm>
            <a:off x="1513840" y="1232452"/>
            <a:ext cx="8879840" cy="5777948"/>
          </a:xfrm>
        </p:spPr>
      </p:pic>
    </p:spTree>
    <p:extLst>
      <p:ext uri="{BB962C8B-B14F-4D97-AF65-F5344CB8AC3E}">
        <p14:creationId xmlns:p14="http://schemas.microsoft.com/office/powerpoint/2010/main" val="412871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BCD68EC1-0EE7-9CFB-4AF2-35F125537B7A}"/>
              </a:ext>
            </a:extLst>
          </p:cNvPr>
          <p:cNvPicPr>
            <a:picLocks noGrp="1" noChangeAspect="1"/>
          </p:cNvPicPr>
          <p:nvPr>
            <p:ph idx="1"/>
          </p:nvPr>
        </p:nvPicPr>
        <p:blipFill>
          <a:blip r:embed="rId2"/>
          <a:stretch>
            <a:fillRect/>
          </a:stretch>
        </p:blipFill>
        <p:spPr>
          <a:xfrm>
            <a:off x="1635979" y="1301750"/>
            <a:ext cx="9204741" cy="5058410"/>
          </a:xfrm>
        </p:spPr>
      </p:pic>
    </p:spTree>
    <p:extLst>
      <p:ext uri="{BB962C8B-B14F-4D97-AF65-F5344CB8AC3E}">
        <p14:creationId xmlns:p14="http://schemas.microsoft.com/office/powerpoint/2010/main" val="2171852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Approach(Technology Used)</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233680"/>
            <a:ext cx="11029615" cy="7091680"/>
          </a:xfrm>
        </p:spPr>
        <p:txBody>
          <a:bodyPr>
            <a:normAutofit/>
          </a:bodyPr>
          <a:lstStyle/>
          <a:p>
            <a:pPr marL="305435" indent="-305435"/>
            <a:r>
              <a:rPr lang="en-US" sz="2000" b="1" u="sng" dirty="0"/>
              <a:t>Problem Statement No. 38 </a:t>
            </a:r>
            <a:r>
              <a:rPr lang="en-US" sz="2000"/>
              <a:t>-  </a:t>
            </a:r>
            <a:r>
              <a:rPr lang="en-US" sz="2000" dirty="0"/>
              <a:t>Access to safe and improved sources of drinking water remains a critical issue in India, especially in rural and underdeveloped regions. Despite ongoing efforts under the Sustainable Development Goals (SDGs), inequalities persist in water accessibility across states and socio-economic groups. This project aims to analyze data from the 78th Round of the Multiple Indicator Survey (MIS) to assess the percentage of the population with access to improved drinking water sources. It will also explore related indicators such as use of clean cooking fuel and migration trends. By identifying patterns and disparities, the study will generate actionable insights to support evidence-based policymaking. The ultimate goal is to help ensure equitable access to clean water and contribute to India's progress on SDG targets</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31511" y="995680"/>
            <a:ext cx="11613485" cy="5655671"/>
          </a:xfrm>
        </p:spPr>
        <p:txBody>
          <a:bodyPr vert="horz" lIns="91440" tIns="45720" rIns="91440" bIns="45720" rtlCol="0" anchor="ctr">
            <a:noAutofit/>
          </a:bodyPr>
          <a:lstStyle/>
          <a:p>
            <a:r>
              <a:rPr lang="en-IN" sz="2400" dirty="0"/>
              <a:t>🔹 </a:t>
            </a:r>
            <a:r>
              <a:rPr lang="en-IN" sz="2400" b="1" dirty="0"/>
              <a:t>Objective:</a:t>
            </a:r>
            <a:br>
              <a:rPr lang="en-IN" sz="2400" dirty="0"/>
            </a:br>
            <a:r>
              <a:rPr lang="en-IN" sz="2400" dirty="0"/>
              <a:t>To predict access levels to drinking water across different Indian states and demographic groups using AI-based classification models.</a:t>
            </a:r>
          </a:p>
          <a:p>
            <a:pPr marL="0" indent="0">
              <a:buNone/>
            </a:pPr>
            <a:endParaRPr lang="en-IN" sz="2400" dirty="0"/>
          </a:p>
          <a:p>
            <a:r>
              <a:rPr lang="en-IN" sz="2400" dirty="0"/>
              <a:t>🔹 </a:t>
            </a:r>
            <a:r>
              <a:rPr lang="en-IN" sz="2400" b="1" dirty="0"/>
              <a:t>Approach:</a:t>
            </a:r>
            <a:endParaRPr lang="en-IN" sz="2400" dirty="0"/>
          </a:p>
          <a:p>
            <a:r>
              <a:rPr lang="en-IN" sz="2400" dirty="0"/>
              <a:t>Utilized IBM </a:t>
            </a:r>
            <a:r>
              <a:rPr lang="en-IN" sz="2400" dirty="0" err="1"/>
              <a:t>Watsonx</a:t>
            </a:r>
            <a:r>
              <a:rPr lang="en-IN" sz="2400" dirty="0"/>
              <a:t> platform on IBM Cloud for model development.</a:t>
            </a:r>
          </a:p>
          <a:p>
            <a:r>
              <a:rPr lang="en-IN" sz="2400" dirty="0"/>
              <a:t>Employed multiclass classification to categorize drinking water accessibility as </a:t>
            </a:r>
            <a:r>
              <a:rPr lang="en-IN" sz="2400" b="1" dirty="0"/>
              <a:t>High, Medium, or Low</a:t>
            </a:r>
            <a:r>
              <a:rPr lang="en-IN" sz="2400" dirty="0"/>
              <a:t>.</a:t>
            </a:r>
          </a:p>
          <a:p>
            <a:r>
              <a:rPr lang="en-IN" sz="2400" dirty="0"/>
              <a:t>Dataset used: Q38 (fields include </a:t>
            </a:r>
            <a:r>
              <a:rPr lang="en-IN" sz="2400" i="1" dirty="0"/>
              <a:t>state, sector, gender, age group, indicator, values</a:t>
            </a:r>
            <a:r>
              <a:rPr lang="en-IN" sz="2400" dirty="0"/>
              <a:t>)</a:t>
            </a:r>
            <a:r>
              <a:rPr lang="en-IN" sz="2800" dirty="0"/>
              <a:t>.</a:t>
            </a:r>
          </a:p>
          <a:p>
            <a:pPr marL="0" indent="0">
              <a:buNone/>
            </a:pPr>
            <a:endParaRPr lang="en-IN" sz="105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8011B-F5BA-15CB-9447-F658A33ABE0F}"/>
              </a:ext>
            </a:extLst>
          </p:cNvPr>
          <p:cNvSpPr>
            <a:spLocks noGrp="1"/>
          </p:cNvSpPr>
          <p:nvPr>
            <p:ph type="title"/>
          </p:nvPr>
        </p:nvSpPr>
        <p:spPr>
          <a:xfrm>
            <a:off x="581192" y="579120"/>
            <a:ext cx="11029616" cy="640080"/>
          </a:xfrm>
        </p:spPr>
        <p:txBody>
          <a:bodyPr>
            <a:noAutofit/>
          </a:bodyPr>
          <a:lstStyle/>
          <a:p>
            <a:r>
              <a:rPr lang="en-US" sz="4800" dirty="0">
                <a:solidFill>
                  <a:schemeClr val="accent1"/>
                </a:solidFill>
              </a:rPr>
              <a:t>CONT</a:t>
            </a:r>
            <a:endParaRPr lang="en-IN" sz="4800" dirty="0">
              <a:solidFill>
                <a:schemeClr val="accent1"/>
              </a:solidFill>
            </a:endParaRPr>
          </a:p>
        </p:txBody>
      </p:sp>
      <p:sp>
        <p:nvSpPr>
          <p:cNvPr id="3" name="Content Placeholder 2">
            <a:extLst>
              <a:ext uri="{FF2B5EF4-FFF2-40B4-BE49-F238E27FC236}">
                <a16:creationId xmlns:a16="http://schemas.microsoft.com/office/drawing/2014/main" id="{E439909A-A568-4BAF-9049-74797507867C}"/>
              </a:ext>
            </a:extLst>
          </p:cNvPr>
          <p:cNvSpPr>
            <a:spLocks noGrp="1"/>
          </p:cNvSpPr>
          <p:nvPr>
            <p:ph idx="1"/>
          </p:nvPr>
        </p:nvSpPr>
        <p:spPr/>
        <p:txBody>
          <a:bodyPr>
            <a:normAutofit lnSpcReduction="10000"/>
          </a:bodyPr>
          <a:lstStyle/>
          <a:p>
            <a:r>
              <a:rPr lang="en-IN" sz="2000" dirty="0"/>
              <a:t>🔹 </a:t>
            </a:r>
            <a:r>
              <a:rPr lang="en-IN" sz="2000" b="1" dirty="0"/>
              <a:t>Methodology:</a:t>
            </a:r>
            <a:endParaRPr lang="en-IN" sz="2000" dirty="0"/>
          </a:p>
          <a:p>
            <a:r>
              <a:rPr lang="en-IN" sz="2000" b="1" dirty="0"/>
              <a:t>Data Collection:</a:t>
            </a:r>
            <a:r>
              <a:rPr lang="en-IN" sz="2000" dirty="0"/>
              <a:t> Extracted structured data from the provided Q38 dataset.</a:t>
            </a:r>
          </a:p>
          <a:p>
            <a:r>
              <a:rPr lang="en-IN" sz="2000" b="1" dirty="0"/>
              <a:t>Data Input:</a:t>
            </a:r>
            <a:r>
              <a:rPr lang="en-IN" sz="2000" dirty="0"/>
              <a:t> Tabular demographic features.</a:t>
            </a:r>
          </a:p>
          <a:p>
            <a:r>
              <a:rPr lang="en-IN" sz="2000" b="1" dirty="0"/>
              <a:t>Algorithm Selection:</a:t>
            </a:r>
            <a:r>
              <a:rPr lang="en-IN" sz="2000" dirty="0"/>
              <a:t> </a:t>
            </a:r>
            <a:r>
              <a:rPr lang="en-IN" sz="2000" dirty="0" err="1"/>
              <a:t>AutoAI</a:t>
            </a:r>
            <a:r>
              <a:rPr lang="en-IN" sz="2000" dirty="0"/>
              <a:t> in </a:t>
            </a:r>
            <a:r>
              <a:rPr lang="en-IN" sz="2000" dirty="0" err="1"/>
              <a:t>Watsonx</a:t>
            </a:r>
            <a:r>
              <a:rPr lang="en-IN" sz="2000" dirty="0"/>
              <a:t> selected best performing model (e.g., Decision Tree / Logistic Regression).</a:t>
            </a:r>
          </a:p>
          <a:p>
            <a:r>
              <a:rPr lang="en-IN" sz="2000" b="1" dirty="0"/>
              <a:t>Training Process:</a:t>
            </a:r>
            <a:r>
              <a:rPr lang="en-IN" sz="2000" dirty="0"/>
              <a:t> Split into training and test sets, with automatic hyperparameter tuning.</a:t>
            </a:r>
          </a:p>
          <a:p>
            <a:r>
              <a:rPr lang="en-IN" sz="2000" b="1" dirty="0"/>
              <a:t>Prediction Process:</a:t>
            </a:r>
            <a:r>
              <a:rPr lang="en-IN" sz="2000" dirty="0"/>
              <a:t> Model predicts accessibility levels for each demographic group.</a:t>
            </a:r>
          </a:p>
          <a:p>
            <a:r>
              <a:rPr lang="en-IN" sz="2000" b="1" dirty="0"/>
              <a:t>Deployment:</a:t>
            </a:r>
            <a:r>
              <a:rPr lang="en-IN" sz="2000" dirty="0"/>
              <a:t> Model deployed on IBM Cloud with </a:t>
            </a:r>
            <a:r>
              <a:rPr lang="en-IN" sz="2000" dirty="0" err="1"/>
              <a:t>Watsonx</a:t>
            </a:r>
            <a:r>
              <a:rPr lang="en-IN" sz="2000" dirty="0"/>
              <a:t> API for live inference.</a:t>
            </a:r>
          </a:p>
          <a:p>
            <a:r>
              <a:rPr lang="en-IN" sz="2000" dirty="0"/>
              <a:t>🔹 </a:t>
            </a:r>
            <a:r>
              <a:rPr lang="en-IN" sz="2000" b="1" dirty="0"/>
              <a:t>Outcome:</a:t>
            </a:r>
            <a:br>
              <a:rPr lang="en-IN" sz="2000" dirty="0"/>
            </a:br>
            <a:r>
              <a:rPr lang="en-IN" sz="2000" dirty="0"/>
              <a:t>Enables government bodies and policymakers to identify low-access areas and implement targeted water access solutions.</a:t>
            </a:r>
          </a:p>
          <a:p>
            <a:endParaRPr lang="en-IN" dirty="0"/>
          </a:p>
        </p:txBody>
      </p:sp>
    </p:spTree>
    <p:extLst>
      <p:ext uri="{BB962C8B-B14F-4D97-AF65-F5344CB8AC3E}">
        <p14:creationId xmlns:p14="http://schemas.microsoft.com/office/powerpoint/2010/main" val="3801648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Autofit/>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47040" y="1308902"/>
            <a:ext cx="11531600" cy="5650697"/>
          </a:xfrm>
        </p:spPr>
        <p:txBody>
          <a:bodyPr/>
          <a:lstStyle/>
          <a:p>
            <a:r>
              <a:rPr lang="en-IN" sz="1800" b="1" dirty="0"/>
              <a:t> </a:t>
            </a:r>
            <a:r>
              <a:rPr lang="en-IN" sz="1800" b="1" u="sng" dirty="0"/>
              <a:t>System Requirements</a:t>
            </a:r>
          </a:p>
          <a:p>
            <a:r>
              <a:rPr lang="en-IN" sz="1800" b="1" dirty="0"/>
              <a:t>Cloud Platform</a:t>
            </a:r>
            <a:r>
              <a:rPr lang="en-IN" sz="1800" dirty="0"/>
              <a:t>: IBM Cloud</a:t>
            </a:r>
          </a:p>
          <a:p>
            <a:r>
              <a:rPr lang="en-IN" sz="1800" b="1" dirty="0"/>
              <a:t>Tooling Environment</a:t>
            </a:r>
            <a:r>
              <a:rPr lang="en-IN" sz="1800" dirty="0"/>
              <a:t>: IBM Watsonx.ai Studio</a:t>
            </a:r>
          </a:p>
          <a:p>
            <a:r>
              <a:rPr lang="en-IN" sz="1800" b="1" dirty="0"/>
              <a:t>Compute Resources</a:t>
            </a:r>
            <a:r>
              <a:rPr lang="en-IN" sz="1800" dirty="0"/>
              <a:t>: Managed cloud runtime (auto-scaled)</a:t>
            </a:r>
          </a:p>
          <a:p>
            <a:r>
              <a:rPr lang="en-IN" sz="1800" b="1" dirty="0"/>
              <a:t>Interface</a:t>
            </a:r>
            <a:r>
              <a:rPr lang="en-IN" sz="1800" dirty="0"/>
              <a:t>: Web browser (Chrome/Edge recommended)</a:t>
            </a:r>
          </a:p>
          <a:p>
            <a:pPr marL="0" indent="0">
              <a:buNone/>
            </a:pPr>
            <a:endParaRPr lang="en-IN" sz="1800" dirty="0"/>
          </a:p>
          <a:p>
            <a:r>
              <a:rPr lang="en-IN" sz="1800" b="1" u="sng" dirty="0"/>
              <a:t>Libraries &amp; Tools Used</a:t>
            </a:r>
          </a:p>
          <a:p>
            <a:r>
              <a:rPr lang="en-IN" sz="1800" b="1" u="sng" dirty="0" err="1"/>
              <a:t>Watsonx</a:t>
            </a:r>
            <a:r>
              <a:rPr lang="en-IN" sz="1800" b="1" u="sng" dirty="0"/>
              <a:t>,.ai </a:t>
            </a:r>
            <a:r>
              <a:rPr lang="en-IN" sz="1800" b="1" u="sng" dirty="0" err="1"/>
              <a:t>Studio:</a:t>
            </a:r>
            <a:r>
              <a:rPr lang="en-IN" sz="1800" dirty="0" err="1"/>
              <a:t>For</a:t>
            </a:r>
            <a:r>
              <a:rPr lang="en-IN" sz="1800" dirty="0"/>
              <a:t> building and training machine models</a:t>
            </a:r>
          </a:p>
          <a:p>
            <a:r>
              <a:rPr lang="en-IN" sz="1800" b="1" u="sng" dirty="0" err="1"/>
              <a:t>Watsonx.data:</a:t>
            </a:r>
            <a:r>
              <a:rPr lang="en-IN" sz="1800" dirty="0" err="1"/>
              <a:t>For</a:t>
            </a:r>
            <a:r>
              <a:rPr lang="en-IN" sz="1800" dirty="0"/>
              <a:t> managing large data sets in table format</a:t>
            </a:r>
          </a:p>
          <a:p>
            <a:endParaRPr lang="en-IN" sz="1800" b="1" u="sng" dirty="0"/>
          </a:p>
          <a:p>
            <a:pPr marL="0" indent="0">
              <a:buNone/>
            </a:pPr>
            <a:endParaRPr lang="en-IN" sz="1800" b="1" dirty="0"/>
          </a:p>
          <a:p>
            <a:pPr marL="0" indent="0">
              <a:buNone/>
            </a:pPr>
            <a:endParaRPr lang="en-IN" sz="1800" b="1" dirty="0">
              <a:solidFill>
                <a:srgbClr val="0F0F0F"/>
              </a:solidFill>
            </a:endParaRPr>
          </a:p>
        </p:txBody>
      </p:sp>
      <p:sp>
        <p:nvSpPr>
          <p:cNvPr id="10" name="Rectangle 7">
            <a:extLst>
              <a:ext uri="{FF2B5EF4-FFF2-40B4-BE49-F238E27FC236}">
                <a16:creationId xmlns:a16="http://schemas.microsoft.com/office/drawing/2014/main" id="{6FA60A67-3C34-F529-B9CB-0F105D8C6F42}"/>
              </a:ext>
            </a:extLst>
          </p:cNvPr>
          <p:cNvSpPr>
            <a:spLocks noChangeArrowheads="1"/>
          </p:cNvSpPr>
          <p:nvPr/>
        </p:nvSpPr>
        <p:spPr bwMode="auto">
          <a:xfrm>
            <a:off x="670560" y="195213"/>
            <a:ext cx="402225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8"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442720"/>
            <a:ext cx="11029615" cy="5415280"/>
          </a:xfrm>
        </p:spPr>
        <p:txBody>
          <a:bodyPr>
            <a:normAutofit lnSpcReduction="10000"/>
          </a:bodyPr>
          <a:lstStyle/>
          <a:p>
            <a:r>
              <a:rPr lang="en-IN" b="1" dirty="0"/>
              <a:t>Algorithm Selection</a:t>
            </a:r>
          </a:p>
          <a:p>
            <a:r>
              <a:rPr lang="en-IN" b="1" dirty="0"/>
              <a:t>Type:</a:t>
            </a:r>
            <a:r>
              <a:rPr lang="en-IN" dirty="0"/>
              <a:t> Multiclass Classification (Supervised Learning)</a:t>
            </a:r>
          </a:p>
          <a:p>
            <a:r>
              <a:rPr lang="en-IN" b="1" dirty="0"/>
              <a:t>Tool Used:</a:t>
            </a:r>
            <a:r>
              <a:rPr lang="en-IN" dirty="0"/>
              <a:t> IBM Watsonx.ai (</a:t>
            </a:r>
            <a:r>
              <a:rPr lang="en-IN" dirty="0" err="1"/>
              <a:t>AutoAI</a:t>
            </a:r>
            <a:r>
              <a:rPr lang="en-IN" dirty="0"/>
              <a:t>)</a:t>
            </a:r>
          </a:p>
          <a:p>
            <a:r>
              <a:rPr lang="en-IN" b="1" dirty="0"/>
              <a:t>Reason:</a:t>
            </a:r>
            <a:r>
              <a:rPr lang="en-IN" dirty="0"/>
              <a:t> To classify drinking water access into categories (e.g., High, Medium, Low) based on demographic and regional features</a:t>
            </a:r>
          </a:p>
          <a:p>
            <a:endParaRPr lang="en-IN" dirty="0"/>
          </a:p>
          <a:p>
            <a:r>
              <a:rPr lang="en-US" b="1" dirty="0"/>
              <a:t>Data Input</a:t>
            </a:r>
          </a:p>
          <a:p>
            <a:r>
              <a:rPr lang="en-US" b="1" dirty="0"/>
              <a:t>Dataset:</a:t>
            </a:r>
            <a:r>
              <a:rPr lang="en-US" dirty="0"/>
              <a:t> Q38 – Drinking Water Statistics (provided by AICTE/IBM)</a:t>
            </a:r>
          </a:p>
          <a:p>
            <a:r>
              <a:rPr lang="en-US" b="1" dirty="0"/>
              <a:t>Input Features:</a:t>
            </a:r>
            <a:endParaRPr lang="en-US" dirty="0"/>
          </a:p>
          <a:p>
            <a:pPr lvl="1"/>
            <a:r>
              <a:rPr lang="en-US" dirty="0"/>
              <a:t>State</a:t>
            </a:r>
          </a:p>
          <a:p>
            <a:pPr lvl="1"/>
            <a:r>
              <a:rPr lang="en-US" dirty="0"/>
              <a:t>Sector (Urban/Rural)</a:t>
            </a:r>
          </a:p>
          <a:p>
            <a:pPr lvl="1"/>
            <a:r>
              <a:rPr lang="en-US" dirty="0"/>
              <a:t>Age Group</a:t>
            </a:r>
          </a:p>
          <a:p>
            <a:pPr lvl="1"/>
            <a:r>
              <a:rPr lang="en-US" dirty="0"/>
              <a:t>Gender</a:t>
            </a:r>
          </a:p>
          <a:p>
            <a:pPr lvl="1"/>
            <a:r>
              <a:rPr lang="en-US" dirty="0"/>
              <a:t>Indicator (% access)</a:t>
            </a:r>
          </a:p>
          <a:p>
            <a:pPr lvl="1"/>
            <a:r>
              <a:rPr lang="en-US" b="1" dirty="0"/>
              <a:t>Target Output:</a:t>
            </a:r>
            <a:r>
              <a:rPr lang="en-US" dirty="0"/>
              <a:t> Access Category (Multiclass Labels)</a:t>
            </a:r>
          </a:p>
          <a:p>
            <a:pPr marL="0" indent="0">
              <a:buNone/>
            </a:pP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28854-6026-0729-B9D7-2B6BB5E4ED3F}"/>
              </a:ext>
            </a:extLst>
          </p:cNvPr>
          <p:cNvSpPr>
            <a:spLocks noGrp="1"/>
          </p:cNvSpPr>
          <p:nvPr>
            <p:ph type="title"/>
          </p:nvPr>
        </p:nvSpPr>
        <p:spPr/>
        <p:txBody>
          <a:bodyPr>
            <a:noAutofit/>
          </a:bodyPr>
          <a:lstStyle/>
          <a:p>
            <a:r>
              <a:rPr lang="en-IN" sz="4000" dirty="0">
                <a:solidFill>
                  <a:schemeClr val="accent1"/>
                </a:solidFill>
              </a:rPr>
              <a:t>CONT</a:t>
            </a:r>
          </a:p>
        </p:txBody>
      </p:sp>
      <p:sp>
        <p:nvSpPr>
          <p:cNvPr id="3" name="Content Placeholder 2">
            <a:extLst>
              <a:ext uri="{FF2B5EF4-FFF2-40B4-BE49-F238E27FC236}">
                <a16:creationId xmlns:a16="http://schemas.microsoft.com/office/drawing/2014/main" id="{276C8F9F-A27A-F11F-2B89-657C0D56EA6C}"/>
              </a:ext>
            </a:extLst>
          </p:cNvPr>
          <p:cNvSpPr>
            <a:spLocks noGrp="1"/>
          </p:cNvSpPr>
          <p:nvPr>
            <p:ph idx="1"/>
          </p:nvPr>
        </p:nvSpPr>
        <p:spPr>
          <a:xfrm>
            <a:off x="682792" y="-619760"/>
            <a:ext cx="11029615" cy="9784080"/>
          </a:xfrm>
        </p:spPr>
        <p:txBody>
          <a:bodyPr/>
          <a:lstStyle/>
          <a:p>
            <a:r>
              <a:rPr lang="en-IN" b="1" dirty="0"/>
              <a:t>Training Process</a:t>
            </a:r>
          </a:p>
          <a:p>
            <a:r>
              <a:rPr lang="en-IN" dirty="0"/>
              <a:t>Data preprocessing using </a:t>
            </a:r>
            <a:r>
              <a:rPr lang="en-IN" dirty="0" err="1"/>
              <a:t>Watsonx.data</a:t>
            </a:r>
            <a:endParaRPr lang="en-IN" dirty="0"/>
          </a:p>
          <a:p>
            <a:r>
              <a:rPr lang="en-IN" dirty="0"/>
              <a:t>Model trained using </a:t>
            </a:r>
            <a:r>
              <a:rPr lang="en-IN" dirty="0" err="1"/>
              <a:t>AutoAI</a:t>
            </a:r>
            <a:r>
              <a:rPr lang="en-IN" dirty="0"/>
              <a:t> classification pipeline</a:t>
            </a:r>
          </a:p>
          <a:p>
            <a:r>
              <a:rPr lang="en-IN" dirty="0"/>
              <a:t>Automatic feature engineering and model selection</a:t>
            </a:r>
          </a:p>
          <a:p>
            <a:r>
              <a:rPr lang="en-IN" dirty="0"/>
              <a:t>Evaluation Metrics:</a:t>
            </a:r>
          </a:p>
          <a:p>
            <a:pPr lvl="1"/>
            <a:r>
              <a:rPr lang="en-IN" dirty="0"/>
              <a:t>Accuracy</a:t>
            </a:r>
          </a:p>
          <a:p>
            <a:pPr lvl="1"/>
            <a:r>
              <a:rPr lang="en-IN" dirty="0"/>
              <a:t>Confusion Matrix</a:t>
            </a:r>
          </a:p>
          <a:p>
            <a:pPr lvl="1"/>
            <a:r>
              <a:rPr lang="en-IN" dirty="0"/>
              <a:t>Precision &amp; Recall</a:t>
            </a:r>
          </a:p>
          <a:p>
            <a:pPr lvl="1"/>
            <a:endParaRPr lang="en-IN" dirty="0"/>
          </a:p>
          <a:p>
            <a:r>
              <a:rPr lang="en-US" b="1" dirty="0"/>
              <a:t>Prediction Process</a:t>
            </a:r>
          </a:p>
          <a:p>
            <a:r>
              <a:rPr lang="en-US" dirty="0"/>
              <a:t>Model deployed as </a:t>
            </a:r>
            <a:r>
              <a:rPr lang="en-US" b="1" dirty="0"/>
              <a:t>REST API</a:t>
            </a:r>
            <a:r>
              <a:rPr lang="en-US" dirty="0"/>
              <a:t> using </a:t>
            </a:r>
            <a:r>
              <a:rPr lang="en-US" dirty="0" err="1"/>
              <a:t>Watsonx</a:t>
            </a:r>
            <a:r>
              <a:rPr lang="en-US" dirty="0"/>
              <a:t> Studio</a:t>
            </a:r>
          </a:p>
          <a:p>
            <a:r>
              <a:rPr lang="en-US" dirty="0"/>
              <a:t>Input new data records via API</a:t>
            </a:r>
          </a:p>
          <a:p>
            <a:r>
              <a:rPr lang="en-US" dirty="0"/>
              <a:t>Predicts access category (e.g., High/Medium/Low) in real time</a:t>
            </a:r>
          </a:p>
          <a:p>
            <a:r>
              <a:rPr lang="en-US" dirty="0"/>
              <a:t>Results can be connected to dashboards or apps for visualization</a:t>
            </a:r>
          </a:p>
          <a:p>
            <a:pPr lvl="1"/>
            <a:endParaRPr lang="en-IN" dirty="0"/>
          </a:p>
          <a:p>
            <a:endParaRPr lang="en-IN" dirty="0"/>
          </a:p>
        </p:txBody>
      </p:sp>
    </p:spTree>
    <p:extLst>
      <p:ext uri="{BB962C8B-B14F-4D97-AF65-F5344CB8AC3E}">
        <p14:creationId xmlns:p14="http://schemas.microsoft.com/office/powerpoint/2010/main" val="1267198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58800"/>
            <a:ext cx="11029616" cy="822960"/>
          </a:xfrm>
        </p:spPr>
        <p:txBody>
          <a:bodyPr>
            <a:normAutofit/>
          </a:bodyPr>
          <a:lstStyle/>
          <a:p>
            <a:r>
              <a:rPr lang="en-US" sz="4400" b="1" dirty="0">
                <a:solidFill>
                  <a:schemeClr val="accent1"/>
                </a:solidFill>
                <a:latin typeface="Arial"/>
                <a:ea typeface="+mj-lt"/>
                <a:cs typeface="Arial"/>
              </a:rPr>
              <a:t>Result</a:t>
            </a:r>
            <a:endParaRPr lang="en-US" dirty="0"/>
          </a:p>
        </p:txBody>
      </p:sp>
      <p:pic>
        <p:nvPicPr>
          <p:cNvPr id="10" name="Content Placeholder 9">
            <a:extLst>
              <a:ext uri="{FF2B5EF4-FFF2-40B4-BE49-F238E27FC236}">
                <a16:creationId xmlns:a16="http://schemas.microsoft.com/office/drawing/2014/main" id="{7CD08F67-31A7-A9FE-DA0D-BDC0AAC77147}"/>
              </a:ext>
            </a:extLst>
          </p:cNvPr>
          <p:cNvPicPr>
            <a:picLocks noGrp="1" noChangeAspect="1"/>
          </p:cNvPicPr>
          <p:nvPr>
            <p:ph idx="1"/>
          </p:nvPr>
        </p:nvPicPr>
        <p:blipFill>
          <a:blip r:embed="rId2"/>
          <a:stretch>
            <a:fillRect/>
          </a:stretch>
        </p:blipFill>
        <p:spPr>
          <a:xfrm>
            <a:off x="581192" y="1981200"/>
            <a:ext cx="11029950" cy="3271520"/>
          </a:xfr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475</TotalTime>
  <Words>1180</Words>
  <Application>Microsoft Office PowerPoint</Application>
  <PresentationFormat>Widescreen</PresentationFormat>
  <Paragraphs>120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Franklin Gothic Book</vt:lpstr>
      <vt:lpstr>Franklin Gothic Demi</vt:lpstr>
      <vt:lpstr>Wingdings 2</vt:lpstr>
      <vt:lpstr>DividendVTI</vt:lpstr>
      <vt:lpstr>Improved Source of Drinking Water</vt:lpstr>
      <vt:lpstr>OUTLINE</vt:lpstr>
      <vt:lpstr>Problem Statement</vt:lpstr>
      <vt:lpstr>Proposed Solution</vt:lpstr>
      <vt:lpstr>CONT</vt:lpstr>
      <vt:lpstr>System  Approach</vt:lpstr>
      <vt:lpstr>Algorithm &amp; Deployment</vt:lpstr>
      <vt:lpstr>CONT</vt:lpstr>
      <vt:lpstr>Result</vt:lpstr>
      <vt:lpstr>CONT</vt:lpstr>
      <vt:lpstr>CONT</vt:lpstr>
      <vt:lpstr>Conclusion</vt:lpstr>
      <vt:lpstr>PowerPoint Presentation</vt:lpstr>
      <vt:lpstr>CONT</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Lokesh Addanki</cp:lastModifiedBy>
  <cp:revision>30</cp:revision>
  <dcterms:created xsi:type="dcterms:W3CDTF">2021-05-26T16:50:10Z</dcterms:created>
  <dcterms:modified xsi:type="dcterms:W3CDTF">2025-08-01T13:13:24Z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