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42A93-BD10-4DEB-814B-D9597DDA96C5}" v="164" dt="2023-05-17T07:09:00.7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279" y="11"/>
            <a:ext cx="3048000" cy="3042920"/>
          </a:xfrm>
          <a:custGeom>
            <a:avLst/>
            <a:gdLst/>
            <a:ahLst/>
            <a:cxnLst/>
            <a:rect l="l" t="t" r="r" b="b"/>
            <a:pathLst>
              <a:path w="3048000" h="3042920">
                <a:moveTo>
                  <a:pt x="3047657" y="1519326"/>
                </a:moveTo>
                <a:lnTo>
                  <a:pt x="1524342" y="1519326"/>
                </a:lnTo>
                <a:lnTo>
                  <a:pt x="1524342" y="0"/>
                </a:lnTo>
                <a:lnTo>
                  <a:pt x="0" y="0"/>
                </a:lnTo>
                <a:lnTo>
                  <a:pt x="0" y="1520355"/>
                </a:lnTo>
                <a:lnTo>
                  <a:pt x="1524342" y="1520355"/>
                </a:lnTo>
                <a:lnTo>
                  <a:pt x="1524342" y="3042856"/>
                </a:lnTo>
                <a:lnTo>
                  <a:pt x="3047657" y="1519326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279" y="0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5" h="1524000">
                <a:moveTo>
                  <a:pt x="0" y="1523521"/>
                </a:moveTo>
                <a:lnTo>
                  <a:pt x="0" y="0"/>
                </a:lnTo>
                <a:lnTo>
                  <a:pt x="1524342" y="0"/>
                </a:lnTo>
                <a:lnTo>
                  <a:pt x="1524342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9599" y="1"/>
            <a:ext cx="1524635" cy="1520825"/>
          </a:xfrm>
          <a:custGeom>
            <a:avLst/>
            <a:gdLst/>
            <a:ahLst/>
            <a:cxnLst/>
            <a:rect l="l" t="t" r="r" b="b"/>
            <a:pathLst>
              <a:path w="1524634" h="1520825">
                <a:moveTo>
                  <a:pt x="0" y="0"/>
                </a:moveTo>
                <a:lnTo>
                  <a:pt x="1524329" y="0"/>
                </a:lnTo>
                <a:lnTo>
                  <a:pt x="1524329" y="1520357"/>
                </a:lnTo>
                <a:lnTo>
                  <a:pt x="0" y="1520357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2" y="0"/>
            <a:ext cx="1523365" cy="1524000"/>
          </a:xfrm>
          <a:custGeom>
            <a:avLst/>
            <a:gdLst/>
            <a:ahLst/>
            <a:cxnLst/>
            <a:rect l="l" t="t" r="r" b="b"/>
            <a:pathLst>
              <a:path w="1523365" h="1524000">
                <a:moveTo>
                  <a:pt x="0" y="1523521"/>
                </a:moveTo>
                <a:lnTo>
                  <a:pt x="0" y="0"/>
                </a:lnTo>
                <a:lnTo>
                  <a:pt x="1523317" y="0"/>
                </a:lnTo>
                <a:lnTo>
                  <a:pt x="0" y="1523521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6281" y="1519334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4" h="1524000">
                <a:moveTo>
                  <a:pt x="0" y="1523521"/>
                </a:moveTo>
                <a:lnTo>
                  <a:pt x="0" y="0"/>
                </a:lnTo>
                <a:lnTo>
                  <a:pt x="1524342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279" y="1523433"/>
            <a:ext cx="1524635" cy="1522730"/>
          </a:xfrm>
          <a:custGeom>
            <a:avLst/>
            <a:gdLst/>
            <a:ahLst/>
            <a:cxnLst/>
            <a:rect l="l" t="t" r="r" b="b"/>
            <a:pathLst>
              <a:path w="1524635" h="1522730">
                <a:moveTo>
                  <a:pt x="0" y="0"/>
                </a:moveTo>
                <a:lnTo>
                  <a:pt x="1524342" y="0"/>
                </a:lnTo>
                <a:lnTo>
                  <a:pt x="1524342" y="1522497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48622" y="11"/>
            <a:ext cx="3048000" cy="3046095"/>
          </a:xfrm>
          <a:custGeom>
            <a:avLst/>
            <a:gdLst/>
            <a:ahLst/>
            <a:cxnLst/>
            <a:rect l="l" t="t" r="r" b="b"/>
            <a:pathLst>
              <a:path w="3048000" h="3046095">
                <a:moveTo>
                  <a:pt x="1524330" y="1523428"/>
                </a:moveTo>
                <a:lnTo>
                  <a:pt x="0" y="3045930"/>
                </a:lnTo>
                <a:lnTo>
                  <a:pt x="1524330" y="3045930"/>
                </a:lnTo>
                <a:lnTo>
                  <a:pt x="1524330" y="1523428"/>
                </a:lnTo>
                <a:close/>
              </a:path>
              <a:path w="3048000" h="3046095">
                <a:moveTo>
                  <a:pt x="3047657" y="0"/>
                </a:moveTo>
                <a:lnTo>
                  <a:pt x="3044482" y="0"/>
                </a:lnTo>
                <a:lnTo>
                  <a:pt x="1524330" y="1519326"/>
                </a:lnTo>
                <a:lnTo>
                  <a:pt x="3047657" y="1519326"/>
                </a:lnTo>
                <a:lnTo>
                  <a:pt x="3047657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2" y="0"/>
            <a:ext cx="1523365" cy="1524000"/>
          </a:xfrm>
          <a:custGeom>
            <a:avLst/>
            <a:gdLst/>
            <a:ahLst/>
            <a:cxnLst/>
            <a:rect l="l" t="t" r="r" b="b"/>
            <a:pathLst>
              <a:path w="1523365" h="1524000">
                <a:moveTo>
                  <a:pt x="0" y="1523521"/>
                </a:moveTo>
                <a:lnTo>
                  <a:pt x="1523317" y="0"/>
                </a:lnTo>
                <a:lnTo>
                  <a:pt x="1523317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20623" y="1519334"/>
            <a:ext cx="1523365" cy="1524000"/>
          </a:xfrm>
          <a:custGeom>
            <a:avLst/>
            <a:gdLst/>
            <a:ahLst/>
            <a:cxnLst/>
            <a:rect l="l" t="t" r="r" b="b"/>
            <a:pathLst>
              <a:path w="1523365" h="1524000">
                <a:moveTo>
                  <a:pt x="0" y="1523521"/>
                </a:moveTo>
                <a:lnTo>
                  <a:pt x="1523317" y="0"/>
                </a:lnTo>
                <a:lnTo>
                  <a:pt x="1523317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571939" y="1519334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5" h="1524000">
                <a:moveTo>
                  <a:pt x="0" y="1523521"/>
                </a:moveTo>
                <a:lnTo>
                  <a:pt x="0" y="0"/>
                </a:lnTo>
                <a:lnTo>
                  <a:pt x="1524342" y="0"/>
                </a:lnTo>
                <a:lnTo>
                  <a:pt x="1524342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24279" y="1523433"/>
            <a:ext cx="1524635" cy="1522730"/>
          </a:xfrm>
          <a:custGeom>
            <a:avLst/>
            <a:gdLst/>
            <a:ahLst/>
            <a:cxnLst/>
            <a:rect l="l" t="t" r="r" b="b"/>
            <a:pathLst>
              <a:path w="1524635" h="1522730">
                <a:moveTo>
                  <a:pt x="0" y="1522497"/>
                </a:moveTo>
                <a:lnTo>
                  <a:pt x="0" y="0"/>
                </a:lnTo>
                <a:lnTo>
                  <a:pt x="1524342" y="1522497"/>
                </a:lnTo>
                <a:lnTo>
                  <a:pt x="0" y="1522497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048622" y="11"/>
            <a:ext cx="3044825" cy="3046095"/>
          </a:xfrm>
          <a:custGeom>
            <a:avLst/>
            <a:gdLst/>
            <a:ahLst/>
            <a:cxnLst/>
            <a:rect l="l" t="t" r="r" b="b"/>
            <a:pathLst>
              <a:path w="3044825" h="3046095">
                <a:moveTo>
                  <a:pt x="1524330" y="1523428"/>
                </a:moveTo>
                <a:lnTo>
                  <a:pt x="0" y="1523428"/>
                </a:lnTo>
                <a:lnTo>
                  <a:pt x="0" y="3045930"/>
                </a:lnTo>
                <a:lnTo>
                  <a:pt x="1524330" y="1523428"/>
                </a:lnTo>
                <a:close/>
              </a:path>
              <a:path w="3044825" h="3046095">
                <a:moveTo>
                  <a:pt x="3044482" y="0"/>
                </a:moveTo>
                <a:lnTo>
                  <a:pt x="1524330" y="0"/>
                </a:lnTo>
                <a:lnTo>
                  <a:pt x="1524330" y="1519326"/>
                </a:lnTo>
                <a:lnTo>
                  <a:pt x="3044482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048622" y="0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5" h="1524000">
                <a:moveTo>
                  <a:pt x="0" y="1523521"/>
                </a:moveTo>
                <a:lnTo>
                  <a:pt x="0" y="0"/>
                </a:lnTo>
                <a:lnTo>
                  <a:pt x="1524342" y="0"/>
                </a:lnTo>
                <a:lnTo>
                  <a:pt x="1524342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62" y="1519334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5" h="1524000">
                <a:moveTo>
                  <a:pt x="0" y="1523521"/>
                </a:moveTo>
                <a:lnTo>
                  <a:pt x="0" y="0"/>
                </a:lnTo>
                <a:lnTo>
                  <a:pt x="1524342" y="0"/>
                </a:lnTo>
                <a:lnTo>
                  <a:pt x="1524342" y="1523521"/>
                </a:lnTo>
                <a:lnTo>
                  <a:pt x="0" y="1523521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96281" y="1519334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4" h="1524000">
                <a:moveTo>
                  <a:pt x="0" y="0"/>
                </a:moveTo>
                <a:lnTo>
                  <a:pt x="1524342" y="0"/>
                </a:lnTo>
                <a:lnTo>
                  <a:pt x="1524342" y="1523521"/>
                </a:lnTo>
                <a:lnTo>
                  <a:pt x="0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240282" y="0"/>
            <a:ext cx="1524635" cy="3810"/>
          </a:xfrm>
          <a:custGeom>
            <a:avLst/>
            <a:gdLst/>
            <a:ahLst/>
            <a:cxnLst/>
            <a:rect l="l" t="t" r="r" b="b"/>
            <a:pathLst>
              <a:path w="1524634" h="3810">
                <a:moveTo>
                  <a:pt x="1524342" y="3191"/>
                </a:moveTo>
                <a:lnTo>
                  <a:pt x="1524342" y="0"/>
                </a:lnTo>
                <a:lnTo>
                  <a:pt x="0" y="0"/>
                </a:lnTo>
                <a:lnTo>
                  <a:pt x="0" y="3191"/>
                </a:lnTo>
                <a:lnTo>
                  <a:pt x="1524342" y="3191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668279" y="0"/>
            <a:ext cx="1524635" cy="635"/>
          </a:xfrm>
          <a:custGeom>
            <a:avLst/>
            <a:gdLst/>
            <a:ahLst/>
            <a:cxnLst/>
            <a:rect l="l" t="t" r="r" b="b"/>
            <a:pathLst>
              <a:path w="1524634" h="635">
                <a:moveTo>
                  <a:pt x="1524342" y="117"/>
                </a:moveTo>
                <a:lnTo>
                  <a:pt x="0" y="0"/>
                </a:lnTo>
                <a:lnTo>
                  <a:pt x="1524342" y="117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623" y="3199"/>
            <a:ext cx="3048000" cy="3043555"/>
          </a:xfrm>
          <a:custGeom>
            <a:avLst/>
            <a:gdLst/>
            <a:ahLst/>
            <a:cxnLst/>
            <a:rect l="l" t="t" r="r" b="b"/>
            <a:pathLst>
              <a:path w="3048000" h="3043555">
                <a:moveTo>
                  <a:pt x="3047657" y="0"/>
                </a:moveTo>
                <a:lnTo>
                  <a:pt x="1523314" y="0"/>
                </a:lnTo>
                <a:lnTo>
                  <a:pt x="1523314" y="1519428"/>
                </a:lnTo>
                <a:lnTo>
                  <a:pt x="0" y="1519428"/>
                </a:lnTo>
                <a:lnTo>
                  <a:pt x="0" y="3042945"/>
                </a:lnTo>
                <a:lnTo>
                  <a:pt x="1524330" y="3042945"/>
                </a:lnTo>
                <a:lnTo>
                  <a:pt x="1524330" y="1523517"/>
                </a:lnTo>
                <a:lnTo>
                  <a:pt x="3047657" y="1523517"/>
                </a:lnTo>
                <a:lnTo>
                  <a:pt x="3047657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44962" y="3192"/>
            <a:ext cx="1523365" cy="1524000"/>
          </a:xfrm>
          <a:custGeom>
            <a:avLst/>
            <a:gdLst/>
            <a:ahLst/>
            <a:cxnLst/>
            <a:rect l="l" t="t" r="r" b="b"/>
            <a:pathLst>
              <a:path w="1523365" h="1524000">
                <a:moveTo>
                  <a:pt x="0" y="0"/>
                </a:moveTo>
                <a:lnTo>
                  <a:pt x="0" y="1523521"/>
                </a:lnTo>
                <a:lnTo>
                  <a:pt x="1523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764624" y="1526714"/>
            <a:ext cx="1523365" cy="1520190"/>
          </a:xfrm>
          <a:custGeom>
            <a:avLst/>
            <a:gdLst/>
            <a:ahLst/>
            <a:cxnLst/>
            <a:rect l="l" t="t" r="r" b="b"/>
            <a:pathLst>
              <a:path w="1523365" h="1520189">
                <a:moveTo>
                  <a:pt x="0" y="0"/>
                </a:moveTo>
                <a:lnTo>
                  <a:pt x="0" y="1519638"/>
                </a:lnTo>
                <a:lnTo>
                  <a:pt x="2860" y="1519638"/>
                </a:lnTo>
                <a:lnTo>
                  <a:pt x="15233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240280" y="11"/>
            <a:ext cx="3048000" cy="1527175"/>
          </a:xfrm>
          <a:custGeom>
            <a:avLst/>
            <a:gdLst/>
            <a:ahLst/>
            <a:cxnLst/>
            <a:rect l="l" t="t" r="r" b="b"/>
            <a:pathLst>
              <a:path w="3048000" h="1527175">
                <a:moveTo>
                  <a:pt x="1524342" y="1526705"/>
                </a:moveTo>
                <a:lnTo>
                  <a:pt x="0" y="3187"/>
                </a:lnTo>
                <a:lnTo>
                  <a:pt x="0" y="1526705"/>
                </a:lnTo>
                <a:lnTo>
                  <a:pt x="1524342" y="1526705"/>
                </a:lnTo>
                <a:close/>
              </a:path>
              <a:path w="3048000" h="1527175">
                <a:moveTo>
                  <a:pt x="3047657" y="0"/>
                </a:moveTo>
                <a:lnTo>
                  <a:pt x="1523314" y="0"/>
                </a:lnTo>
                <a:lnTo>
                  <a:pt x="1523314" y="3187"/>
                </a:lnTo>
                <a:lnTo>
                  <a:pt x="3047657" y="3187"/>
                </a:lnTo>
                <a:lnTo>
                  <a:pt x="3047657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144962" y="0"/>
            <a:ext cx="1523365" cy="635"/>
          </a:xfrm>
          <a:custGeom>
            <a:avLst/>
            <a:gdLst/>
            <a:ahLst/>
            <a:cxnLst/>
            <a:rect l="l" t="t" r="r" b="b"/>
            <a:pathLst>
              <a:path w="1523365" h="635">
                <a:moveTo>
                  <a:pt x="1523317" y="117"/>
                </a:moveTo>
                <a:lnTo>
                  <a:pt x="0" y="117"/>
                </a:lnTo>
                <a:lnTo>
                  <a:pt x="1523199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192622" y="118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4" h="1524000">
                <a:moveTo>
                  <a:pt x="0" y="0"/>
                </a:moveTo>
                <a:lnTo>
                  <a:pt x="0" y="1523521"/>
                </a:lnTo>
                <a:lnTo>
                  <a:pt x="15243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144962" y="3192"/>
            <a:ext cx="1523365" cy="1524000"/>
          </a:xfrm>
          <a:custGeom>
            <a:avLst/>
            <a:gdLst/>
            <a:ahLst/>
            <a:cxnLst/>
            <a:rect l="l" t="t" r="r" b="b"/>
            <a:pathLst>
              <a:path w="1523365" h="1524000">
                <a:moveTo>
                  <a:pt x="0" y="1523521"/>
                </a:moveTo>
                <a:lnTo>
                  <a:pt x="1523317" y="1523521"/>
                </a:lnTo>
                <a:lnTo>
                  <a:pt x="1523317" y="0"/>
                </a:lnTo>
                <a:lnTo>
                  <a:pt x="0" y="1523521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719824" y="1526714"/>
            <a:ext cx="1520825" cy="1520190"/>
          </a:xfrm>
          <a:custGeom>
            <a:avLst/>
            <a:gdLst/>
            <a:ahLst/>
            <a:cxnLst/>
            <a:rect l="l" t="t" r="r" b="b"/>
            <a:pathLst>
              <a:path w="1520825" h="1520189">
                <a:moveTo>
                  <a:pt x="0" y="1519638"/>
                </a:moveTo>
                <a:lnTo>
                  <a:pt x="1520457" y="1519638"/>
                </a:lnTo>
                <a:lnTo>
                  <a:pt x="1520457" y="0"/>
                </a:lnTo>
                <a:lnTo>
                  <a:pt x="0" y="1519638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240280" y="3199"/>
            <a:ext cx="3048000" cy="3043555"/>
          </a:xfrm>
          <a:custGeom>
            <a:avLst/>
            <a:gdLst/>
            <a:ahLst/>
            <a:cxnLst/>
            <a:rect l="l" t="t" r="r" b="b"/>
            <a:pathLst>
              <a:path w="3048000" h="3043555">
                <a:moveTo>
                  <a:pt x="3047657" y="0"/>
                </a:moveTo>
                <a:lnTo>
                  <a:pt x="1523314" y="0"/>
                </a:lnTo>
                <a:lnTo>
                  <a:pt x="1523314" y="1522501"/>
                </a:lnTo>
                <a:lnTo>
                  <a:pt x="0" y="1522501"/>
                </a:lnTo>
                <a:lnTo>
                  <a:pt x="0" y="3043161"/>
                </a:lnTo>
                <a:lnTo>
                  <a:pt x="1524342" y="3043161"/>
                </a:lnTo>
                <a:lnTo>
                  <a:pt x="1524342" y="1523517"/>
                </a:lnTo>
                <a:lnTo>
                  <a:pt x="3047657" y="1523517"/>
                </a:lnTo>
                <a:lnTo>
                  <a:pt x="3047657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668152" y="11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4" h="1524000">
                <a:moveTo>
                  <a:pt x="127" y="0"/>
                </a:moveTo>
                <a:lnTo>
                  <a:pt x="0" y="0"/>
                </a:lnTo>
                <a:lnTo>
                  <a:pt x="127" y="114"/>
                </a:lnTo>
                <a:close/>
              </a:path>
              <a:path w="1524634" h="1524000">
                <a:moveTo>
                  <a:pt x="1524469" y="114"/>
                </a:moveTo>
                <a:lnTo>
                  <a:pt x="127" y="114"/>
                </a:lnTo>
                <a:lnTo>
                  <a:pt x="127" y="1523631"/>
                </a:lnTo>
                <a:lnTo>
                  <a:pt x="1524469" y="1523631"/>
                </a:lnTo>
                <a:lnTo>
                  <a:pt x="1524469" y="114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3716964" y="0"/>
            <a:ext cx="1523365" cy="3810"/>
          </a:xfrm>
          <a:custGeom>
            <a:avLst/>
            <a:gdLst/>
            <a:ahLst/>
            <a:cxnLst/>
            <a:rect l="l" t="t" r="r" b="b"/>
            <a:pathLst>
              <a:path w="1523365" h="3810">
                <a:moveTo>
                  <a:pt x="0" y="0"/>
                </a:moveTo>
                <a:lnTo>
                  <a:pt x="0" y="3191"/>
                </a:lnTo>
                <a:lnTo>
                  <a:pt x="1523317" y="3191"/>
                </a:lnTo>
                <a:lnTo>
                  <a:pt x="1520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668279" y="1523640"/>
            <a:ext cx="1524635" cy="1522730"/>
          </a:xfrm>
          <a:custGeom>
            <a:avLst/>
            <a:gdLst/>
            <a:ahLst/>
            <a:cxnLst/>
            <a:rect l="l" t="t" r="r" b="b"/>
            <a:pathLst>
              <a:path w="1524634" h="1522730">
                <a:moveTo>
                  <a:pt x="0" y="0"/>
                </a:moveTo>
                <a:lnTo>
                  <a:pt x="0" y="1522497"/>
                </a:lnTo>
                <a:lnTo>
                  <a:pt x="1524342" y="1522497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3716964" y="1526714"/>
            <a:ext cx="1523365" cy="1520190"/>
          </a:xfrm>
          <a:custGeom>
            <a:avLst/>
            <a:gdLst/>
            <a:ahLst/>
            <a:cxnLst/>
            <a:rect l="l" t="t" r="r" b="b"/>
            <a:pathLst>
              <a:path w="1523365" h="1520189">
                <a:moveTo>
                  <a:pt x="0" y="0"/>
                </a:moveTo>
                <a:lnTo>
                  <a:pt x="0" y="1519638"/>
                </a:lnTo>
                <a:lnTo>
                  <a:pt x="2860" y="1519638"/>
                </a:lnTo>
                <a:lnTo>
                  <a:pt x="1523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2192622" y="0"/>
            <a:ext cx="1524635" cy="635"/>
          </a:xfrm>
          <a:custGeom>
            <a:avLst/>
            <a:gdLst/>
            <a:ahLst/>
            <a:cxnLst/>
            <a:rect l="l" t="t" r="r" b="b"/>
            <a:pathLst>
              <a:path w="1524634" h="635">
                <a:moveTo>
                  <a:pt x="1524342" y="117"/>
                </a:moveTo>
                <a:lnTo>
                  <a:pt x="0" y="0"/>
                </a:lnTo>
                <a:lnTo>
                  <a:pt x="1524342" y="117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5240280" y="3199"/>
            <a:ext cx="3048000" cy="3043555"/>
          </a:xfrm>
          <a:custGeom>
            <a:avLst/>
            <a:gdLst/>
            <a:ahLst/>
            <a:cxnLst/>
            <a:rect l="l" t="t" r="r" b="b"/>
            <a:pathLst>
              <a:path w="3048000" h="3043555">
                <a:moveTo>
                  <a:pt x="1524342" y="0"/>
                </a:moveTo>
                <a:lnTo>
                  <a:pt x="0" y="0"/>
                </a:lnTo>
                <a:lnTo>
                  <a:pt x="1524342" y="1523517"/>
                </a:lnTo>
                <a:lnTo>
                  <a:pt x="1524342" y="0"/>
                </a:lnTo>
                <a:close/>
              </a:path>
              <a:path w="3048000" h="3043555">
                <a:moveTo>
                  <a:pt x="3047657" y="1523530"/>
                </a:moveTo>
                <a:lnTo>
                  <a:pt x="1527200" y="3043161"/>
                </a:lnTo>
                <a:lnTo>
                  <a:pt x="3047657" y="3043161"/>
                </a:lnTo>
                <a:lnTo>
                  <a:pt x="3047657" y="152353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9143937" y="1522616"/>
            <a:ext cx="1524635" cy="1524000"/>
          </a:xfrm>
          <a:custGeom>
            <a:avLst/>
            <a:gdLst/>
            <a:ahLst/>
            <a:cxnLst/>
            <a:rect l="l" t="t" r="r" b="b"/>
            <a:pathLst>
              <a:path w="1524634" h="1524000">
                <a:moveTo>
                  <a:pt x="0" y="0"/>
                </a:moveTo>
                <a:lnTo>
                  <a:pt x="0" y="1523521"/>
                </a:lnTo>
                <a:lnTo>
                  <a:pt x="1524342" y="1523521"/>
                </a:lnTo>
                <a:lnTo>
                  <a:pt x="15243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668279" y="126"/>
            <a:ext cx="3049270" cy="3046095"/>
          </a:xfrm>
          <a:custGeom>
            <a:avLst/>
            <a:gdLst/>
            <a:ahLst/>
            <a:cxnLst/>
            <a:rect l="l" t="t" r="r" b="b"/>
            <a:pathLst>
              <a:path w="3049269" h="3046095">
                <a:moveTo>
                  <a:pt x="1524342" y="1523517"/>
                </a:moveTo>
                <a:lnTo>
                  <a:pt x="0" y="1523517"/>
                </a:lnTo>
                <a:lnTo>
                  <a:pt x="1524342" y="3046018"/>
                </a:lnTo>
                <a:lnTo>
                  <a:pt x="1524342" y="1523517"/>
                </a:lnTo>
                <a:close/>
              </a:path>
              <a:path w="3049269" h="3046095">
                <a:moveTo>
                  <a:pt x="3048673" y="0"/>
                </a:moveTo>
                <a:lnTo>
                  <a:pt x="1524342" y="1523517"/>
                </a:lnTo>
                <a:lnTo>
                  <a:pt x="3048673" y="1523517"/>
                </a:lnTo>
                <a:lnTo>
                  <a:pt x="3048673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95019" y="4764069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744" y="3979844"/>
            <a:ext cx="5690235" cy="1659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72" y="0"/>
            <a:ext cx="18283423" cy="10287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918" y="897388"/>
            <a:ext cx="16334163" cy="8521113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397AA74-18F5-CB71-946E-0E12DF13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539" y="3068641"/>
            <a:ext cx="6857904" cy="41147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F4D5B7-CA94-926A-5FB1-FD465FABF5BE}"/>
              </a:ext>
            </a:extLst>
          </p:cNvPr>
          <p:cNvSpPr txBox="1"/>
          <p:nvPr/>
        </p:nvSpPr>
        <p:spPr>
          <a:xfrm>
            <a:off x="1522477" y="5163133"/>
            <a:ext cx="8252322" cy="38603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>
                <a:solidFill>
                  <a:schemeClr val="bg1"/>
                </a:solidFill>
              </a:rPr>
              <a:t>V.Lokeshwar Reddy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</a:rPr>
              <a:t>(20STUCHH010160)</a:t>
            </a:r>
          </a:p>
        </p:txBody>
      </p:sp>
    </p:spTree>
    <p:extLst>
      <p:ext uri="{BB962C8B-B14F-4D97-AF65-F5344CB8AC3E}">
        <p14:creationId xmlns:p14="http://schemas.microsoft.com/office/powerpoint/2010/main" val="269493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pc="-140" dirty="0"/>
              <a:t>CONCLUSION</a:t>
            </a:r>
          </a:p>
          <a:p>
            <a:pPr marL="789305" marR="5080">
              <a:lnSpc>
                <a:spcPts val="4280"/>
              </a:lnSpc>
              <a:spcBef>
                <a:spcPts val="150"/>
              </a:spcBef>
            </a:pPr>
            <a:r>
              <a:rPr b="0" spc="-80" dirty="0">
                <a:latin typeface="Verdana"/>
                <a:cs typeface="Verdana"/>
              </a:rPr>
              <a:t>RECAP </a:t>
            </a:r>
            <a:r>
              <a:rPr b="0" spc="15" dirty="0">
                <a:latin typeface="Verdana"/>
                <a:cs typeface="Verdana"/>
              </a:rPr>
              <a:t>OF </a:t>
            </a:r>
            <a:r>
              <a:rPr b="0" spc="-245" dirty="0">
                <a:latin typeface="Verdana"/>
                <a:cs typeface="Verdana"/>
              </a:rPr>
              <a:t>KEY</a:t>
            </a:r>
            <a:r>
              <a:rPr b="0" spc="-695" dirty="0">
                <a:latin typeface="Verdana"/>
                <a:cs typeface="Verdana"/>
              </a:rPr>
              <a:t> </a:t>
            </a:r>
            <a:r>
              <a:rPr b="0" spc="-210" dirty="0">
                <a:latin typeface="Verdana"/>
                <a:cs typeface="Verdana"/>
              </a:rPr>
              <a:t>POINTS  </a:t>
            </a:r>
            <a:r>
              <a:rPr b="0" spc="-355" dirty="0">
                <a:latin typeface="Verdana"/>
                <a:cs typeface="Verdana"/>
              </a:rPr>
              <a:t>DISCUSSED</a:t>
            </a:r>
          </a:p>
        </p:txBody>
      </p:sp>
      <p:sp>
        <p:nvSpPr>
          <p:cNvPr id="3" name="object 3"/>
          <p:cNvSpPr/>
          <p:nvPr/>
        </p:nvSpPr>
        <p:spPr>
          <a:xfrm>
            <a:off x="995019" y="5849919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4525" y="5608619"/>
            <a:ext cx="6801484" cy="39058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 marR="30480">
              <a:lnSpc>
                <a:spcPts val="4270"/>
              </a:lnSpc>
              <a:spcBef>
                <a:spcPts val="280"/>
              </a:spcBef>
            </a:pPr>
            <a:r>
              <a:rPr sz="3600" spc="-120" dirty="0">
                <a:latin typeface="Verdana"/>
                <a:cs typeface="Verdana"/>
              </a:rPr>
              <a:t>IMPORTANCE </a:t>
            </a:r>
            <a:r>
              <a:rPr sz="3600" spc="15" dirty="0">
                <a:latin typeface="Verdana"/>
                <a:cs typeface="Verdana"/>
              </a:rPr>
              <a:t>OF </a:t>
            </a:r>
            <a:r>
              <a:rPr sz="3600" spc="-125" dirty="0">
                <a:latin typeface="Verdana"/>
                <a:cs typeface="Verdana"/>
              </a:rPr>
              <a:t>ACCURATE  </a:t>
            </a:r>
            <a:r>
              <a:rPr sz="3600" spc="-150" dirty="0">
                <a:latin typeface="Verdana"/>
                <a:cs typeface="Verdana"/>
              </a:rPr>
              <a:t>STOCK </a:t>
            </a:r>
            <a:r>
              <a:rPr sz="3600" spc="-210" dirty="0">
                <a:latin typeface="Verdana"/>
                <a:cs typeface="Verdana"/>
              </a:rPr>
              <a:t>PRICE </a:t>
            </a:r>
            <a:r>
              <a:rPr sz="3600" spc="-220" dirty="0">
                <a:latin typeface="Verdana"/>
                <a:cs typeface="Verdana"/>
              </a:rPr>
              <a:t>PREDICTION  </a:t>
            </a:r>
            <a:r>
              <a:rPr sz="3600" spc="-645" dirty="0">
                <a:latin typeface="Verdana"/>
                <a:cs typeface="Verdana"/>
              </a:rPr>
              <a:t>POT</a:t>
            </a:r>
            <a:r>
              <a:rPr sz="3975" b="1" spc="-967" baseline="22012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3600" spc="-645" dirty="0">
                <a:latin typeface="Verdana"/>
                <a:cs typeface="Verdana"/>
              </a:rPr>
              <a:t>E</a:t>
            </a:r>
            <a:r>
              <a:rPr sz="3975" b="1" spc="-967" baseline="22012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3600" spc="-645" dirty="0">
                <a:latin typeface="Verdana"/>
                <a:cs typeface="Verdana"/>
              </a:rPr>
              <a:t>N</a:t>
            </a:r>
            <a:r>
              <a:rPr sz="3975" b="1" spc="-967" baseline="22012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600" spc="-645" dirty="0">
                <a:latin typeface="Verdana"/>
                <a:cs typeface="Verdana"/>
              </a:rPr>
              <a:t>TIAL </a:t>
            </a:r>
            <a:r>
              <a:rPr sz="3600" spc="-60" dirty="0">
                <a:latin typeface="Verdana"/>
                <a:cs typeface="Verdana"/>
              </a:rPr>
              <a:t>FOR </a:t>
            </a:r>
            <a:r>
              <a:rPr sz="3600" spc="-280" dirty="0">
                <a:latin typeface="Verdana"/>
                <a:cs typeface="Verdana"/>
              </a:rPr>
              <a:t>FURTHER  </a:t>
            </a:r>
            <a:r>
              <a:rPr sz="3600" spc="-215" dirty="0">
                <a:latin typeface="Verdana"/>
                <a:cs typeface="Verdana"/>
              </a:rPr>
              <a:t>RESEARCH </a:t>
            </a:r>
            <a:r>
              <a:rPr sz="3600" spc="-110" dirty="0">
                <a:latin typeface="Verdana"/>
                <a:cs typeface="Verdana"/>
              </a:rPr>
              <a:t>AND</a:t>
            </a:r>
            <a:r>
              <a:rPr sz="3600" spc="-300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IMPROVEMENT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500">
              <a:latin typeface="Verdana"/>
              <a:cs typeface="Verdana"/>
            </a:endParaRPr>
          </a:p>
          <a:p>
            <a:pPr marL="1153160">
              <a:lnSpc>
                <a:spcPct val="100000"/>
              </a:lnSpc>
              <a:spcBef>
                <a:spcPts val="3745"/>
              </a:spcBef>
            </a:pPr>
            <a:r>
              <a:rPr sz="3400" spc="-350" dirty="0">
                <a:latin typeface="Arial Black"/>
                <a:cs typeface="Arial Black"/>
              </a:rPr>
              <a:t>Thank</a:t>
            </a:r>
            <a:r>
              <a:rPr sz="3400" spc="-310" dirty="0">
                <a:latin typeface="Arial Black"/>
                <a:cs typeface="Arial Black"/>
              </a:rPr>
              <a:t> </a:t>
            </a:r>
            <a:r>
              <a:rPr sz="3400" spc="-195" dirty="0">
                <a:latin typeface="Arial Black"/>
                <a:cs typeface="Arial Black"/>
              </a:rPr>
              <a:t>you:)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5019" y="6935769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2448" y="3049706"/>
            <a:ext cx="9391649" cy="7237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03228"/>
            <a:ext cx="2306955" cy="2451100"/>
          </a:xfrm>
          <a:custGeom>
            <a:avLst/>
            <a:gdLst/>
            <a:ahLst/>
            <a:cxnLst/>
            <a:rect l="l" t="t" r="r" b="b"/>
            <a:pathLst>
              <a:path w="2306955" h="2451100">
                <a:moveTo>
                  <a:pt x="2306332" y="0"/>
                </a:moveTo>
                <a:lnTo>
                  <a:pt x="1080376" y="0"/>
                </a:lnTo>
                <a:lnTo>
                  <a:pt x="1080376" y="1225816"/>
                </a:lnTo>
                <a:lnTo>
                  <a:pt x="0" y="1225816"/>
                </a:lnTo>
                <a:lnTo>
                  <a:pt x="0" y="1370444"/>
                </a:lnTo>
                <a:lnTo>
                  <a:pt x="1081201" y="2450820"/>
                </a:lnTo>
                <a:lnTo>
                  <a:pt x="1081201" y="1225816"/>
                </a:lnTo>
                <a:lnTo>
                  <a:pt x="2306332" y="1225816"/>
                </a:lnTo>
                <a:lnTo>
                  <a:pt x="2306332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911" y="1226563"/>
            <a:ext cx="1226185" cy="1226185"/>
          </a:xfrm>
          <a:custGeom>
            <a:avLst/>
            <a:gdLst/>
            <a:ahLst/>
            <a:cxnLst/>
            <a:rect l="l" t="t" r="r" b="b"/>
            <a:pathLst>
              <a:path w="1226185" h="1226185">
                <a:moveTo>
                  <a:pt x="0" y="0"/>
                </a:moveTo>
                <a:lnTo>
                  <a:pt x="1225948" y="0"/>
                </a:lnTo>
                <a:lnTo>
                  <a:pt x="1225948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6332" y="2452394"/>
            <a:ext cx="2449195" cy="2451100"/>
          </a:xfrm>
          <a:custGeom>
            <a:avLst/>
            <a:gdLst/>
            <a:ahLst/>
            <a:cxnLst/>
            <a:rect l="l" t="t" r="r" b="b"/>
            <a:pathLst>
              <a:path w="2449195" h="2451100">
                <a:moveTo>
                  <a:pt x="2448598" y="0"/>
                </a:moveTo>
                <a:lnTo>
                  <a:pt x="1222641" y="0"/>
                </a:lnTo>
                <a:lnTo>
                  <a:pt x="1222641" y="1225003"/>
                </a:lnTo>
                <a:lnTo>
                  <a:pt x="0" y="1225003"/>
                </a:lnTo>
                <a:lnTo>
                  <a:pt x="0" y="2450833"/>
                </a:lnTo>
                <a:lnTo>
                  <a:pt x="1225943" y="2450833"/>
                </a:lnTo>
                <a:lnTo>
                  <a:pt x="1225943" y="1225829"/>
                </a:lnTo>
                <a:lnTo>
                  <a:pt x="2448598" y="1225829"/>
                </a:lnTo>
                <a:lnTo>
                  <a:pt x="2448598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6333" y="1561"/>
            <a:ext cx="1226185" cy="1225550"/>
          </a:xfrm>
          <a:custGeom>
            <a:avLst/>
            <a:gdLst/>
            <a:ahLst/>
            <a:cxnLst/>
            <a:rect l="l" t="t" r="r" b="b"/>
            <a:pathLst>
              <a:path w="1226185" h="1225550">
                <a:moveTo>
                  <a:pt x="0" y="0"/>
                </a:moveTo>
                <a:lnTo>
                  <a:pt x="1225948" y="0"/>
                </a:lnTo>
                <a:lnTo>
                  <a:pt x="0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2282" y="6129044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0"/>
                </a:moveTo>
                <a:lnTo>
                  <a:pt x="1225124" y="0"/>
                </a:lnTo>
                <a:lnTo>
                  <a:pt x="0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376" y="4903228"/>
            <a:ext cx="2452370" cy="2451100"/>
          </a:xfrm>
          <a:custGeom>
            <a:avLst/>
            <a:gdLst/>
            <a:ahLst/>
            <a:cxnLst/>
            <a:rect l="l" t="t" r="r" b="b"/>
            <a:pathLst>
              <a:path w="2452370" h="2451100">
                <a:moveTo>
                  <a:pt x="1225956" y="1225003"/>
                </a:moveTo>
                <a:lnTo>
                  <a:pt x="0" y="1225003"/>
                </a:lnTo>
                <a:lnTo>
                  <a:pt x="0" y="2450820"/>
                </a:lnTo>
                <a:lnTo>
                  <a:pt x="1225956" y="2450820"/>
                </a:lnTo>
                <a:lnTo>
                  <a:pt x="1225956" y="1225003"/>
                </a:lnTo>
                <a:close/>
              </a:path>
              <a:path w="2452370" h="2451100">
                <a:moveTo>
                  <a:pt x="2451900" y="0"/>
                </a:moveTo>
                <a:lnTo>
                  <a:pt x="1225956" y="0"/>
                </a:lnTo>
                <a:lnTo>
                  <a:pt x="2451900" y="1225816"/>
                </a:lnTo>
                <a:lnTo>
                  <a:pt x="245190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7911" y="1561"/>
            <a:ext cx="1226185" cy="1225550"/>
          </a:xfrm>
          <a:custGeom>
            <a:avLst/>
            <a:gdLst/>
            <a:ahLst/>
            <a:cxnLst/>
            <a:rect l="l" t="t" r="r" b="b"/>
            <a:pathLst>
              <a:path w="1226185" h="1225550">
                <a:moveTo>
                  <a:pt x="0" y="0"/>
                </a:moveTo>
                <a:lnTo>
                  <a:pt x="1225948" y="0"/>
                </a:lnTo>
                <a:lnTo>
                  <a:pt x="1225948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903218"/>
            <a:ext cx="1081405" cy="1081405"/>
          </a:xfrm>
          <a:custGeom>
            <a:avLst/>
            <a:gdLst/>
            <a:ahLst/>
            <a:cxnLst/>
            <a:rect l="l" t="t" r="r" b="b"/>
            <a:pathLst>
              <a:path w="1081405" h="1081404">
                <a:moveTo>
                  <a:pt x="0" y="0"/>
                </a:moveTo>
                <a:lnTo>
                  <a:pt x="1081209" y="0"/>
                </a:lnTo>
                <a:lnTo>
                  <a:pt x="0" y="1081101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26563"/>
            <a:ext cx="1078230" cy="1226185"/>
          </a:xfrm>
          <a:custGeom>
            <a:avLst/>
            <a:gdLst/>
            <a:ahLst/>
            <a:cxnLst/>
            <a:rect l="l" t="t" r="r" b="b"/>
            <a:pathLst>
              <a:path w="1078230" h="1226185">
                <a:moveTo>
                  <a:pt x="1077911" y="0"/>
                </a:moveTo>
                <a:lnTo>
                  <a:pt x="1077911" y="1225826"/>
                </a:lnTo>
                <a:lnTo>
                  <a:pt x="0" y="1225826"/>
                </a:lnTo>
                <a:lnTo>
                  <a:pt x="0" y="1078529"/>
                </a:lnTo>
                <a:lnTo>
                  <a:pt x="1077911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860" y="2452389"/>
            <a:ext cx="1226185" cy="1226185"/>
          </a:xfrm>
          <a:custGeom>
            <a:avLst/>
            <a:gdLst/>
            <a:ahLst/>
            <a:cxnLst/>
            <a:rect l="l" t="t" r="r" b="b"/>
            <a:pathLst>
              <a:path w="1226185" h="1226185">
                <a:moveTo>
                  <a:pt x="0" y="0"/>
                </a:moveTo>
                <a:lnTo>
                  <a:pt x="1225948" y="0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6333" y="1561"/>
            <a:ext cx="1226185" cy="1225550"/>
          </a:xfrm>
          <a:custGeom>
            <a:avLst/>
            <a:gdLst/>
            <a:ahLst/>
            <a:cxnLst/>
            <a:rect l="l" t="t" r="r" b="b"/>
            <a:pathLst>
              <a:path w="1226185" h="1225550">
                <a:moveTo>
                  <a:pt x="1225948" y="0"/>
                </a:moveTo>
                <a:lnTo>
                  <a:pt x="1225948" y="1225002"/>
                </a:lnTo>
                <a:lnTo>
                  <a:pt x="0" y="1225002"/>
                </a:lnTo>
                <a:lnTo>
                  <a:pt x="1225948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1209" y="3678216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0"/>
                </a:moveTo>
                <a:lnTo>
                  <a:pt x="1225124" y="1225002"/>
                </a:lnTo>
                <a:lnTo>
                  <a:pt x="0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2282" y="3678216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1225124" y="0"/>
                </a:moveTo>
                <a:lnTo>
                  <a:pt x="1225124" y="1225002"/>
                </a:lnTo>
                <a:lnTo>
                  <a:pt x="0" y="1225002"/>
                </a:lnTo>
                <a:lnTo>
                  <a:pt x="1225124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599686"/>
            <a:ext cx="1078230" cy="1078865"/>
          </a:xfrm>
          <a:custGeom>
            <a:avLst/>
            <a:gdLst/>
            <a:ahLst/>
            <a:cxnLst/>
            <a:rect l="l" t="t" r="r" b="b"/>
            <a:pathLst>
              <a:path w="1078230" h="1078864">
                <a:moveTo>
                  <a:pt x="0" y="0"/>
                </a:moveTo>
                <a:lnTo>
                  <a:pt x="1077911" y="1078529"/>
                </a:lnTo>
                <a:lnTo>
                  <a:pt x="0" y="1078529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6332" y="4903228"/>
            <a:ext cx="2451100" cy="2451100"/>
          </a:xfrm>
          <a:custGeom>
            <a:avLst/>
            <a:gdLst/>
            <a:ahLst/>
            <a:cxnLst/>
            <a:rect l="l" t="t" r="r" b="b"/>
            <a:pathLst>
              <a:path w="2451100" h="2451100">
                <a:moveTo>
                  <a:pt x="2451062" y="0"/>
                </a:moveTo>
                <a:lnTo>
                  <a:pt x="1225118" y="0"/>
                </a:lnTo>
                <a:lnTo>
                  <a:pt x="1225118" y="1225003"/>
                </a:lnTo>
                <a:lnTo>
                  <a:pt x="0" y="1225003"/>
                </a:lnTo>
                <a:lnTo>
                  <a:pt x="0" y="2450820"/>
                </a:lnTo>
                <a:lnTo>
                  <a:pt x="1225943" y="2450820"/>
                </a:lnTo>
                <a:lnTo>
                  <a:pt x="1225943" y="1225816"/>
                </a:lnTo>
                <a:lnTo>
                  <a:pt x="2451062" y="1225816"/>
                </a:lnTo>
                <a:lnTo>
                  <a:pt x="2451062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7911" y="1561"/>
            <a:ext cx="1226185" cy="1225550"/>
          </a:xfrm>
          <a:custGeom>
            <a:avLst/>
            <a:gdLst/>
            <a:ahLst/>
            <a:cxnLst/>
            <a:rect l="l" t="t" r="r" b="b"/>
            <a:pathLst>
              <a:path w="1226185" h="1225550">
                <a:moveTo>
                  <a:pt x="0" y="0"/>
                </a:moveTo>
                <a:lnTo>
                  <a:pt x="1225948" y="1225002"/>
                </a:lnTo>
                <a:lnTo>
                  <a:pt x="0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73672"/>
            <a:ext cx="1081405" cy="1080770"/>
          </a:xfrm>
          <a:custGeom>
            <a:avLst/>
            <a:gdLst/>
            <a:ahLst/>
            <a:cxnLst/>
            <a:rect l="l" t="t" r="r" b="b"/>
            <a:pathLst>
              <a:path w="1081405" h="1080770">
                <a:moveTo>
                  <a:pt x="0" y="0"/>
                </a:moveTo>
                <a:lnTo>
                  <a:pt x="1081207" y="1080372"/>
                </a:lnTo>
                <a:lnTo>
                  <a:pt x="0" y="1080372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677391"/>
            <a:ext cx="1081405" cy="1226185"/>
          </a:xfrm>
          <a:custGeom>
            <a:avLst/>
            <a:gdLst/>
            <a:ahLst/>
            <a:cxnLst/>
            <a:rect l="l" t="t" r="r" b="b"/>
            <a:pathLst>
              <a:path w="1081405" h="1226185">
                <a:moveTo>
                  <a:pt x="1081209" y="1225826"/>
                </a:moveTo>
                <a:lnTo>
                  <a:pt x="0" y="1225826"/>
                </a:lnTo>
                <a:lnTo>
                  <a:pt x="0" y="0"/>
                </a:lnTo>
                <a:lnTo>
                  <a:pt x="1081209" y="0"/>
                </a:lnTo>
                <a:lnTo>
                  <a:pt x="1081209" y="1225826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860" y="1226563"/>
            <a:ext cx="1226185" cy="1226185"/>
          </a:xfrm>
          <a:custGeom>
            <a:avLst/>
            <a:gdLst/>
            <a:ahLst/>
            <a:cxnLst/>
            <a:rect l="l" t="t" r="r" b="b"/>
            <a:pathLst>
              <a:path w="1226185" h="1226185">
                <a:moveTo>
                  <a:pt x="0" y="0"/>
                </a:moveTo>
                <a:lnTo>
                  <a:pt x="1225948" y="0"/>
                </a:lnTo>
                <a:lnTo>
                  <a:pt x="1225948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226563"/>
            <a:ext cx="1078230" cy="1078865"/>
          </a:xfrm>
          <a:custGeom>
            <a:avLst/>
            <a:gdLst/>
            <a:ahLst/>
            <a:cxnLst/>
            <a:rect l="l" t="t" r="r" b="b"/>
            <a:pathLst>
              <a:path w="1078230" h="1078864">
                <a:moveTo>
                  <a:pt x="0" y="0"/>
                </a:moveTo>
                <a:lnTo>
                  <a:pt x="1077911" y="0"/>
                </a:lnTo>
                <a:lnTo>
                  <a:pt x="0" y="1078529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1209" y="3678216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0"/>
                </a:moveTo>
                <a:lnTo>
                  <a:pt x="1225124" y="0"/>
                </a:lnTo>
                <a:lnTo>
                  <a:pt x="1225124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9809" y="1226563"/>
            <a:ext cx="1225550" cy="1226185"/>
          </a:xfrm>
          <a:custGeom>
            <a:avLst/>
            <a:gdLst/>
            <a:ahLst/>
            <a:cxnLst/>
            <a:rect l="l" t="t" r="r" b="b"/>
            <a:pathLst>
              <a:path w="1225550" h="1226185">
                <a:moveTo>
                  <a:pt x="0" y="0"/>
                </a:moveTo>
                <a:lnTo>
                  <a:pt x="1225124" y="0"/>
                </a:lnTo>
                <a:lnTo>
                  <a:pt x="1225124" y="1225826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2282" y="3678216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0"/>
                </a:moveTo>
                <a:lnTo>
                  <a:pt x="1225124" y="0"/>
                </a:lnTo>
                <a:lnTo>
                  <a:pt x="0" y="1225002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2452389"/>
            <a:ext cx="2304415" cy="1226185"/>
            <a:chOff x="0" y="2452389"/>
            <a:chExt cx="2304415" cy="1226185"/>
          </a:xfrm>
        </p:grpSpPr>
        <p:sp>
          <p:nvSpPr>
            <p:cNvPr id="26" name="object 26"/>
            <p:cNvSpPr/>
            <p:nvPr/>
          </p:nvSpPr>
          <p:spPr>
            <a:xfrm>
              <a:off x="0" y="2452389"/>
              <a:ext cx="1078230" cy="1226185"/>
            </a:xfrm>
            <a:custGeom>
              <a:avLst/>
              <a:gdLst/>
              <a:ahLst/>
              <a:cxnLst/>
              <a:rect l="l" t="t" r="r" b="b"/>
              <a:pathLst>
                <a:path w="1078230" h="1226185">
                  <a:moveTo>
                    <a:pt x="0" y="0"/>
                  </a:moveTo>
                  <a:lnTo>
                    <a:pt x="1077911" y="0"/>
                  </a:lnTo>
                  <a:lnTo>
                    <a:pt x="1077911" y="1225826"/>
                  </a:lnTo>
                  <a:lnTo>
                    <a:pt x="0" y="1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7911" y="2452389"/>
              <a:ext cx="1226185" cy="1226185"/>
            </a:xfrm>
            <a:custGeom>
              <a:avLst/>
              <a:gdLst/>
              <a:ahLst/>
              <a:cxnLst/>
              <a:rect l="l" t="t" r="r" b="b"/>
              <a:pathLst>
                <a:path w="1226185" h="1226185">
                  <a:moveTo>
                    <a:pt x="0" y="0"/>
                  </a:moveTo>
                  <a:lnTo>
                    <a:pt x="1225948" y="0"/>
                  </a:lnTo>
                  <a:lnTo>
                    <a:pt x="1225948" y="1225826"/>
                  </a:lnTo>
                  <a:lnTo>
                    <a:pt x="0" y="1225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0" y="744"/>
            <a:ext cx="1081405" cy="1226185"/>
          </a:xfrm>
          <a:custGeom>
            <a:avLst/>
            <a:gdLst/>
            <a:ahLst/>
            <a:cxnLst/>
            <a:rect l="l" t="t" r="r" b="b"/>
            <a:pathLst>
              <a:path w="1081405" h="1226185">
                <a:moveTo>
                  <a:pt x="1081209" y="1225818"/>
                </a:moveTo>
                <a:lnTo>
                  <a:pt x="0" y="1225818"/>
                </a:lnTo>
                <a:lnTo>
                  <a:pt x="0" y="0"/>
                </a:lnTo>
                <a:lnTo>
                  <a:pt x="1081209" y="0"/>
                </a:lnTo>
                <a:lnTo>
                  <a:pt x="1081209" y="1225818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6332" y="4903228"/>
            <a:ext cx="2451100" cy="2451100"/>
          </a:xfrm>
          <a:custGeom>
            <a:avLst/>
            <a:gdLst/>
            <a:ahLst/>
            <a:cxnLst/>
            <a:rect l="l" t="t" r="r" b="b"/>
            <a:pathLst>
              <a:path w="2451100" h="2451100">
                <a:moveTo>
                  <a:pt x="1225943" y="1225816"/>
                </a:moveTo>
                <a:lnTo>
                  <a:pt x="0" y="0"/>
                </a:lnTo>
                <a:lnTo>
                  <a:pt x="0" y="1225816"/>
                </a:lnTo>
                <a:lnTo>
                  <a:pt x="1225943" y="1225816"/>
                </a:lnTo>
                <a:close/>
              </a:path>
              <a:path w="2451100" h="2451100">
                <a:moveTo>
                  <a:pt x="2451062" y="1225816"/>
                </a:moveTo>
                <a:lnTo>
                  <a:pt x="1225943" y="2450820"/>
                </a:lnTo>
                <a:lnTo>
                  <a:pt x="2451062" y="2450820"/>
                </a:lnTo>
                <a:lnTo>
                  <a:pt x="2451062" y="1225816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4903218"/>
            <a:ext cx="1081405" cy="1226185"/>
          </a:xfrm>
          <a:custGeom>
            <a:avLst/>
            <a:gdLst/>
            <a:ahLst/>
            <a:cxnLst/>
            <a:rect l="l" t="t" r="r" b="b"/>
            <a:pathLst>
              <a:path w="1081405" h="1226185">
                <a:moveTo>
                  <a:pt x="1081209" y="0"/>
                </a:moveTo>
                <a:lnTo>
                  <a:pt x="1081209" y="1225826"/>
                </a:lnTo>
                <a:lnTo>
                  <a:pt x="0" y="1225826"/>
                </a:lnTo>
                <a:lnTo>
                  <a:pt x="0" y="1081101"/>
                </a:lnTo>
                <a:lnTo>
                  <a:pt x="1081209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28984" y="736"/>
            <a:ext cx="1226185" cy="1226185"/>
          </a:xfrm>
          <a:custGeom>
            <a:avLst/>
            <a:gdLst/>
            <a:ahLst/>
            <a:cxnLst/>
            <a:rect l="l" t="t" r="r" b="b"/>
            <a:pathLst>
              <a:path w="1226185" h="1226185">
                <a:moveTo>
                  <a:pt x="0" y="0"/>
                </a:moveTo>
                <a:lnTo>
                  <a:pt x="1225948" y="0"/>
                </a:lnTo>
                <a:lnTo>
                  <a:pt x="1225948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303860" y="1224966"/>
            <a:ext cx="6288405" cy="7839709"/>
            <a:chOff x="2303860" y="1224966"/>
            <a:chExt cx="6288405" cy="7839709"/>
          </a:xfrm>
        </p:grpSpPr>
        <p:sp>
          <p:nvSpPr>
            <p:cNvPr id="33" name="object 33"/>
            <p:cNvSpPr/>
            <p:nvPr/>
          </p:nvSpPr>
          <p:spPr>
            <a:xfrm>
              <a:off x="2303856" y="1226565"/>
              <a:ext cx="2451100" cy="2451735"/>
            </a:xfrm>
            <a:custGeom>
              <a:avLst/>
              <a:gdLst/>
              <a:ahLst/>
              <a:cxnLst/>
              <a:rect l="l" t="t" r="r" b="b"/>
              <a:pathLst>
                <a:path w="2451100" h="2451735">
                  <a:moveTo>
                    <a:pt x="1225943" y="1225829"/>
                  </a:moveTo>
                  <a:lnTo>
                    <a:pt x="0" y="2451658"/>
                  </a:lnTo>
                  <a:lnTo>
                    <a:pt x="1225943" y="2451658"/>
                  </a:lnTo>
                  <a:lnTo>
                    <a:pt x="1225943" y="1225829"/>
                  </a:lnTo>
                  <a:close/>
                </a:path>
                <a:path w="2451100" h="2451735">
                  <a:moveTo>
                    <a:pt x="2451074" y="1225829"/>
                  </a:moveTo>
                  <a:lnTo>
                    <a:pt x="1225943" y="0"/>
                  </a:lnTo>
                  <a:lnTo>
                    <a:pt x="1225943" y="1225829"/>
                  </a:lnTo>
                  <a:lnTo>
                    <a:pt x="2451074" y="1225829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05159" y="1224966"/>
              <a:ext cx="6286499" cy="7839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16384440" y="1083311"/>
            <a:ext cx="96520" cy="48895"/>
          </a:xfrm>
          <a:custGeom>
            <a:avLst/>
            <a:gdLst/>
            <a:ahLst/>
            <a:cxnLst/>
            <a:rect l="l" t="t" r="r" b="b"/>
            <a:pathLst>
              <a:path w="96519" h="48894">
                <a:moveTo>
                  <a:pt x="0" y="48596"/>
                </a:moveTo>
                <a:lnTo>
                  <a:pt x="48580" y="0"/>
                </a:lnTo>
                <a:lnTo>
                  <a:pt x="96422" y="47858"/>
                </a:lnTo>
                <a:lnTo>
                  <a:pt x="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383604" y="127688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383604" y="1473778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83604" y="1668127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383604" y="186255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78023" y="108257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577926" y="127686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77926" y="1473739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77926" y="1668088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77926" y="1862515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772228" y="108257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772228" y="1276922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72228" y="1473798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772228" y="1668146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772228" y="186257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66550" y="108257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66550" y="127688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66550" y="1473778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66550" y="1668127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66550" y="186255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60892" y="108257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160892" y="127688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60892" y="1473778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60892" y="1668127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160892" y="1862553"/>
            <a:ext cx="97155" cy="48895"/>
          </a:xfrm>
          <a:custGeom>
            <a:avLst/>
            <a:gdLst/>
            <a:ahLst/>
            <a:cxnLst/>
            <a:rect l="l" t="t" r="r" b="b"/>
            <a:pathLst>
              <a:path w="97155" h="48894">
                <a:moveTo>
                  <a:pt x="97160" y="48596"/>
                </a:moveTo>
                <a:lnTo>
                  <a:pt x="0" y="48596"/>
                </a:lnTo>
                <a:lnTo>
                  <a:pt x="48580" y="0"/>
                </a:lnTo>
                <a:lnTo>
                  <a:pt x="97160" y="48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39349" y="3585161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39349" y="4804361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39349" y="6633161"/>
            <a:ext cx="161925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150399" y="2693017"/>
            <a:ext cx="621855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65" dirty="0">
                <a:latin typeface="Verdana"/>
                <a:cs typeface="Verdana"/>
              </a:rPr>
              <a:t>AGENDA</a:t>
            </a:r>
            <a:endParaRPr sz="4000">
              <a:latin typeface="Verdana"/>
              <a:cs typeface="Verdana"/>
            </a:endParaRPr>
          </a:p>
          <a:p>
            <a:pPr marL="875665" marR="5080">
              <a:lnSpc>
                <a:spcPct val="100000"/>
              </a:lnSpc>
            </a:pPr>
            <a:r>
              <a:rPr sz="4000" spc="-130" dirty="0">
                <a:latin typeface="Verdana"/>
                <a:cs typeface="Verdana"/>
              </a:rPr>
              <a:t>OVERVIEW </a:t>
            </a:r>
            <a:r>
              <a:rPr sz="4000" spc="10" dirty="0">
                <a:latin typeface="Verdana"/>
                <a:cs typeface="Verdana"/>
              </a:rPr>
              <a:t>OF</a:t>
            </a:r>
            <a:r>
              <a:rPr sz="4000" spc="-459" dirty="0">
                <a:latin typeface="Verdana"/>
                <a:cs typeface="Verdana"/>
              </a:rPr>
              <a:t> </a:t>
            </a:r>
            <a:r>
              <a:rPr sz="4000" spc="-170" dirty="0">
                <a:latin typeface="Verdana"/>
                <a:cs typeface="Verdana"/>
              </a:rPr>
              <a:t>STOCK  </a:t>
            </a:r>
            <a:r>
              <a:rPr sz="4000" spc="-235" dirty="0">
                <a:latin typeface="Verdana"/>
                <a:cs typeface="Verdana"/>
              </a:rPr>
              <a:t>PRICE </a:t>
            </a:r>
            <a:r>
              <a:rPr sz="4000" spc="-245" dirty="0">
                <a:latin typeface="Verdana"/>
                <a:cs typeface="Verdana"/>
              </a:rPr>
              <a:t>PREDICTION  </a:t>
            </a:r>
            <a:r>
              <a:rPr sz="4000" spc="-140" dirty="0">
                <a:latin typeface="Verdana"/>
                <a:cs typeface="Verdana"/>
              </a:rPr>
              <a:t>IMPORTANCE </a:t>
            </a:r>
            <a:r>
              <a:rPr sz="4000" spc="10" dirty="0">
                <a:latin typeface="Verdana"/>
                <a:cs typeface="Verdana"/>
              </a:rPr>
              <a:t>OF  </a:t>
            </a:r>
            <a:r>
              <a:rPr sz="4000" spc="-140" dirty="0">
                <a:latin typeface="Verdana"/>
                <a:cs typeface="Verdana"/>
              </a:rPr>
              <a:t>ACCURATE  </a:t>
            </a:r>
            <a:r>
              <a:rPr sz="4000" spc="-270" dirty="0">
                <a:latin typeface="Verdana"/>
                <a:cs typeface="Verdana"/>
              </a:rPr>
              <a:t>PREDICTIONS  </a:t>
            </a:r>
            <a:r>
              <a:rPr sz="4000" spc="-220" dirty="0">
                <a:latin typeface="Verdana"/>
                <a:cs typeface="Verdana"/>
              </a:rPr>
              <a:t>INTRODUCTION </a:t>
            </a:r>
            <a:r>
              <a:rPr sz="4000" spc="-80" dirty="0">
                <a:latin typeface="Verdana"/>
                <a:cs typeface="Verdana"/>
              </a:rPr>
              <a:t>TO  </a:t>
            </a:r>
            <a:r>
              <a:rPr sz="4000" spc="-175" dirty="0">
                <a:latin typeface="Verdana"/>
                <a:cs typeface="Verdana"/>
              </a:rPr>
              <a:t>MACHINE</a:t>
            </a:r>
            <a:r>
              <a:rPr sz="4000" spc="-275" dirty="0">
                <a:latin typeface="Verdana"/>
                <a:cs typeface="Verdana"/>
              </a:rPr>
              <a:t> </a:t>
            </a:r>
            <a:r>
              <a:rPr sz="4000" spc="-270" dirty="0">
                <a:latin typeface="Verdana"/>
                <a:cs typeface="Verdana"/>
              </a:rPr>
              <a:t>LEARNING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079" y="11"/>
            <a:ext cx="3427095" cy="3429000"/>
          </a:xfrm>
          <a:custGeom>
            <a:avLst/>
            <a:gdLst/>
            <a:ahLst/>
            <a:cxnLst/>
            <a:rect l="l" t="t" r="r" b="b"/>
            <a:pathLst>
              <a:path w="3427094" h="3429000">
                <a:moveTo>
                  <a:pt x="3426752" y="1713725"/>
                </a:moveTo>
                <a:lnTo>
                  <a:pt x="1713953" y="1713725"/>
                </a:lnTo>
                <a:lnTo>
                  <a:pt x="1713953" y="0"/>
                </a:lnTo>
                <a:lnTo>
                  <a:pt x="0" y="1713725"/>
                </a:lnTo>
                <a:lnTo>
                  <a:pt x="1712798" y="1713725"/>
                </a:lnTo>
                <a:lnTo>
                  <a:pt x="1712798" y="3428606"/>
                </a:lnTo>
                <a:lnTo>
                  <a:pt x="3426752" y="3428606"/>
                </a:lnTo>
                <a:lnTo>
                  <a:pt x="3426752" y="1713725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45423" y="6857228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4">
                <a:moveTo>
                  <a:pt x="0" y="1714883"/>
                </a:moveTo>
                <a:lnTo>
                  <a:pt x="1713954" y="1714883"/>
                </a:lnTo>
                <a:lnTo>
                  <a:pt x="171395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2836" y="3428615"/>
            <a:ext cx="1025525" cy="1715135"/>
          </a:xfrm>
          <a:custGeom>
            <a:avLst/>
            <a:gdLst/>
            <a:ahLst/>
            <a:cxnLst/>
            <a:rect l="l" t="t" r="r" b="b"/>
            <a:pathLst>
              <a:path w="1025525" h="1715135">
                <a:moveTo>
                  <a:pt x="0" y="1714883"/>
                </a:moveTo>
                <a:lnTo>
                  <a:pt x="1025164" y="1714883"/>
                </a:lnTo>
                <a:lnTo>
                  <a:pt x="102516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62836" y="8572112"/>
            <a:ext cx="1025525" cy="1713864"/>
          </a:xfrm>
          <a:custGeom>
            <a:avLst/>
            <a:gdLst/>
            <a:ahLst/>
            <a:cxnLst/>
            <a:rect l="l" t="t" r="r" b="b"/>
            <a:pathLst>
              <a:path w="1025525" h="1713865">
                <a:moveTo>
                  <a:pt x="0" y="1713730"/>
                </a:moveTo>
                <a:lnTo>
                  <a:pt x="1025164" y="1713730"/>
                </a:lnTo>
                <a:lnTo>
                  <a:pt x="1025164" y="1025030"/>
                </a:lnTo>
                <a:lnTo>
                  <a:pt x="0" y="0"/>
                </a:lnTo>
                <a:lnTo>
                  <a:pt x="0" y="171373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8881" y="1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0" y="1714883"/>
                </a:moveTo>
                <a:lnTo>
                  <a:pt x="1713954" y="1714883"/>
                </a:lnTo>
                <a:lnTo>
                  <a:pt x="171395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62836" y="2402894"/>
            <a:ext cx="1025525" cy="1026160"/>
          </a:xfrm>
          <a:custGeom>
            <a:avLst/>
            <a:gdLst/>
            <a:ahLst/>
            <a:cxnLst/>
            <a:rect l="l" t="t" r="r" b="b"/>
            <a:pathLst>
              <a:path w="1025525" h="1026160">
                <a:moveTo>
                  <a:pt x="0" y="1025720"/>
                </a:moveTo>
                <a:lnTo>
                  <a:pt x="1025164" y="1025720"/>
                </a:lnTo>
                <a:lnTo>
                  <a:pt x="1025164" y="0"/>
                </a:lnTo>
                <a:lnTo>
                  <a:pt x="0" y="102572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45423" y="8572112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5">
                <a:moveTo>
                  <a:pt x="0" y="1713730"/>
                </a:moveTo>
                <a:lnTo>
                  <a:pt x="1713954" y="1713730"/>
                </a:lnTo>
                <a:lnTo>
                  <a:pt x="1713954" y="0"/>
                </a:lnTo>
                <a:lnTo>
                  <a:pt x="0" y="171373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36079" y="1713731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0" y="1714883"/>
                </a:moveTo>
                <a:lnTo>
                  <a:pt x="1713954" y="1714883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32622" y="6857228"/>
            <a:ext cx="1713230" cy="1715135"/>
          </a:xfrm>
          <a:custGeom>
            <a:avLst/>
            <a:gdLst/>
            <a:ahLst/>
            <a:cxnLst/>
            <a:rect l="l" t="t" r="r" b="b"/>
            <a:pathLst>
              <a:path w="1713230" h="1715134">
                <a:moveTo>
                  <a:pt x="1712801" y="1714883"/>
                </a:moveTo>
                <a:lnTo>
                  <a:pt x="1712801" y="0"/>
                </a:lnTo>
                <a:lnTo>
                  <a:pt x="0" y="0"/>
                </a:lnTo>
                <a:lnTo>
                  <a:pt x="1712801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77" y="5142345"/>
            <a:ext cx="1028700" cy="1715135"/>
          </a:xfrm>
          <a:custGeom>
            <a:avLst/>
            <a:gdLst/>
            <a:ahLst/>
            <a:cxnLst/>
            <a:rect l="l" t="t" r="r" b="b"/>
            <a:pathLst>
              <a:path w="1028700" h="1715134">
                <a:moveTo>
                  <a:pt x="0" y="1714883"/>
                </a:moveTo>
                <a:lnTo>
                  <a:pt x="1028622" y="1714883"/>
                </a:lnTo>
                <a:lnTo>
                  <a:pt x="1028622" y="102918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62836" y="8572111"/>
            <a:ext cx="1025525" cy="1025525"/>
          </a:xfrm>
          <a:custGeom>
            <a:avLst/>
            <a:gdLst/>
            <a:ahLst/>
            <a:cxnLst/>
            <a:rect l="l" t="t" r="r" b="b"/>
            <a:pathLst>
              <a:path w="1025525" h="1025525">
                <a:moveTo>
                  <a:pt x="1025164" y="1025030"/>
                </a:moveTo>
                <a:lnTo>
                  <a:pt x="1025164" y="0"/>
                </a:lnTo>
                <a:lnTo>
                  <a:pt x="0" y="0"/>
                </a:lnTo>
                <a:lnTo>
                  <a:pt x="1025164" y="102503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32611" y="3428618"/>
            <a:ext cx="3430270" cy="3429000"/>
          </a:xfrm>
          <a:custGeom>
            <a:avLst/>
            <a:gdLst/>
            <a:ahLst/>
            <a:cxnLst/>
            <a:rect l="l" t="t" r="r" b="b"/>
            <a:pathLst>
              <a:path w="3430269" h="3429000">
                <a:moveTo>
                  <a:pt x="1712810" y="1713738"/>
                </a:moveTo>
                <a:lnTo>
                  <a:pt x="0" y="1713738"/>
                </a:lnTo>
                <a:lnTo>
                  <a:pt x="0" y="3428619"/>
                </a:lnTo>
                <a:lnTo>
                  <a:pt x="1712810" y="1713738"/>
                </a:lnTo>
                <a:close/>
              </a:path>
              <a:path w="3430269" h="3429000">
                <a:moveTo>
                  <a:pt x="3430219" y="0"/>
                </a:moveTo>
                <a:lnTo>
                  <a:pt x="1717421" y="0"/>
                </a:lnTo>
                <a:lnTo>
                  <a:pt x="1717421" y="1713738"/>
                </a:lnTo>
                <a:lnTo>
                  <a:pt x="3430219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62836" y="1"/>
            <a:ext cx="1025525" cy="1715135"/>
          </a:xfrm>
          <a:custGeom>
            <a:avLst/>
            <a:gdLst/>
            <a:ahLst/>
            <a:cxnLst/>
            <a:rect l="l" t="t" r="r" b="b"/>
            <a:pathLst>
              <a:path w="1025525" h="1715135">
                <a:moveTo>
                  <a:pt x="0" y="1714883"/>
                </a:moveTo>
                <a:lnTo>
                  <a:pt x="1025164" y="1714883"/>
                </a:lnTo>
                <a:lnTo>
                  <a:pt x="102516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45423" y="8572112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5">
                <a:moveTo>
                  <a:pt x="0" y="1713730"/>
                </a:moveTo>
                <a:lnTo>
                  <a:pt x="1713954" y="0"/>
                </a:lnTo>
                <a:lnTo>
                  <a:pt x="0" y="0"/>
                </a:lnTo>
                <a:lnTo>
                  <a:pt x="0" y="171373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36079" y="1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4">
                <a:moveTo>
                  <a:pt x="0" y="1713730"/>
                </a:moveTo>
                <a:lnTo>
                  <a:pt x="1713954" y="0"/>
                </a:lnTo>
                <a:lnTo>
                  <a:pt x="0" y="0"/>
                </a:lnTo>
                <a:lnTo>
                  <a:pt x="0" y="171373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36079" y="3428615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0" y="1714883"/>
                </a:moveTo>
                <a:lnTo>
                  <a:pt x="1713954" y="1714883"/>
                </a:lnTo>
                <a:lnTo>
                  <a:pt x="171395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59377" y="6857228"/>
            <a:ext cx="1028700" cy="1715135"/>
          </a:xfrm>
          <a:custGeom>
            <a:avLst/>
            <a:gdLst/>
            <a:ahLst/>
            <a:cxnLst/>
            <a:rect l="l" t="t" r="r" b="b"/>
            <a:pathLst>
              <a:path w="1028700" h="1715134">
                <a:moveTo>
                  <a:pt x="0" y="1714883"/>
                </a:moveTo>
                <a:lnTo>
                  <a:pt x="1028622" y="1714883"/>
                </a:lnTo>
                <a:lnTo>
                  <a:pt x="1028622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32622" y="6857228"/>
            <a:ext cx="1713230" cy="1715135"/>
          </a:xfrm>
          <a:custGeom>
            <a:avLst/>
            <a:gdLst/>
            <a:ahLst/>
            <a:cxnLst/>
            <a:rect l="l" t="t" r="r" b="b"/>
            <a:pathLst>
              <a:path w="1713230" h="1715134">
                <a:moveTo>
                  <a:pt x="0" y="1714883"/>
                </a:moveTo>
                <a:lnTo>
                  <a:pt x="1712801" y="1714883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3832622" y="3428615"/>
            <a:ext cx="3430270" cy="3429000"/>
            <a:chOff x="13832622" y="3428615"/>
            <a:chExt cx="3430270" cy="3429000"/>
          </a:xfrm>
        </p:grpSpPr>
        <p:sp>
          <p:nvSpPr>
            <p:cNvPr id="21" name="object 21"/>
            <p:cNvSpPr/>
            <p:nvPr/>
          </p:nvSpPr>
          <p:spPr>
            <a:xfrm>
              <a:off x="13832612" y="3428618"/>
              <a:ext cx="3430270" cy="3429000"/>
            </a:xfrm>
            <a:custGeom>
              <a:avLst/>
              <a:gdLst/>
              <a:ahLst/>
              <a:cxnLst/>
              <a:rect l="l" t="t" r="r" b="b"/>
              <a:pathLst>
                <a:path w="3430269" h="3429000">
                  <a:moveTo>
                    <a:pt x="1712810" y="1713738"/>
                  </a:moveTo>
                  <a:lnTo>
                    <a:pt x="0" y="3428619"/>
                  </a:lnTo>
                  <a:lnTo>
                    <a:pt x="1712810" y="3428619"/>
                  </a:lnTo>
                  <a:lnTo>
                    <a:pt x="1712810" y="1713738"/>
                  </a:lnTo>
                  <a:close/>
                </a:path>
                <a:path w="3430269" h="3429000">
                  <a:moveTo>
                    <a:pt x="3430219" y="0"/>
                  </a:moveTo>
                  <a:lnTo>
                    <a:pt x="1717421" y="1713738"/>
                  </a:lnTo>
                  <a:lnTo>
                    <a:pt x="3430219" y="1713738"/>
                  </a:lnTo>
                  <a:lnTo>
                    <a:pt x="3430219" y="0"/>
                  </a:lnTo>
                  <a:close/>
                </a:path>
              </a:pathLst>
            </a:custGeom>
            <a:solidFill>
              <a:srgbClr val="9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545423" y="5142345"/>
              <a:ext cx="1714500" cy="1715135"/>
            </a:xfrm>
            <a:custGeom>
              <a:avLst/>
              <a:gdLst/>
              <a:ahLst/>
              <a:cxnLst/>
              <a:rect l="l" t="t" r="r" b="b"/>
              <a:pathLst>
                <a:path w="1714500" h="1715134">
                  <a:moveTo>
                    <a:pt x="0" y="1714883"/>
                  </a:moveTo>
                  <a:lnTo>
                    <a:pt x="1713954" y="1714883"/>
                  </a:lnTo>
                  <a:lnTo>
                    <a:pt x="1713954" y="0"/>
                  </a:lnTo>
                  <a:lnTo>
                    <a:pt x="0" y="0"/>
                  </a:lnTo>
                  <a:lnTo>
                    <a:pt x="0" y="1714883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3836079" y="8572112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4">
                <a:moveTo>
                  <a:pt x="0" y="1714883"/>
                </a:moveTo>
                <a:lnTo>
                  <a:pt x="1713954" y="1714883"/>
                </a:lnTo>
                <a:lnTo>
                  <a:pt x="171395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62836" y="1713731"/>
            <a:ext cx="1025525" cy="1715135"/>
          </a:xfrm>
          <a:custGeom>
            <a:avLst/>
            <a:gdLst/>
            <a:ahLst/>
            <a:cxnLst/>
            <a:rect l="l" t="t" r="r" b="b"/>
            <a:pathLst>
              <a:path w="1025525" h="1715135">
                <a:moveTo>
                  <a:pt x="0" y="1714883"/>
                </a:moveTo>
                <a:lnTo>
                  <a:pt x="1025164" y="689162"/>
                </a:lnTo>
                <a:lnTo>
                  <a:pt x="1025164" y="0"/>
                </a:lnTo>
                <a:lnTo>
                  <a:pt x="0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36079" y="1713731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1713954" y="1714883"/>
                </a:moveTo>
                <a:lnTo>
                  <a:pt x="1713954" y="0"/>
                </a:lnTo>
                <a:lnTo>
                  <a:pt x="0" y="0"/>
                </a:lnTo>
                <a:lnTo>
                  <a:pt x="1713954" y="1714883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59377" y="5142345"/>
            <a:ext cx="1028700" cy="1029335"/>
          </a:xfrm>
          <a:custGeom>
            <a:avLst/>
            <a:gdLst/>
            <a:ahLst/>
            <a:cxnLst/>
            <a:rect l="l" t="t" r="r" b="b"/>
            <a:pathLst>
              <a:path w="1028700" h="1029335">
                <a:moveTo>
                  <a:pt x="1028622" y="1029180"/>
                </a:moveTo>
                <a:lnTo>
                  <a:pt x="1028622" y="0"/>
                </a:lnTo>
                <a:lnTo>
                  <a:pt x="0" y="0"/>
                </a:lnTo>
                <a:lnTo>
                  <a:pt x="1028622" y="102918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3598" y="5767394"/>
            <a:ext cx="14773259" cy="334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27649" y="1386907"/>
            <a:ext cx="108585" cy="55244"/>
          </a:xfrm>
          <a:custGeom>
            <a:avLst/>
            <a:gdLst/>
            <a:ahLst/>
            <a:cxnLst/>
            <a:rect l="l" t="t" r="r" b="b"/>
            <a:pathLst>
              <a:path w="108584" h="55244">
                <a:moveTo>
                  <a:pt x="0" y="54741"/>
                </a:moveTo>
                <a:lnTo>
                  <a:pt x="54392" y="0"/>
                </a:lnTo>
                <a:lnTo>
                  <a:pt x="107958" y="53909"/>
                </a:lnTo>
                <a:lnTo>
                  <a:pt x="0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26713" y="160495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26713" y="182674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26713" y="2045665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26713" y="22646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44392" y="13860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044284" y="1604931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044284" y="1826699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44284" y="2045621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44284" y="2264630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61832" y="13860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61832" y="1604996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61832" y="1826765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261832" y="2045686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261832" y="2264696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479403" y="13860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79403" y="160495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79403" y="182674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79403" y="2045665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79403" y="22646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96995" y="13860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96995" y="160495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696995" y="1826743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696995" y="2045665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696995" y="2264674"/>
            <a:ext cx="109220" cy="55244"/>
          </a:xfrm>
          <a:custGeom>
            <a:avLst/>
            <a:gdLst/>
            <a:ahLst/>
            <a:cxnLst/>
            <a:rect l="l" t="t" r="r" b="b"/>
            <a:pathLst>
              <a:path w="109220" h="55244">
                <a:moveTo>
                  <a:pt x="108785" y="54741"/>
                </a:moveTo>
                <a:lnTo>
                  <a:pt x="0" y="54741"/>
                </a:lnTo>
                <a:lnTo>
                  <a:pt x="54392" y="0"/>
                </a:lnTo>
                <a:lnTo>
                  <a:pt x="108785" y="5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50066" y="254819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50066" y="351974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0066" y="449129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50066" y="4977066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75416" y="1357630"/>
            <a:ext cx="5271135" cy="39135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643255">
              <a:lnSpc>
                <a:spcPts val="3829"/>
              </a:lnSpc>
              <a:spcBef>
                <a:spcPts val="235"/>
              </a:spcBef>
            </a:pPr>
            <a:r>
              <a:rPr sz="3200" b="1" spc="-50" dirty="0">
                <a:latin typeface="Verdana"/>
                <a:cs typeface="Verdana"/>
              </a:rPr>
              <a:t>WHY </a:t>
            </a:r>
            <a:r>
              <a:rPr sz="3200" b="1" spc="-250" dirty="0">
                <a:latin typeface="Verdana"/>
                <a:cs typeface="Verdana"/>
              </a:rPr>
              <a:t>PREDICT </a:t>
            </a:r>
            <a:r>
              <a:rPr sz="3200" b="1" spc="-90" dirty="0">
                <a:latin typeface="Verdana"/>
                <a:cs typeface="Verdana"/>
              </a:rPr>
              <a:t>STOCK  </a:t>
            </a:r>
            <a:r>
              <a:rPr sz="3200" b="1" spc="-229" dirty="0">
                <a:latin typeface="Verdana"/>
                <a:cs typeface="Verdana"/>
              </a:rPr>
              <a:t>PRICES?</a:t>
            </a:r>
            <a:endParaRPr sz="3200">
              <a:latin typeface="Verdana"/>
              <a:cs typeface="Verdana"/>
            </a:endParaRPr>
          </a:p>
          <a:p>
            <a:pPr marL="702945">
              <a:lnSpc>
                <a:spcPts val="3685"/>
              </a:lnSpc>
            </a:pPr>
            <a:r>
              <a:rPr sz="3200" spc="-170" dirty="0">
                <a:latin typeface="Verdana"/>
                <a:cs typeface="Verdana"/>
              </a:rPr>
              <a:t>FORECASTING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-285" dirty="0">
                <a:latin typeface="Verdana"/>
                <a:cs typeface="Verdana"/>
              </a:rPr>
              <a:t>FUTURE</a:t>
            </a:r>
            <a:endParaRPr sz="3200">
              <a:latin typeface="Verdana"/>
              <a:cs typeface="Verdana"/>
            </a:endParaRPr>
          </a:p>
          <a:p>
            <a:pPr marL="702945" marR="81915">
              <a:lnSpc>
                <a:spcPts val="3829"/>
              </a:lnSpc>
              <a:spcBef>
                <a:spcPts val="125"/>
              </a:spcBef>
            </a:pPr>
            <a:r>
              <a:rPr sz="3200" spc="-140" dirty="0">
                <a:latin typeface="Verdana"/>
                <a:cs typeface="Verdana"/>
              </a:rPr>
              <a:t>STOCK </a:t>
            </a:r>
            <a:r>
              <a:rPr sz="3200" spc="-229" dirty="0">
                <a:latin typeface="Verdana"/>
                <a:cs typeface="Verdana"/>
              </a:rPr>
              <a:t>PRICES  </a:t>
            </a:r>
            <a:r>
              <a:rPr sz="3200" spc="-260" dirty="0">
                <a:latin typeface="Verdana"/>
                <a:cs typeface="Verdana"/>
              </a:rPr>
              <a:t>INVESTMENT DECISION-  </a:t>
            </a:r>
            <a:r>
              <a:rPr sz="3200" spc="-150" dirty="0">
                <a:latin typeface="Verdana"/>
                <a:cs typeface="Verdana"/>
              </a:rPr>
              <a:t>MAKING</a:t>
            </a:r>
            <a:endParaRPr sz="3200">
              <a:latin typeface="Verdana"/>
              <a:cs typeface="Verdana"/>
            </a:endParaRPr>
          </a:p>
          <a:p>
            <a:pPr marL="702945">
              <a:lnSpc>
                <a:spcPts val="3679"/>
              </a:lnSpc>
            </a:pPr>
            <a:r>
              <a:rPr sz="3200" spc="-365" dirty="0">
                <a:latin typeface="Verdana"/>
                <a:cs typeface="Verdana"/>
              </a:rPr>
              <a:t>RISK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MANAGEMENT</a:t>
            </a:r>
            <a:endParaRPr sz="3200">
              <a:latin typeface="Verdana"/>
              <a:cs typeface="Verdana"/>
            </a:endParaRPr>
          </a:p>
          <a:p>
            <a:pPr marL="702945">
              <a:lnSpc>
                <a:spcPts val="3829"/>
              </a:lnSpc>
            </a:pPr>
            <a:r>
              <a:rPr sz="3200" spc="-180" dirty="0">
                <a:latin typeface="Verdana"/>
                <a:cs typeface="Verdana"/>
              </a:rPr>
              <a:t>PROFIT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-204" dirty="0">
                <a:latin typeface="Verdana"/>
                <a:cs typeface="Verdana"/>
              </a:rPr>
              <a:t>OPPORTUNITIES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3004" y="1608911"/>
            <a:ext cx="1606550" cy="1609090"/>
          </a:xfrm>
          <a:custGeom>
            <a:avLst/>
            <a:gdLst/>
            <a:ahLst/>
            <a:cxnLst/>
            <a:rect l="l" t="t" r="r" b="b"/>
            <a:pathLst>
              <a:path w="1606550" h="1609089">
                <a:moveTo>
                  <a:pt x="1606372" y="0"/>
                </a:moveTo>
                <a:lnTo>
                  <a:pt x="802919" y="0"/>
                </a:lnTo>
                <a:lnTo>
                  <a:pt x="802919" y="804049"/>
                </a:lnTo>
                <a:lnTo>
                  <a:pt x="0" y="804049"/>
                </a:lnTo>
                <a:lnTo>
                  <a:pt x="802919" y="1608645"/>
                </a:lnTo>
                <a:lnTo>
                  <a:pt x="802919" y="804595"/>
                </a:lnTo>
                <a:lnTo>
                  <a:pt x="1606372" y="804595"/>
                </a:lnTo>
                <a:lnTo>
                  <a:pt x="1606372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45750" y="1610522"/>
            <a:ext cx="742315" cy="805180"/>
          </a:xfrm>
          <a:custGeom>
            <a:avLst/>
            <a:gdLst/>
            <a:ahLst/>
            <a:cxnLst/>
            <a:rect l="l" t="t" r="r" b="b"/>
            <a:pathLst>
              <a:path w="742315" h="805180">
                <a:moveTo>
                  <a:pt x="0" y="0"/>
                </a:moveTo>
                <a:lnTo>
                  <a:pt x="0" y="804596"/>
                </a:lnTo>
                <a:lnTo>
                  <a:pt x="742250" y="804596"/>
                </a:lnTo>
                <a:lnTo>
                  <a:pt x="742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9377" y="1878"/>
            <a:ext cx="1606550" cy="1607185"/>
          </a:xfrm>
          <a:custGeom>
            <a:avLst/>
            <a:gdLst/>
            <a:ahLst/>
            <a:cxnLst/>
            <a:rect l="l" t="t" r="r" b="b"/>
            <a:pathLst>
              <a:path w="1606550" h="1607185">
                <a:moveTo>
                  <a:pt x="1606372" y="0"/>
                </a:moveTo>
                <a:lnTo>
                  <a:pt x="802919" y="0"/>
                </a:lnTo>
                <a:lnTo>
                  <a:pt x="802919" y="802424"/>
                </a:lnTo>
                <a:lnTo>
                  <a:pt x="0" y="802424"/>
                </a:lnTo>
                <a:lnTo>
                  <a:pt x="0" y="1607032"/>
                </a:lnTo>
                <a:lnTo>
                  <a:pt x="803452" y="1607032"/>
                </a:lnTo>
                <a:lnTo>
                  <a:pt x="803452" y="804595"/>
                </a:lnTo>
                <a:lnTo>
                  <a:pt x="1606372" y="804595"/>
                </a:lnTo>
                <a:lnTo>
                  <a:pt x="1606372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33013" y="247"/>
            <a:ext cx="803275" cy="804545"/>
          </a:xfrm>
          <a:custGeom>
            <a:avLst/>
            <a:gdLst/>
            <a:ahLst/>
            <a:cxnLst/>
            <a:rect l="l" t="t" r="r" b="b"/>
            <a:pathLst>
              <a:path w="803275" h="804545">
                <a:moveTo>
                  <a:pt x="802913" y="804055"/>
                </a:moveTo>
                <a:lnTo>
                  <a:pt x="802913" y="0"/>
                </a:lnTo>
                <a:lnTo>
                  <a:pt x="0" y="804055"/>
                </a:lnTo>
                <a:lnTo>
                  <a:pt x="802913" y="804055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33004" y="804303"/>
            <a:ext cx="1606550" cy="2413635"/>
          </a:xfrm>
          <a:custGeom>
            <a:avLst/>
            <a:gdLst/>
            <a:ahLst/>
            <a:cxnLst/>
            <a:rect l="l" t="t" r="r" b="b"/>
            <a:pathLst>
              <a:path w="1606550" h="2413635">
                <a:moveTo>
                  <a:pt x="803452" y="804608"/>
                </a:moveTo>
                <a:lnTo>
                  <a:pt x="0" y="804608"/>
                </a:lnTo>
                <a:lnTo>
                  <a:pt x="0" y="1609204"/>
                </a:lnTo>
                <a:lnTo>
                  <a:pt x="803452" y="1609204"/>
                </a:lnTo>
                <a:lnTo>
                  <a:pt x="803452" y="804608"/>
                </a:lnTo>
                <a:close/>
              </a:path>
              <a:path w="1606550" h="2413635">
                <a:moveTo>
                  <a:pt x="1606372" y="1608658"/>
                </a:moveTo>
                <a:lnTo>
                  <a:pt x="802919" y="2413254"/>
                </a:lnTo>
                <a:lnTo>
                  <a:pt x="1606372" y="2413254"/>
                </a:lnTo>
                <a:lnTo>
                  <a:pt x="1606372" y="1608658"/>
                </a:lnTo>
                <a:close/>
              </a:path>
              <a:path w="1606550" h="2413635">
                <a:moveTo>
                  <a:pt x="1606372" y="0"/>
                </a:moveTo>
                <a:lnTo>
                  <a:pt x="802919" y="0"/>
                </a:lnTo>
                <a:lnTo>
                  <a:pt x="1606372" y="804608"/>
                </a:lnTo>
                <a:lnTo>
                  <a:pt x="1606372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45750" y="2415119"/>
            <a:ext cx="742315" cy="801370"/>
          </a:xfrm>
          <a:custGeom>
            <a:avLst/>
            <a:gdLst/>
            <a:ahLst/>
            <a:cxnLst/>
            <a:rect l="l" t="t" r="r" b="b"/>
            <a:pathLst>
              <a:path w="742315" h="801369">
                <a:moveTo>
                  <a:pt x="742250" y="61249"/>
                </a:moveTo>
                <a:lnTo>
                  <a:pt x="742250" y="0"/>
                </a:lnTo>
                <a:lnTo>
                  <a:pt x="0" y="0"/>
                </a:lnTo>
                <a:lnTo>
                  <a:pt x="0" y="800743"/>
                </a:lnTo>
                <a:lnTo>
                  <a:pt x="3309" y="800743"/>
                </a:lnTo>
                <a:lnTo>
                  <a:pt x="742250" y="61249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39377" y="253"/>
            <a:ext cx="1606550" cy="3215640"/>
          </a:xfrm>
          <a:custGeom>
            <a:avLst/>
            <a:gdLst/>
            <a:ahLst/>
            <a:cxnLst/>
            <a:rect l="l" t="t" r="r" b="b"/>
            <a:pathLst>
              <a:path w="1606550" h="3215640">
                <a:moveTo>
                  <a:pt x="802919" y="2412708"/>
                </a:moveTo>
                <a:lnTo>
                  <a:pt x="0" y="1608658"/>
                </a:lnTo>
                <a:lnTo>
                  <a:pt x="0" y="2412708"/>
                </a:lnTo>
                <a:lnTo>
                  <a:pt x="802919" y="2412708"/>
                </a:lnTo>
                <a:close/>
              </a:path>
              <a:path w="1606550" h="3215640">
                <a:moveTo>
                  <a:pt x="802919" y="0"/>
                </a:moveTo>
                <a:lnTo>
                  <a:pt x="0" y="0"/>
                </a:lnTo>
                <a:lnTo>
                  <a:pt x="0" y="804049"/>
                </a:lnTo>
                <a:lnTo>
                  <a:pt x="802919" y="0"/>
                </a:lnTo>
                <a:close/>
              </a:path>
              <a:path w="1606550" h="3215640">
                <a:moveTo>
                  <a:pt x="1603057" y="3215614"/>
                </a:moveTo>
                <a:lnTo>
                  <a:pt x="802919" y="2414867"/>
                </a:lnTo>
                <a:lnTo>
                  <a:pt x="802919" y="3215614"/>
                </a:lnTo>
                <a:lnTo>
                  <a:pt x="1603057" y="3215614"/>
                </a:lnTo>
                <a:close/>
              </a:path>
              <a:path w="1606550" h="3215640">
                <a:moveTo>
                  <a:pt x="1606372" y="805675"/>
                </a:moveTo>
                <a:lnTo>
                  <a:pt x="802919" y="1610271"/>
                </a:lnTo>
                <a:lnTo>
                  <a:pt x="1606372" y="1610271"/>
                </a:lnTo>
                <a:lnTo>
                  <a:pt x="1606372" y="805675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33004" y="253"/>
            <a:ext cx="1606550" cy="1609090"/>
          </a:xfrm>
          <a:custGeom>
            <a:avLst/>
            <a:gdLst/>
            <a:ahLst/>
            <a:cxnLst/>
            <a:rect l="l" t="t" r="r" b="b"/>
            <a:pathLst>
              <a:path w="1606550" h="1609090">
                <a:moveTo>
                  <a:pt x="1606372" y="0"/>
                </a:moveTo>
                <a:lnTo>
                  <a:pt x="802919" y="0"/>
                </a:lnTo>
                <a:lnTo>
                  <a:pt x="802919" y="804049"/>
                </a:lnTo>
                <a:lnTo>
                  <a:pt x="0" y="804049"/>
                </a:lnTo>
                <a:lnTo>
                  <a:pt x="0" y="1608658"/>
                </a:lnTo>
                <a:lnTo>
                  <a:pt x="803452" y="1608658"/>
                </a:lnTo>
                <a:lnTo>
                  <a:pt x="803452" y="804595"/>
                </a:lnTo>
                <a:lnTo>
                  <a:pt x="1606372" y="804595"/>
                </a:lnTo>
                <a:lnTo>
                  <a:pt x="1606372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33013" y="2412954"/>
            <a:ext cx="803275" cy="805180"/>
          </a:xfrm>
          <a:custGeom>
            <a:avLst/>
            <a:gdLst/>
            <a:ahLst/>
            <a:cxnLst/>
            <a:rect l="l" t="t" r="r" b="b"/>
            <a:pathLst>
              <a:path w="803275" h="805180">
                <a:moveTo>
                  <a:pt x="802913" y="804596"/>
                </a:moveTo>
                <a:lnTo>
                  <a:pt x="0" y="0"/>
                </a:lnTo>
                <a:lnTo>
                  <a:pt x="0" y="804596"/>
                </a:lnTo>
                <a:lnTo>
                  <a:pt x="802913" y="804596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39382" y="2412954"/>
            <a:ext cx="803910" cy="805180"/>
          </a:xfrm>
          <a:custGeom>
            <a:avLst/>
            <a:gdLst/>
            <a:ahLst/>
            <a:cxnLst/>
            <a:rect l="l" t="t" r="r" b="b"/>
            <a:pathLst>
              <a:path w="803909" h="805180">
                <a:moveTo>
                  <a:pt x="803454" y="804596"/>
                </a:moveTo>
                <a:lnTo>
                  <a:pt x="803454" y="0"/>
                </a:lnTo>
                <a:lnTo>
                  <a:pt x="0" y="0"/>
                </a:lnTo>
                <a:lnTo>
                  <a:pt x="0" y="804596"/>
                </a:lnTo>
                <a:lnTo>
                  <a:pt x="803454" y="804596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45750" y="805926"/>
            <a:ext cx="742315" cy="805180"/>
          </a:xfrm>
          <a:custGeom>
            <a:avLst/>
            <a:gdLst/>
            <a:ahLst/>
            <a:cxnLst/>
            <a:rect l="l" t="t" r="r" b="b"/>
            <a:pathLst>
              <a:path w="742315" h="805180">
                <a:moveTo>
                  <a:pt x="0" y="0"/>
                </a:moveTo>
                <a:lnTo>
                  <a:pt x="0" y="804596"/>
                </a:lnTo>
                <a:lnTo>
                  <a:pt x="742250" y="804596"/>
                </a:lnTo>
                <a:lnTo>
                  <a:pt x="742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49060" y="2476369"/>
            <a:ext cx="739140" cy="739775"/>
          </a:xfrm>
          <a:custGeom>
            <a:avLst/>
            <a:gdLst/>
            <a:ahLst/>
            <a:cxnLst/>
            <a:rect l="l" t="t" r="r" b="b"/>
            <a:pathLst>
              <a:path w="739140" h="739775">
                <a:moveTo>
                  <a:pt x="738940" y="739493"/>
                </a:moveTo>
                <a:lnTo>
                  <a:pt x="738940" y="0"/>
                </a:lnTo>
                <a:lnTo>
                  <a:pt x="0" y="739493"/>
                </a:lnTo>
                <a:lnTo>
                  <a:pt x="738940" y="73949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9382" y="1608899"/>
            <a:ext cx="803275" cy="804545"/>
          </a:xfrm>
          <a:custGeom>
            <a:avLst/>
            <a:gdLst/>
            <a:ahLst/>
            <a:cxnLst/>
            <a:rect l="l" t="t" r="r" b="b"/>
            <a:pathLst>
              <a:path w="803275" h="804544">
                <a:moveTo>
                  <a:pt x="802913" y="804055"/>
                </a:moveTo>
                <a:lnTo>
                  <a:pt x="802913" y="0"/>
                </a:lnTo>
                <a:lnTo>
                  <a:pt x="0" y="0"/>
                </a:lnTo>
                <a:lnTo>
                  <a:pt x="802913" y="804055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45750" y="1870"/>
            <a:ext cx="742315" cy="742950"/>
          </a:xfrm>
          <a:custGeom>
            <a:avLst/>
            <a:gdLst/>
            <a:ahLst/>
            <a:cxnLst/>
            <a:rect l="l" t="t" r="r" b="b"/>
            <a:pathLst>
              <a:path w="742315" h="742950">
                <a:moveTo>
                  <a:pt x="742250" y="742805"/>
                </a:moveTo>
                <a:lnTo>
                  <a:pt x="742250" y="0"/>
                </a:lnTo>
                <a:lnTo>
                  <a:pt x="0" y="0"/>
                </a:lnTo>
                <a:lnTo>
                  <a:pt x="742250" y="742805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39382" y="247"/>
            <a:ext cx="803275" cy="804545"/>
          </a:xfrm>
          <a:custGeom>
            <a:avLst/>
            <a:gdLst/>
            <a:ahLst/>
            <a:cxnLst/>
            <a:rect l="l" t="t" r="r" b="b"/>
            <a:pathLst>
              <a:path w="803275" h="804545">
                <a:moveTo>
                  <a:pt x="802913" y="804055"/>
                </a:moveTo>
                <a:lnTo>
                  <a:pt x="802913" y="0"/>
                </a:lnTo>
                <a:lnTo>
                  <a:pt x="0" y="804055"/>
                </a:lnTo>
                <a:lnTo>
                  <a:pt x="802913" y="804055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6742295" y="1610522"/>
            <a:ext cx="803910" cy="1605915"/>
            <a:chOff x="16742295" y="1610522"/>
            <a:chExt cx="803910" cy="1605915"/>
          </a:xfrm>
        </p:grpSpPr>
        <p:sp>
          <p:nvSpPr>
            <p:cNvPr id="18" name="object 18"/>
            <p:cNvSpPr/>
            <p:nvPr/>
          </p:nvSpPr>
          <p:spPr>
            <a:xfrm>
              <a:off x="16742295" y="2415119"/>
              <a:ext cx="803910" cy="801370"/>
            </a:xfrm>
            <a:custGeom>
              <a:avLst/>
              <a:gdLst/>
              <a:ahLst/>
              <a:cxnLst/>
              <a:rect l="l" t="t" r="r" b="b"/>
              <a:pathLst>
                <a:path w="803909" h="801369">
                  <a:moveTo>
                    <a:pt x="803454" y="800743"/>
                  </a:moveTo>
                  <a:lnTo>
                    <a:pt x="803454" y="0"/>
                  </a:lnTo>
                  <a:lnTo>
                    <a:pt x="0" y="0"/>
                  </a:lnTo>
                  <a:lnTo>
                    <a:pt x="800144" y="800743"/>
                  </a:lnTo>
                  <a:lnTo>
                    <a:pt x="803454" y="800743"/>
                  </a:lnTo>
                  <a:close/>
                </a:path>
              </a:pathLst>
            </a:custGeom>
            <a:solidFill>
              <a:srgbClr val="9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42296" y="1610522"/>
              <a:ext cx="803910" cy="805180"/>
            </a:xfrm>
            <a:custGeom>
              <a:avLst/>
              <a:gdLst/>
              <a:ahLst/>
              <a:cxnLst/>
              <a:rect l="l" t="t" r="r" b="b"/>
              <a:pathLst>
                <a:path w="803909" h="805180">
                  <a:moveTo>
                    <a:pt x="803454" y="804596"/>
                  </a:moveTo>
                  <a:lnTo>
                    <a:pt x="803454" y="0"/>
                  </a:lnTo>
                  <a:lnTo>
                    <a:pt x="0" y="0"/>
                  </a:lnTo>
                  <a:lnTo>
                    <a:pt x="0" y="804596"/>
                  </a:lnTo>
                  <a:lnTo>
                    <a:pt x="803454" y="804596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4333004" y="253"/>
            <a:ext cx="1606550" cy="1609090"/>
          </a:xfrm>
          <a:custGeom>
            <a:avLst/>
            <a:gdLst/>
            <a:ahLst/>
            <a:cxnLst/>
            <a:rect l="l" t="t" r="r" b="b"/>
            <a:pathLst>
              <a:path w="1606550" h="1609090">
                <a:moveTo>
                  <a:pt x="802919" y="0"/>
                </a:moveTo>
                <a:lnTo>
                  <a:pt x="0" y="0"/>
                </a:lnTo>
                <a:lnTo>
                  <a:pt x="0" y="804049"/>
                </a:lnTo>
                <a:lnTo>
                  <a:pt x="802919" y="0"/>
                </a:lnTo>
                <a:close/>
              </a:path>
              <a:path w="1606550" h="1609090">
                <a:moveTo>
                  <a:pt x="1606372" y="1608658"/>
                </a:moveTo>
                <a:lnTo>
                  <a:pt x="802919" y="804049"/>
                </a:lnTo>
                <a:lnTo>
                  <a:pt x="802919" y="1608658"/>
                </a:lnTo>
                <a:lnTo>
                  <a:pt x="1606372" y="1608658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35928" y="2412954"/>
            <a:ext cx="803910" cy="805180"/>
          </a:xfrm>
          <a:custGeom>
            <a:avLst/>
            <a:gdLst/>
            <a:ahLst/>
            <a:cxnLst/>
            <a:rect l="l" t="t" r="r" b="b"/>
            <a:pathLst>
              <a:path w="803909" h="805180">
                <a:moveTo>
                  <a:pt x="803454" y="0"/>
                </a:moveTo>
                <a:lnTo>
                  <a:pt x="0" y="0"/>
                </a:lnTo>
                <a:lnTo>
                  <a:pt x="0" y="804596"/>
                </a:lnTo>
                <a:lnTo>
                  <a:pt x="803454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42295" y="1878"/>
            <a:ext cx="1546225" cy="1609090"/>
          </a:xfrm>
          <a:custGeom>
            <a:avLst/>
            <a:gdLst/>
            <a:ahLst/>
            <a:cxnLst/>
            <a:rect l="l" t="t" r="r" b="b"/>
            <a:pathLst>
              <a:path w="1546225" h="1609090">
                <a:moveTo>
                  <a:pt x="803452" y="804049"/>
                </a:moveTo>
                <a:lnTo>
                  <a:pt x="0" y="804049"/>
                </a:lnTo>
                <a:lnTo>
                  <a:pt x="0" y="1608645"/>
                </a:lnTo>
                <a:lnTo>
                  <a:pt x="803452" y="804049"/>
                </a:lnTo>
                <a:close/>
              </a:path>
              <a:path w="1546225" h="1609090">
                <a:moveTo>
                  <a:pt x="1545704" y="742797"/>
                </a:moveTo>
                <a:lnTo>
                  <a:pt x="803452" y="0"/>
                </a:lnTo>
                <a:lnTo>
                  <a:pt x="803452" y="804049"/>
                </a:lnTo>
                <a:lnTo>
                  <a:pt x="1545704" y="804049"/>
                </a:lnTo>
                <a:lnTo>
                  <a:pt x="1545704" y="742797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8700" y="4987625"/>
            <a:ext cx="16421099" cy="46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0615" y="2390774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0615" y="2962274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0615" y="3533774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69765" y="993235"/>
            <a:ext cx="11011535" cy="2887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210945">
              <a:lnSpc>
                <a:spcPct val="100000"/>
              </a:lnSpc>
              <a:spcBef>
                <a:spcPts val="130"/>
              </a:spcBef>
            </a:pPr>
            <a:r>
              <a:rPr sz="3750" b="1" spc="-215" dirty="0">
                <a:latin typeface="Verdana"/>
                <a:cs typeface="Verdana"/>
              </a:rPr>
              <a:t>MACHINE </a:t>
            </a:r>
            <a:r>
              <a:rPr sz="3750" b="1" spc="-285" dirty="0">
                <a:latin typeface="Verdana"/>
                <a:cs typeface="Verdana"/>
              </a:rPr>
              <a:t>LEARNING </a:t>
            </a:r>
            <a:r>
              <a:rPr sz="3750" b="1" spc="-100" dirty="0">
                <a:latin typeface="Verdana"/>
                <a:cs typeface="Verdana"/>
              </a:rPr>
              <a:t>FOR </a:t>
            </a:r>
            <a:r>
              <a:rPr sz="3750" b="1" spc="-85" dirty="0">
                <a:latin typeface="Verdana"/>
                <a:cs typeface="Verdana"/>
              </a:rPr>
              <a:t>STOCK </a:t>
            </a:r>
            <a:r>
              <a:rPr sz="3750" b="1" spc="-250" dirty="0">
                <a:latin typeface="Verdana"/>
                <a:cs typeface="Verdana"/>
              </a:rPr>
              <a:t>PRICE  </a:t>
            </a:r>
            <a:r>
              <a:rPr sz="3750" b="1" spc="-280" dirty="0">
                <a:latin typeface="Verdana"/>
                <a:cs typeface="Verdana"/>
              </a:rPr>
              <a:t>PREDICTION</a:t>
            </a:r>
            <a:endParaRPr sz="3750">
              <a:latin typeface="Verdana"/>
              <a:cs typeface="Verdana"/>
            </a:endParaRPr>
          </a:p>
          <a:p>
            <a:pPr marL="828040" marR="5080">
              <a:lnSpc>
                <a:spcPct val="100000"/>
              </a:lnSpc>
            </a:pPr>
            <a:r>
              <a:rPr sz="3750" spc="-200" dirty="0">
                <a:latin typeface="Verdana"/>
                <a:cs typeface="Verdana"/>
              </a:rPr>
              <a:t>ROLE </a:t>
            </a:r>
            <a:r>
              <a:rPr sz="3750" spc="30" dirty="0">
                <a:latin typeface="Verdana"/>
                <a:cs typeface="Verdana"/>
              </a:rPr>
              <a:t>OF </a:t>
            </a:r>
            <a:r>
              <a:rPr sz="3750" spc="-150" dirty="0">
                <a:latin typeface="Verdana"/>
                <a:cs typeface="Verdana"/>
              </a:rPr>
              <a:t>MACHINE </a:t>
            </a:r>
            <a:r>
              <a:rPr sz="3750" spc="-235" dirty="0">
                <a:latin typeface="Verdana"/>
                <a:cs typeface="Verdana"/>
              </a:rPr>
              <a:t>LEARNING </a:t>
            </a:r>
            <a:r>
              <a:rPr sz="3750" spc="-204" dirty="0">
                <a:latin typeface="Verdana"/>
                <a:cs typeface="Verdana"/>
              </a:rPr>
              <a:t>ALGORITHMS  </a:t>
            </a:r>
            <a:r>
              <a:rPr sz="3750" spc="-155" dirty="0">
                <a:latin typeface="Verdana"/>
                <a:cs typeface="Verdana"/>
              </a:rPr>
              <a:t>ADVANTAGES </a:t>
            </a:r>
            <a:r>
              <a:rPr sz="3750" spc="30" dirty="0">
                <a:latin typeface="Verdana"/>
                <a:cs typeface="Verdana"/>
              </a:rPr>
              <a:t>OF </a:t>
            </a:r>
            <a:r>
              <a:rPr sz="3750" spc="-300" dirty="0">
                <a:latin typeface="Verdana"/>
                <a:cs typeface="Verdana"/>
              </a:rPr>
              <a:t>USING </a:t>
            </a:r>
            <a:r>
              <a:rPr sz="3750" spc="-150" dirty="0">
                <a:latin typeface="Verdana"/>
                <a:cs typeface="Verdana"/>
              </a:rPr>
              <a:t>MACHINE</a:t>
            </a:r>
            <a:r>
              <a:rPr sz="3750" spc="-530" dirty="0">
                <a:latin typeface="Verdana"/>
                <a:cs typeface="Verdana"/>
              </a:rPr>
              <a:t> </a:t>
            </a:r>
            <a:r>
              <a:rPr sz="3750" spc="-235" dirty="0">
                <a:latin typeface="Verdana"/>
                <a:cs typeface="Verdana"/>
              </a:rPr>
              <a:t>LEARNING  </a:t>
            </a:r>
            <a:r>
              <a:rPr sz="3750" spc="-240" dirty="0">
                <a:latin typeface="Verdana"/>
                <a:cs typeface="Verdana"/>
              </a:rPr>
              <a:t>TECHNIQUES </a:t>
            </a:r>
            <a:r>
              <a:rPr sz="3750" spc="-50" dirty="0">
                <a:latin typeface="Verdana"/>
                <a:cs typeface="Verdana"/>
              </a:rPr>
              <a:t>FOR </a:t>
            </a:r>
            <a:r>
              <a:rPr sz="3750" spc="-285" dirty="0">
                <a:latin typeface="Verdana"/>
                <a:cs typeface="Verdana"/>
              </a:rPr>
              <a:t>FEATURE</a:t>
            </a:r>
            <a:r>
              <a:rPr sz="3750" spc="-450" dirty="0">
                <a:latin typeface="Verdana"/>
                <a:cs typeface="Verdana"/>
              </a:rPr>
              <a:t> </a:t>
            </a:r>
            <a:r>
              <a:rPr sz="3750" spc="-185" dirty="0">
                <a:latin typeface="Verdana"/>
                <a:cs typeface="Verdana"/>
              </a:rPr>
              <a:t>EXTRACTION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D754643-96D2-0BB1-D8DD-838E8926B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t="75" r="14623" b="-75"/>
          <a:stretch/>
        </p:blipFill>
        <p:spPr>
          <a:xfrm>
            <a:off x="-12938" y="1827"/>
            <a:ext cx="18287697" cy="102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3423285" cy="3429000"/>
          </a:xfrm>
          <a:custGeom>
            <a:avLst/>
            <a:gdLst/>
            <a:ahLst/>
            <a:cxnLst/>
            <a:rect l="l" t="t" r="r" b="b"/>
            <a:pathLst>
              <a:path w="3423285" h="3429000">
                <a:moveTo>
                  <a:pt x="3423094" y="1713725"/>
                </a:moveTo>
                <a:lnTo>
                  <a:pt x="1709140" y="0"/>
                </a:lnTo>
                <a:lnTo>
                  <a:pt x="1709140" y="1713725"/>
                </a:lnTo>
                <a:lnTo>
                  <a:pt x="0" y="1713725"/>
                </a:lnTo>
                <a:lnTo>
                  <a:pt x="0" y="3428606"/>
                </a:lnTo>
                <a:lnTo>
                  <a:pt x="1710296" y="3428606"/>
                </a:lnTo>
                <a:lnTo>
                  <a:pt x="1710296" y="1713725"/>
                </a:lnTo>
                <a:lnTo>
                  <a:pt x="3423094" y="1713725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99" y="6857230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4">
                <a:moveTo>
                  <a:pt x="1713954" y="1714883"/>
                </a:moveTo>
                <a:lnTo>
                  <a:pt x="0" y="1714883"/>
                </a:lnTo>
                <a:lnTo>
                  <a:pt x="0" y="0"/>
                </a:lnTo>
                <a:lnTo>
                  <a:pt x="1713954" y="0"/>
                </a:lnTo>
                <a:lnTo>
                  <a:pt x="1713954" y="1714883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"/>
            <a:ext cx="1710689" cy="1715135"/>
          </a:xfrm>
          <a:custGeom>
            <a:avLst/>
            <a:gdLst/>
            <a:ahLst/>
            <a:cxnLst/>
            <a:rect l="l" t="t" r="r" b="b"/>
            <a:pathLst>
              <a:path w="1710689" h="1715135">
                <a:moveTo>
                  <a:pt x="0" y="1714883"/>
                </a:moveTo>
                <a:lnTo>
                  <a:pt x="0" y="0"/>
                </a:lnTo>
                <a:lnTo>
                  <a:pt x="1710296" y="0"/>
                </a:lnTo>
                <a:lnTo>
                  <a:pt x="1710296" y="1714883"/>
                </a:lnTo>
                <a:lnTo>
                  <a:pt x="0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99" y="8572113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5">
                <a:moveTo>
                  <a:pt x="1713954" y="1713730"/>
                </a:moveTo>
                <a:lnTo>
                  <a:pt x="0" y="1713730"/>
                </a:lnTo>
                <a:lnTo>
                  <a:pt x="0" y="0"/>
                </a:lnTo>
                <a:lnTo>
                  <a:pt x="1713954" y="171373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9144" y="1713733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1713954" y="1714883"/>
                </a:moveTo>
                <a:lnTo>
                  <a:pt x="0" y="1714883"/>
                </a:lnTo>
                <a:lnTo>
                  <a:pt x="1713954" y="0"/>
                </a:lnTo>
                <a:lnTo>
                  <a:pt x="1713954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3754" y="6857230"/>
            <a:ext cx="1713230" cy="1715135"/>
          </a:xfrm>
          <a:custGeom>
            <a:avLst/>
            <a:gdLst/>
            <a:ahLst/>
            <a:cxnLst/>
            <a:rect l="l" t="t" r="r" b="b"/>
            <a:pathLst>
              <a:path w="1713229" h="1715134">
                <a:moveTo>
                  <a:pt x="0" y="1714883"/>
                </a:moveTo>
                <a:lnTo>
                  <a:pt x="0" y="0"/>
                </a:lnTo>
                <a:lnTo>
                  <a:pt x="1712801" y="0"/>
                </a:lnTo>
                <a:lnTo>
                  <a:pt x="0" y="171488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28618"/>
            <a:ext cx="3427095" cy="3429000"/>
          </a:xfrm>
          <a:custGeom>
            <a:avLst/>
            <a:gdLst/>
            <a:ahLst/>
            <a:cxnLst/>
            <a:rect l="l" t="t" r="r" b="b"/>
            <a:pathLst>
              <a:path w="3427095" h="3429000">
                <a:moveTo>
                  <a:pt x="1709140" y="0"/>
                </a:moveTo>
                <a:lnTo>
                  <a:pt x="0" y="0"/>
                </a:lnTo>
                <a:lnTo>
                  <a:pt x="0" y="3657"/>
                </a:lnTo>
                <a:lnTo>
                  <a:pt x="1709140" y="1713738"/>
                </a:lnTo>
                <a:lnTo>
                  <a:pt x="1709140" y="0"/>
                </a:lnTo>
                <a:close/>
              </a:path>
              <a:path w="3427095" h="3429000">
                <a:moveTo>
                  <a:pt x="3426549" y="1713738"/>
                </a:moveTo>
                <a:lnTo>
                  <a:pt x="1713750" y="1713738"/>
                </a:lnTo>
                <a:lnTo>
                  <a:pt x="3426549" y="3428619"/>
                </a:lnTo>
                <a:lnTo>
                  <a:pt x="3426549" y="1713738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99" y="8572113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5">
                <a:moveTo>
                  <a:pt x="1713954" y="1713730"/>
                </a:moveTo>
                <a:lnTo>
                  <a:pt x="0" y="0"/>
                </a:lnTo>
                <a:lnTo>
                  <a:pt x="1713954" y="0"/>
                </a:lnTo>
                <a:lnTo>
                  <a:pt x="1713954" y="171373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9144" y="2"/>
            <a:ext cx="1714500" cy="1713864"/>
          </a:xfrm>
          <a:custGeom>
            <a:avLst/>
            <a:gdLst/>
            <a:ahLst/>
            <a:cxnLst/>
            <a:rect l="l" t="t" r="r" b="b"/>
            <a:pathLst>
              <a:path w="1714500" h="1713864">
                <a:moveTo>
                  <a:pt x="1713954" y="1713730"/>
                </a:moveTo>
                <a:lnTo>
                  <a:pt x="0" y="0"/>
                </a:lnTo>
                <a:lnTo>
                  <a:pt x="1713954" y="0"/>
                </a:lnTo>
                <a:lnTo>
                  <a:pt x="1713954" y="171373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9144" y="3428616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5">
                <a:moveTo>
                  <a:pt x="1713954" y="1714883"/>
                </a:moveTo>
                <a:lnTo>
                  <a:pt x="0" y="1714883"/>
                </a:lnTo>
                <a:lnTo>
                  <a:pt x="0" y="0"/>
                </a:lnTo>
                <a:lnTo>
                  <a:pt x="1713954" y="0"/>
                </a:lnTo>
                <a:lnTo>
                  <a:pt x="1713954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3754" y="6857230"/>
            <a:ext cx="1713230" cy="1715135"/>
          </a:xfrm>
          <a:custGeom>
            <a:avLst/>
            <a:gdLst/>
            <a:ahLst/>
            <a:cxnLst/>
            <a:rect l="l" t="t" r="r" b="b"/>
            <a:pathLst>
              <a:path w="1713229" h="1715134">
                <a:moveTo>
                  <a:pt x="1712801" y="1714883"/>
                </a:moveTo>
                <a:lnTo>
                  <a:pt x="0" y="1714883"/>
                </a:lnTo>
                <a:lnTo>
                  <a:pt x="1712801" y="0"/>
                </a:lnTo>
                <a:lnTo>
                  <a:pt x="1712801" y="171488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-199" y="3432275"/>
            <a:ext cx="3427095" cy="3425190"/>
            <a:chOff x="-199" y="3432275"/>
            <a:chExt cx="3427095" cy="3425190"/>
          </a:xfrm>
        </p:grpSpPr>
        <p:sp>
          <p:nvSpPr>
            <p:cNvPr id="14" name="object 14"/>
            <p:cNvSpPr/>
            <p:nvPr/>
          </p:nvSpPr>
          <p:spPr>
            <a:xfrm>
              <a:off x="0" y="3432276"/>
              <a:ext cx="3427095" cy="3425190"/>
            </a:xfrm>
            <a:custGeom>
              <a:avLst/>
              <a:gdLst/>
              <a:ahLst/>
              <a:cxnLst/>
              <a:rect l="l" t="t" r="r" b="b"/>
              <a:pathLst>
                <a:path w="3427095" h="3425190">
                  <a:moveTo>
                    <a:pt x="1709140" y="1710080"/>
                  </a:moveTo>
                  <a:lnTo>
                    <a:pt x="0" y="0"/>
                  </a:lnTo>
                  <a:lnTo>
                    <a:pt x="0" y="1710080"/>
                  </a:lnTo>
                  <a:lnTo>
                    <a:pt x="1709140" y="1710080"/>
                  </a:lnTo>
                  <a:close/>
                </a:path>
                <a:path w="3427095" h="3425190">
                  <a:moveTo>
                    <a:pt x="3426549" y="3424961"/>
                  </a:moveTo>
                  <a:lnTo>
                    <a:pt x="1713750" y="1710080"/>
                  </a:lnTo>
                  <a:lnTo>
                    <a:pt x="1713750" y="3424961"/>
                  </a:lnTo>
                  <a:lnTo>
                    <a:pt x="3426549" y="3424961"/>
                  </a:lnTo>
                  <a:close/>
                </a:path>
              </a:pathLst>
            </a:custGeom>
            <a:solidFill>
              <a:srgbClr val="9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99" y="5142346"/>
              <a:ext cx="1714500" cy="1715135"/>
            </a:xfrm>
            <a:custGeom>
              <a:avLst/>
              <a:gdLst/>
              <a:ahLst/>
              <a:cxnLst/>
              <a:rect l="l" t="t" r="r" b="b"/>
              <a:pathLst>
                <a:path w="1714500" h="1715134">
                  <a:moveTo>
                    <a:pt x="1713954" y="1714883"/>
                  </a:moveTo>
                  <a:lnTo>
                    <a:pt x="0" y="1714883"/>
                  </a:lnTo>
                  <a:lnTo>
                    <a:pt x="0" y="0"/>
                  </a:lnTo>
                  <a:lnTo>
                    <a:pt x="1713954" y="0"/>
                  </a:lnTo>
                  <a:lnTo>
                    <a:pt x="1713954" y="1714883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709144" y="8572113"/>
            <a:ext cx="1714500" cy="1715135"/>
          </a:xfrm>
          <a:custGeom>
            <a:avLst/>
            <a:gdLst/>
            <a:ahLst/>
            <a:cxnLst/>
            <a:rect l="l" t="t" r="r" b="b"/>
            <a:pathLst>
              <a:path w="1714500" h="1715134">
                <a:moveTo>
                  <a:pt x="1713954" y="1714883"/>
                </a:moveTo>
                <a:lnTo>
                  <a:pt x="0" y="1714883"/>
                </a:lnTo>
                <a:lnTo>
                  <a:pt x="0" y="0"/>
                </a:lnTo>
                <a:lnTo>
                  <a:pt x="1713954" y="0"/>
                </a:lnTo>
                <a:lnTo>
                  <a:pt x="1713954" y="1714883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709144" y="2"/>
            <a:ext cx="7437120" cy="10287000"/>
            <a:chOff x="1709144" y="2"/>
            <a:chExt cx="7437120" cy="10287000"/>
          </a:xfrm>
        </p:grpSpPr>
        <p:sp>
          <p:nvSpPr>
            <p:cNvPr id="18" name="object 18"/>
            <p:cNvSpPr/>
            <p:nvPr/>
          </p:nvSpPr>
          <p:spPr>
            <a:xfrm>
              <a:off x="1709144" y="1713733"/>
              <a:ext cx="1714500" cy="1715135"/>
            </a:xfrm>
            <a:custGeom>
              <a:avLst/>
              <a:gdLst/>
              <a:ahLst/>
              <a:cxnLst/>
              <a:rect l="l" t="t" r="r" b="b"/>
              <a:pathLst>
                <a:path w="1714500" h="1715135">
                  <a:moveTo>
                    <a:pt x="0" y="1714883"/>
                  </a:moveTo>
                  <a:lnTo>
                    <a:pt x="0" y="0"/>
                  </a:lnTo>
                  <a:lnTo>
                    <a:pt x="1713954" y="0"/>
                  </a:lnTo>
                  <a:lnTo>
                    <a:pt x="0" y="1714883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30920" y="2"/>
              <a:ext cx="571499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860859" y="312420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0859" y="379095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0859" y="445770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0859" y="579120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08409" y="1495491"/>
            <a:ext cx="7745095" cy="5363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756285">
              <a:lnSpc>
                <a:spcPts val="5250"/>
              </a:lnSpc>
              <a:spcBef>
                <a:spcPts val="300"/>
              </a:spcBef>
            </a:pPr>
            <a:r>
              <a:rPr sz="4400" b="1" spc="-265" dirty="0">
                <a:latin typeface="Verdana"/>
                <a:cs typeface="Verdana"/>
              </a:rPr>
              <a:t>DATA </a:t>
            </a:r>
            <a:r>
              <a:rPr sz="4400" b="1" spc="-235" dirty="0">
                <a:latin typeface="Verdana"/>
                <a:cs typeface="Verdana"/>
              </a:rPr>
              <a:t>COLLECTION </a:t>
            </a:r>
            <a:r>
              <a:rPr sz="4400" b="1" spc="-215" dirty="0">
                <a:latin typeface="Verdana"/>
                <a:cs typeface="Verdana"/>
              </a:rPr>
              <a:t>AND  </a:t>
            </a:r>
            <a:r>
              <a:rPr sz="4400" b="1" spc="-300" dirty="0">
                <a:latin typeface="Verdana"/>
                <a:cs typeface="Verdana"/>
              </a:rPr>
              <a:t>PREPARATION</a:t>
            </a:r>
            <a:endParaRPr sz="4400">
              <a:latin typeface="Verdana"/>
              <a:cs typeface="Verdana"/>
            </a:endParaRPr>
          </a:p>
          <a:p>
            <a:pPr marL="946150" marR="30480" indent="41275">
              <a:lnSpc>
                <a:spcPts val="5250"/>
              </a:lnSpc>
            </a:pPr>
            <a:r>
              <a:rPr sz="4400" spc="-320" dirty="0">
                <a:latin typeface="Verdana"/>
                <a:cs typeface="Verdana"/>
              </a:rPr>
              <a:t>HISTORICAL </a:t>
            </a:r>
            <a:r>
              <a:rPr sz="4400" spc="-190" dirty="0">
                <a:latin typeface="Verdana"/>
                <a:cs typeface="Verdana"/>
              </a:rPr>
              <a:t>STOCK</a:t>
            </a:r>
            <a:r>
              <a:rPr sz="4400" spc="-280" dirty="0">
                <a:latin typeface="Verdana"/>
                <a:cs typeface="Verdana"/>
              </a:rPr>
              <a:t> </a:t>
            </a:r>
            <a:r>
              <a:rPr sz="4400" spc="-204" dirty="0">
                <a:latin typeface="Verdana"/>
                <a:cs typeface="Verdana"/>
              </a:rPr>
              <a:t>DATA  </a:t>
            </a:r>
            <a:r>
              <a:rPr sz="4400" spc="-40" dirty="0">
                <a:latin typeface="Verdana"/>
                <a:cs typeface="Verdana"/>
              </a:rPr>
              <a:t>ECONOMIC </a:t>
            </a:r>
            <a:r>
              <a:rPr sz="4400" spc="-285" dirty="0">
                <a:latin typeface="Verdana"/>
                <a:cs typeface="Verdana"/>
              </a:rPr>
              <a:t>INDICATORS  </a:t>
            </a:r>
            <a:r>
              <a:rPr sz="4400" spc="-160" dirty="0">
                <a:latin typeface="Verdana"/>
                <a:cs typeface="Verdana"/>
              </a:rPr>
              <a:t>NEWS </a:t>
            </a:r>
            <a:r>
              <a:rPr sz="4400" spc="-400" dirty="0">
                <a:latin typeface="Verdana"/>
                <a:cs typeface="Verdana"/>
              </a:rPr>
              <a:t>SENTIMENT  </a:t>
            </a:r>
            <a:r>
              <a:rPr sz="4400" spc="-325" dirty="0">
                <a:latin typeface="Verdana"/>
                <a:cs typeface="Verdana"/>
              </a:rPr>
              <a:t>ANALYSIS  </a:t>
            </a:r>
            <a:r>
              <a:rPr sz="4400" spc="-229" dirty="0">
                <a:latin typeface="Verdana"/>
                <a:cs typeface="Verdana"/>
              </a:rPr>
              <a:t>PREPROCESSING </a:t>
            </a:r>
            <a:r>
              <a:rPr sz="4400" spc="-135" dirty="0">
                <a:latin typeface="Verdana"/>
                <a:cs typeface="Verdana"/>
              </a:rPr>
              <a:t>AND  </a:t>
            </a:r>
            <a:r>
              <a:rPr sz="3975" b="1" spc="-719" baseline="53459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4400" spc="-480" dirty="0">
                <a:latin typeface="Verdana"/>
                <a:cs typeface="Verdana"/>
              </a:rPr>
              <a:t>C</a:t>
            </a:r>
            <a:r>
              <a:rPr sz="3975" b="1" spc="-719" baseline="53459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400" spc="-480" dirty="0">
                <a:latin typeface="Verdana"/>
                <a:cs typeface="Verdana"/>
              </a:rPr>
              <a:t>LEANING</a:t>
            </a:r>
            <a:r>
              <a:rPr sz="4400" spc="-295" dirty="0">
                <a:latin typeface="Verdana"/>
                <a:cs typeface="Verdana"/>
              </a:rPr>
              <a:t> </a:t>
            </a:r>
            <a:r>
              <a:rPr sz="4400" spc="-425" dirty="0">
                <a:latin typeface="Verdana"/>
                <a:cs typeface="Verdana"/>
              </a:rPr>
              <a:t>STEPS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013" y="5914122"/>
            <a:ext cx="2955925" cy="2955925"/>
          </a:xfrm>
          <a:custGeom>
            <a:avLst/>
            <a:gdLst/>
            <a:ahLst/>
            <a:cxnLst/>
            <a:rect l="l" t="t" r="r" b="b"/>
            <a:pathLst>
              <a:path w="2955925" h="2955925">
                <a:moveTo>
                  <a:pt x="2955556" y="1478292"/>
                </a:moveTo>
                <a:lnTo>
                  <a:pt x="1478280" y="1478292"/>
                </a:lnTo>
                <a:lnTo>
                  <a:pt x="1478280" y="0"/>
                </a:lnTo>
                <a:lnTo>
                  <a:pt x="0" y="0"/>
                </a:lnTo>
                <a:lnTo>
                  <a:pt x="0" y="1478292"/>
                </a:lnTo>
                <a:lnTo>
                  <a:pt x="1477276" y="1478292"/>
                </a:lnTo>
                <a:lnTo>
                  <a:pt x="1477276" y="2955594"/>
                </a:lnTo>
                <a:lnTo>
                  <a:pt x="2955556" y="1478292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8999" y="1480234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79" h="1478914">
                <a:moveTo>
                  <a:pt x="1478279" y="0"/>
                </a:moveTo>
                <a:lnTo>
                  <a:pt x="0" y="0"/>
                </a:lnTo>
                <a:lnTo>
                  <a:pt x="0" y="1478293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" y="2958527"/>
            <a:ext cx="2952750" cy="2955925"/>
          </a:xfrm>
          <a:custGeom>
            <a:avLst/>
            <a:gdLst/>
            <a:ahLst/>
            <a:cxnLst/>
            <a:rect l="l" t="t" r="r" b="b"/>
            <a:pathLst>
              <a:path w="2952750" h="2955925">
                <a:moveTo>
                  <a:pt x="2952585" y="1477302"/>
                </a:moveTo>
                <a:lnTo>
                  <a:pt x="1478280" y="1477302"/>
                </a:lnTo>
                <a:lnTo>
                  <a:pt x="1478280" y="0"/>
                </a:lnTo>
                <a:lnTo>
                  <a:pt x="0" y="0"/>
                </a:lnTo>
                <a:lnTo>
                  <a:pt x="0" y="1478292"/>
                </a:lnTo>
                <a:lnTo>
                  <a:pt x="1474304" y="1478292"/>
                </a:lnTo>
                <a:lnTo>
                  <a:pt x="1474304" y="2955594"/>
                </a:lnTo>
                <a:lnTo>
                  <a:pt x="2952585" y="2955594"/>
                </a:lnTo>
                <a:lnTo>
                  <a:pt x="2952585" y="1477302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7737" y="2934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80" h="1477645">
                <a:moveTo>
                  <a:pt x="1478279" y="0"/>
                </a:moveTo>
                <a:lnTo>
                  <a:pt x="0" y="0"/>
                </a:lnTo>
                <a:lnTo>
                  <a:pt x="1478279" y="1477299"/>
                </a:lnTo>
                <a:lnTo>
                  <a:pt x="1478279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" y="7392413"/>
            <a:ext cx="1477645" cy="1477645"/>
          </a:xfrm>
          <a:custGeom>
            <a:avLst/>
            <a:gdLst/>
            <a:ahLst/>
            <a:cxnLst/>
            <a:rect l="l" t="t" r="r" b="b"/>
            <a:pathLst>
              <a:path w="1477645" h="1477645">
                <a:moveTo>
                  <a:pt x="1477285" y="0"/>
                </a:moveTo>
                <a:lnTo>
                  <a:pt x="0" y="0"/>
                </a:lnTo>
                <a:lnTo>
                  <a:pt x="1477285" y="1477299"/>
                </a:lnTo>
                <a:lnTo>
                  <a:pt x="1477285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7733" y="5914122"/>
            <a:ext cx="2956560" cy="2955925"/>
          </a:xfrm>
          <a:custGeom>
            <a:avLst/>
            <a:gdLst/>
            <a:ahLst/>
            <a:cxnLst/>
            <a:rect l="l" t="t" r="r" b="b"/>
            <a:pathLst>
              <a:path w="2956560" h="2955925">
                <a:moveTo>
                  <a:pt x="1478280" y="0"/>
                </a:moveTo>
                <a:lnTo>
                  <a:pt x="0" y="0"/>
                </a:lnTo>
                <a:lnTo>
                  <a:pt x="0" y="1478292"/>
                </a:lnTo>
                <a:lnTo>
                  <a:pt x="1478280" y="0"/>
                </a:lnTo>
                <a:close/>
              </a:path>
              <a:path w="2956560" h="2955925">
                <a:moveTo>
                  <a:pt x="2956560" y="1477302"/>
                </a:moveTo>
                <a:lnTo>
                  <a:pt x="1478280" y="1477302"/>
                </a:lnTo>
                <a:lnTo>
                  <a:pt x="1478280" y="2955594"/>
                </a:lnTo>
                <a:lnTo>
                  <a:pt x="2956560" y="2955594"/>
                </a:lnTo>
                <a:lnTo>
                  <a:pt x="2956560" y="1477302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8999" y="2934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1478279" y="0"/>
                </a:moveTo>
                <a:lnTo>
                  <a:pt x="0" y="0"/>
                </a:lnTo>
                <a:lnTo>
                  <a:pt x="0" y="1477299"/>
                </a:lnTo>
                <a:lnTo>
                  <a:pt x="1478279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3303" y="5914120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79" h="1478915">
                <a:moveTo>
                  <a:pt x="1478279" y="0"/>
                </a:moveTo>
                <a:lnTo>
                  <a:pt x="0" y="0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7279" y="1480234"/>
            <a:ext cx="1477645" cy="1478915"/>
          </a:xfrm>
          <a:custGeom>
            <a:avLst/>
            <a:gdLst/>
            <a:ahLst/>
            <a:cxnLst/>
            <a:rect l="l" t="t" r="r" b="b"/>
            <a:pathLst>
              <a:path w="1477645" h="1478914">
                <a:moveTo>
                  <a:pt x="0" y="0"/>
                </a:moveTo>
                <a:lnTo>
                  <a:pt x="0" y="1478293"/>
                </a:lnTo>
                <a:lnTo>
                  <a:pt x="1477285" y="1478293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0719" y="2958527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80" h="1478914">
                <a:moveTo>
                  <a:pt x="1478279" y="0"/>
                </a:moveTo>
                <a:lnTo>
                  <a:pt x="0" y="0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7737" y="2934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80" h="1477645">
                <a:moveTo>
                  <a:pt x="0" y="0"/>
                </a:moveTo>
                <a:lnTo>
                  <a:pt x="0" y="1477299"/>
                </a:lnTo>
                <a:lnTo>
                  <a:pt x="1478279" y="1477299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6017" y="4436820"/>
            <a:ext cx="1477645" cy="1477645"/>
          </a:xfrm>
          <a:custGeom>
            <a:avLst/>
            <a:gdLst/>
            <a:ahLst/>
            <a:cxnLst/>
            <a:rect l="l" t="t" r="r" b="b"/>
            <a:pathLst>
              <a:path w="1477645" h="1477645">
                <a:moveTo>
                  <a:pt x="1477285" y="0"/>
                </a:moveTo>
                <a:lnTo>
                  <a:pt x="0" y="1477299"/>
                </a:lnTo>
                <a:lnTo>
                  <a:pt x="1477285" y="1477299"/>
                </a:lnTo>
                <a:lnTo>
                  <a:pt x="1477285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" y="4436820"/>
            <a:ext cx="1477645" cy="1477645"/>
          </a:xfrm>
          <a:custGeom>
            <a:avLst/>
            <a:gdLst/>
            <a:ahLst/>
            <a:cxnLst/>
            <a:rect l="l" t="t" r="r" b="b"/>
            <a:pathLst>
              <a:path w="1477645" h="1477645">
                <a:moveTo>
                  <a:pt x="0" y="0"/>
                </a:moveTo>
                <a:lnTo>
                  <a:pt x="0" y="1477299"/>
                </a:lnTo>
                <a:lnTo>
                  <a:pt x="1477285" y="1477299"/>
                </a:lnTo>
                <a:lnTo>
                  <a:pt x="0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7279" y="2958527"/>
            <a:ext cx="1477645" cy="1478915"/>
          </a:xfrm>
          <a:custGeom>
            <a:avLst/>
            <a:gdLst/>
            <a:ahLst/>
            <a:cxnLst/>
            <a:rect l="l" t="t" r="r" b="b"/>
            <a:pathLst>
              <a:path w="1477645" h="1478914">
                <a:moveTo>
                  <a:pt x="1477285" y="0"/>
                </a:moveTo>
                <a:lnTo>
                  <a:pt x="0" y="1478293"/>
                </a:lnTo>
                <a:lnTo>
                  <a:pt x="1477285" y="1478293"/>
                </a:lnTo>
                <a:lnTo>
                  <a:pt x="1477285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" y="5914122"/>
            <a:ext cx="2955925" cy="2955925"/>
          </a:xfrm>
          <a:custGeom>
            <a:avLst/>
            <a:gdLst/>
            <a:ahLst/>
            <a:cxnLst/>
            <a:rect l="l" t="t" r="r" b="b"/>
            <a:pathLst>
              <a:path w="2955925" h="2955925">
                <a:moveTo>
                  <a:pt x="2955569" y="1477302"/>
                </a:moveTo>
                <a:lnTo>
                  <a:pt x="1478280" y="1477302"/>
                </a:lnTo>
                <a:lnTo>
                  <a:pt x="1478280" y="0"/>
                </a:lnTo>
                <a:lnTo>
                  <a:pt x="0" y="0"/>
                </a:lnTo>
                <a:lnTo>
                  <a:pt x="0" y="1478292"/>
                </a:lnTo>
                <a:lnTo>
                  <a:pt x="1477289" y="1478292"/>
                </a:lnTo>
                <a:lnTo>
                  <a:pt x="1477289" y="2955594"/>
                </a:lnTo>
                <a:lnTo>
                  <a:pt x="2955569" y="2955594"/>
                </a:lnTo>
                <a:lnTo>
                  <a:pt x="2955569" y="1477302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8999" y="2934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1478279" y="0"/>
                </a:moveTo>
                <a:lnTo>
                  <a:pt x="0" y="1477299"/>
                </a:lnTo>
                <a:lnTo>
                  <a:pt x="1478279" y="1477299"/>
                </a:lnTo>
                <a:lnTo>
                  <a:pt x="1478279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3303" y="7392413"/>
            <a:ext cx="1478280" cy="1477645"/>
          </a:xfrm>
          <a:custGeom>
            <a:avLst/>
            <a:gdLst/>
            <a:ahLst/>
            <a:cxnLst/>
            <a:rect l="l" t="t" r="r" b="b"/>
            <a:pathLst>
              <a:path w="1478279" h="1477645">
                <a:moveTo>
                  <a:pt x="1478279" y="0"/>
                </a:moveTo>
                <a:lnTo>
                  <a:pt x="0" y="1477299"/>
                </a:lnTo>
                <a:lnTo>
                  <a:pt x="1478279" y="1477299"/>
                </a:lnTo>
                <a:lnTo>
                  <a:pt x="1478279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3303" y="4435826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79" h="1478914">
                <a:moveTo>
                  <a:pt x="1478279" y="0"/>
                </a:moveTo>
                <a:lnTo>
                  <a:pt x="0" y="0"/>
                </a:lnTo>
                <a:lnTo>
                  <a:pt x="0" y="1478293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0719" y="1480234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80" h="1478914">
                <a:moveTo>
                  <a:pt x="1478279" y="0"/>
                </a:moveTo>
                <a:lnTo>
                  <a:pt x="0" y="0"/>
                </a:lnTo>
                <a:lnTo>
                  <a:pt x="0" y="1478293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7279" y="1480234"/>
            <a:ext cx="1477645" cy="1478915"/>
          </a:xfrm>
          <a:custGeom>
            <a:avLst/>
            <a:gdLst/>
            <a:ahLst/>
            <a:cxnLst/>
            <a:rect l="l" t="t" r="r" b="b"/>
            <a:pathLst>
              <a:path w="1477645" h="1478914">
                <a:moveTo>
                  <a:pt x="1477285" y="0"/>
                </a:moveTo>
                <a:lnTo>
                  <a:pt x="0" y="0"/>
                </a:lnTo>
                <a:lnTo>
                  <a:pt x="1477285" y="1478293"/>
                </a:lnTo>
                <a:lnTo>
                  <a:pt x="1477285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6017" y="4436820"/>
            <a:ext cx="1477645" cy="1477645"/>
          </a:xfrm>
          <a:custGeom>
            <a:avLst/>
            <a:gdLst/>
            <a:ahLst/>
            <a:cxnLst/>
            <a:rect l="l" t="t" r="r" b="b"/>
            <a:pathLst>
              <a:path w="1477645" h="1477645">
                <a:moveTo>
                  <a:pt x="1477285" y="0"/>
                </a:moveTo>
                <a:lnTo>
                  <a:pt x="0" y="0"/>
                </a:lnTo>
                <a:lnTo>
                  <a:pt x="0" y="1477299"/>
                </a:lnTo>
                <a:lnTo>
                  <a:pt x="1477285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34" y="1480234"/>
            <a:ext cx="1477645" cy="1478915"/>
          </a:xfrm>
          <a:custGeom>
            <a:avLst/>
            <a:gdLst/>
            <a:ahLst/>
            <a:cxnLst/>
            <a:rect l="l" t="t" r="r" b="b"/>
            <a:pathLst>
              <a:path w="1477645" h="1478914">
                <a:moveTo>
                  <a:pt x="1477285" y="0"/>
                </a:moveTo>
                <a:lnTo>
                  <a:pt x="0" y="0"/>
                </a:lnTo>
                <a:lnTo>
                  <a:pt x="0" y="1478293"/>
                </a:lnTo>
                <a:lnTo>
                  <a:pt x="1477285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" y="4436820"/>
            <a:ext cx="1477645" cy="1477645"/>
          </a:xfrm>
          <a:custGeom>
            <a:avLst/>
            <a:gdLst/>
            <a:ahLst/>
            <a:cxnLst/>
            <a:rect l="l" t="t" r="r" b="b"/>
            <a:pathLst>
              <a:path w="1477645" h="1477645">
                <a:moveTo>
                  <a:pt x="1477285" y="0"/>
                </a:moveTo>
                <a:lnTo>
                  <a:pt x="0" y="0"/>
                </a:lnTo>
                <a:lnTo>
                  <a:pt x="1477285" y="1477299"/>
                </a:lnTo>
                <a:lnTo>
                  <a:pt x="1477285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958999" y="2958527"/>
            <a:ext cx="2955925" cy="1478915"/>
            <a:chOff x="2958999" y="2958527"/>
            <a:chExt cx="2955925" cy="1478915"/>
          </a:xfrm>
        </p:grpSpPr>
        <p:sp>
          <p:nvSpPr>
            <p:cNvPr id="26" name="object 26"/>
            <p:cNvSpPr/>
            <p:nvPr/>
          </p:nvSpPr>
          <p:spPr>
            <a:xfrm>
              <a:off x="4437279" y="2958527"/>
              <a:ext cx="1477645" cy="1478915"/>
            </a:xfrm>
            <a:custGeom>
              <a:avLst/>
              <a:gdLst/>
              <a:ahLst/>
              <a:cxnLst/>
              <a:rect l="l" t="t" r="r" b="b"/>
              <a:pathLst>
                <a:path w="1477645" h="1478914">
                  <a:moveTo>
                    <a:pt x="1477285" y="0"/>
                  </a:moveTo>
                  <a:lnTo>
                    <a:pt x="0" y="0"/>
                  </a:lnTo>
                  <a:lnTo>
                    <a:pt x="0" y="1478293"/>
                  </a:lnTo>
                  <a:lnTo>
                    <a:pt x="1477285" y="0"/>
                  </a:lnTo>
                  <a:close/>
                </a:path>
              </a:pathLst>
            </a:custGeom>
            <a:solidFill>
              <a:srgbClr val="9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58999" y="2958527"/>
              <a:ext cx="1478280" cy="1478915"/>
            </a:xfrm>
            <a:custGeom>
              <a:avLst/>
              <a:gdLst/>
              <a:ahLst/>
              <a:cxnLst/>
              <a:rect l="l" t="t" r="r" b="b"/>
              <a:pathLst>
                <a:path w="1478279" h="1478914">
                  <a:moveTo>
                    <a:pt x="1478279" y="0"/>
                  </a:moveTo>
                  <a:lnTo>
                    <a:pt x="0" y="0"/>
                  </a:lnTo>
                  <a:lnTo>
                    <a:pt x="0" y="1478293"/>
                  </a:lnTo>
                  <a:lnTo>
                    <a:pt x="1478279" y="1478293"/>
                  </a:lnTo>
                  <a:lnTo>
                    <a:pt x="1478279" y="0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433303" y="1940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79" h="1478915">
                <a:moveTo>
                  <a:pt x="1478279" y="0"/>
                </a:moveTo>
                <a:lnTo>
                  <a:pt x="0" y="0"/>
                </a:lnTo>
                <a:lnTo>
                  <a:pt x="0" y="1478293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" y="5914122"/>
            <a:ext cx="2955925" cy="2955925"/>
          </a:xfrm>
          <a:custGeom>
            <a:avLst/>
            <a:gdLst/>
            <a:ahLst/>
            <a:cxnLst/>
            <a:rect l="l" t="t" r="r" b="b"/>
            <a:pathLst>
              <a:path w="2955925" h="2955925">
                <a:moveTo>
                  <a:pt x="1477289" y="2955594"/>
                </a:moveTo>
                <a:lnTo>
                  <a:pt x="0" y="1478292"/>
                </a:lnTo>
                <a:lnTo>
                  <a:pt x="0" y="2955594"/>
                </a:lnTo>
                <a:lnTo>
                  <a:pt x="1477289" y="2955594"/>
                </a:lnTo>
                <a:close/>
              </a:path>
              <a:path w="2955925" h="2955925">
                <a:moveTo>
                  <a:pt x="2955569" y="0"/>
                </a:moveTo>
                <a:lnTo>
                  <a:pt x="1477289" y="1478292"/>
                </a:lnTo>
                <a:lnTo>
                  <a:pt x="2955569" y="1478292"/>
                </a:lnTo>
                <a:lnTo>
                  <a:pt x="2955569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3303" y="5914120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79" h="1478915">
                <a:moveTo>
                  <a:pt x="0" y="0"/>
                </a:moveTo>
                <a:lnTo>
                  <a:pt x="0" y="1478293"/>
                </a:lnTo>
                <a:lnTo>
                  <a:pt x="1478279" y="1478293"/>
                </a:lnTo>
                <a:lnTo>
                  <a:pt x="0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4" y="1940"/>
            <a:ext cx="1478280" cy="1478915"/>
          </a:xfrm>
          <a:custGeom>
            <a:avLst/>
            <a:gdLst/>
            <a:ahLst/>
            <a:cxnLst/>
            <a:rect l="l" t="t" r="r" b="b"/>
            <a:pathLst>
              <a:path w="1478280" h="1478915">
                <a:moveTo>
                  <a:pt x="1478279" y="0"/>
                </a:moveTo>
                <a:lnTo>
                  <a:pt x="0" y="0"/>
                </a:lnTo>
                <a:lnTo>
                  <a:pt x="0" y="1478293"/>
                </a:lnTo>
                <a:lnTo>
                  <a:pt x="1478279" y="1478293"/>
                </a:lnTo>
                <a:lnTo>
                  <a:pt x="1478279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9" y="1480235"/>
            <a:ext cx="2955925" cy="2957195"/>
          </a:xfrm>
          <a:custGeom>
            <a:avLst/>
            <a:gdLst/>
            <a:ahLst/>
            <a:cxnLst/>
            <a:rect l="l" t="t" r="r" b="b"/>
            <a:pathLst>
              <a:path w="2955925" h="2957195">
                <a:moveTo>
                  <a:pt x="1477289" y="0"/>
                </a:moveTo>
                <a:lnTo>
                  <a:pt x="0" y="1478292"/>
                </a:lnTo>
                <a:lnTo>
                  <a:pt x="1477289" y="1478292"/>
                </a:lnTo>
                <a:lnTo>
                  <a:pt x="1477289" y="0"/>
                </a:lnTo>
                <a:close/>
              </a:path>
              <a:path w="2955925" h="2957195">
                <a:moveTo>
                  <a:pt x="2955569" y="2956585"/>
                </a:moveTo>
                <a:lnTo>
                  <a:pt x="1477289" y="1478292"/>
                </a:lnTo>
                <a:lnTo>
                  <a:pt x="1477289" y="2956585"/>
                </a:lnTo>
                <a:lnTo>
                  <a:pt x="2955569" y="2956585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47248" y="1029636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030"/>
                </a:moveTo>
                <a:lnTo>
                  <a:pt x="67072" y="0"/>
                </a:lnTo>
                <a:lnTo>
                  <a:pt x="133124" y="66011"/>
                </a:lnTo>
                <a:lnTo>
                  <a:pt x="0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46095" y="129663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146095" y="156821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46095" y="1836278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146095" y="2104453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14517" y="1028617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14382" y="1296604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414382" y="1568157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14382" y="1836225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414382" y="210439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682643" y="1028617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682643" y="1296685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682643" y="1568238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82643" y="1836305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82643" y="2104480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950932" y="1028617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50932" y="129663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50932" y="156821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50932" y="1836278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50932" y="2104453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19246" y="1028617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219246" y="129663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09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219246" y="1568211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19246" y="1836278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219246" y="2104453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19" h="67310">
                <a:moveTo>
                  <a:pt x="134144" y="67030"/>
                </a:moveTo>
                <a:lnTo>
                  <a:pt x="0" y="67030"/>
                </a:lnTo>
                <a:lnTo>
                  <a:pt x="67072" y="0"/>
                </a:lnTo>
                <a:lnTo>
                  <a:pt x="134144" y="6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56930" y="1282098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56930" y="2968023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6930" y="4091973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56930" y="5777898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915605" y="466155"/>
            <a:ext cx="8020050" cy="73329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10895" marR="598170" indent="-798830">
              <a:lnSpc>
                <a:spcPts val="4430"/>
              </a:lnSpc>
              <a:spcBef>
                <a:spcPts val="254"/>
              </a:spcBef>
            </a:pPr>
            <a:r>
              <a:rPr sz="3700" b="1" spc="-235" dirty="0">
                <a:latin typeface="Verdana"/>
                <a:cs typeface="Verdana"/>
              </a:rPr>
              <a:t>MACHINE </a:t>
            </a:r>
            <a:r>
              <a:rPr sz="3700" b="1" spc="-300" dirty="0">
                <a:latin typeface="Verdana"/>
                <a:cs typeface="Verdana"/>
              </a:rPr>
              <a:t>LEARNING </a:t>
            </a:r>
            <a:r>
              <a:rPr sz="3700" b="1" spc="-240" dirty="0">
                <a:latin typeface="Verdana"/>
                <a:cs typeface="Verdana"/>
              </a:rPr>
              <a:t>MODELS  </a:t>
            </a:r>
            <a:r>
              <a:rPr sz="3700" spc="-280" dirty="0">
                <a:latin typeface="Verdana"/>
                <a:cs typeface="Verdana"/>
              </a:rPr>
              <a:t>REGRESSION </a:t>
            </a:r>
            <a:r>
              <a:rPr sz="3700" spc="-275" dirty="0">
                <a:latin typeface="Verdana"/>
                <a:cs typeface="Verdana"/>
              </a:rPr>
              <a:t>MODELS: </a:t>
            </a:r>
            <a:r>
              <a:rPr sz="3700" spc="-310" dirty="0">
                <a:latin typeface="Verdana"/>
                <a:cs typeface="Verdana"/>
              </a:rPr>
              <a:t>LINEAR  </a:t>
            </a:r>
            <a:r>
              <a:rPr sz="3700" spc="-270" dirty="0">
                <a:latin typeface="Verdana"/>
                <a:cs typeface="Verdana"/>
              </a:rPr>
              <a:t>REGRESSION, </a:t>
            </a:r>
            <a:r>
              <a:rPr sz="3700" spc="-330" dirty="0">
                <a:latin typeface="Verdana"/>
                <a:cs typeface="Verdana"/>
              </a:rPr>
              <a:t>RIDGE  </a:t>
            </a:r>
            <a:r>
              <a:rPr sz="3700" spc="-270" dirty="0">
                <a:latin typeface="Verdana"/>
                <a:cs typeface="Verdana"/>
              </a:rPr>
              <a:t>REGRESSION,</a:t>
            </a:r>
            <a:endParaRPr sz="3700">
              <a:latin typeface="Verdana"/>
              <a:cs typeface="Verdana"/>
            </a:endParaRPr>
          </a:p>
          <a:p>
            <a:pPr marL="810895">
              <a:lnSpc>
                <a:spcPts val="4255"/>
              </a:lnSpc>
            </a:pPr>
            <a:r>
              <a:rPr sz="3700" spc="-430" dirty="0">
                <a:latin typeface="Verdana"/>
                <a:cs typeface="Verdana"/>
              </a:rPr>
              <a:t>TIME-SERIES </a:t>
            </a:r>
            <a:r>
              <a:rPr sz="3700" spc="-275" dirty="0">
                <a:latin typeface="Verdana"/>
                <a:cs typeface="Verdana"/>
              </a:rPr>
              <a:t>MODELS:</a:t>
            </a:r>
            <a:r>
              <a:rPr sz="3700" spc="-75" dirty="0">
                <a:latin typeface="Verdana"/>
                <a:cs typeface="Verdana"/>
              </a:rPr>
              <a:t> </a:t>
            </a:r>
            <a:r>
              <a:rPr sz="3700" spc="-165" dirty="0">
                <a:latin typeface="Verdana"/>
                <a:cs typeface="Verdana"/>
              </a:rPr>
              <a:t>ARIMA,</a:t>
            </a:r>
            <a:endParaRPr sz="3700">
              <a:latin typeface="Verdana"/>
              <a:cs typeface="Verdana"/>
            </a:endParaRPr>
          </a:p>
          <a:p>
            <a:pPr marL="810895">
              <a:lnSpc>
                <a:spcPts val="4425"/>
              </a:lnSpc>
            </a:pPr>
            <a:r>
              <a:rPr sz="3700" spc="-215" dirty="0">
                <a:latin typeface="Verdana"/>
                <a:cs typeface="Verdana"/>
              </a:rPr>
              <a:t>SARIMA</a:t>
            </a:r>
            <a:endParaRPr sz="3700">
              <a:latin typeface="Verdana"/>
              <a:cs typeface="Verdana"/>
            </a:endParaRPr>
          </a:p>
          <a:p>
            <a:pPr marL="810895" marR="300990">
              <a:lnSpc>
                <a:spcPts val="4430"/>
              </a:lnSpc>
              <a:spcBef>
                <a:spcPts val="150"/>
              </a:spcBef>
            </a:pPr>
            <a:r>
              <a:rPr sz="3700" spc="-330" dirty="0">
                <a:latin typeface="Verdana"/>
                <a:cs typeface="Verdana"/>
              </a:rPr>
              <a:t>ENSEMBLE </a:t>
            </a:r>
            <a:r>
              <a:rPr sz="3700" spc="-275" dirty="0">
                <a:latin typeface="Verdana"/>
                <a:cs typeface="Verdana"/>
              </a:rPr>
              <a:t>MODELS: </a:t>
            </a:r>
            <a:r>
              <a:rPr sz="3700" spc="-40" dirty="0">
                <a:latin typeface="Verdana"/>
                <a:cs typeface="Verdana"/>
              </a:rPr>
              <a:t>RANDOM  </a:t>
            </a:r>
            <a:r>
              <a:rPr sz="3700" spc="-250" dirty="0">
                <a:latin typeface="Verdana"/>
                <a:cs typeface="Verdana"/>
              </a:rPr>
              <a:t>FOREST, </a:t>
            </a:r>
            <a:r>
              <a:rPr sz="3700" spc="-265" dirty="0">
                <a:latin typeface="Verdana"/>
                <a:cs typeface="Verdana"/>
              </a:rPr>
              <a:t>GRADIENT </a:t>
            </a:r>
            <a:r>
              <a:rPr sz="3700" spc="-180" dirty="0">
                <a:latin typeface="Verdana"/>
                <a:cs typeface="Verdana"/>
              </a:rPr>
              <a:t>BOOSTING,  </a:t>
            </a:r>
            <a:r>
              <a:rPr sz="3700" spc="-130" dirty="0">
                <a:latin typeface="Verdana"/>
                <a:cs typeface="Verdana"/>
              </a:rPr>
              <a:t>XGBOOST</a:t>
            </a:r>
            <a:endParaRPr sz="3700">
              <a:latin typeface="Verdana"/>
              <a:cs typeface="Verdana"/>
            </a:endParaRPr>
          </a:p>
          <a:p>
            <a:pPr marL="810895">
              <a:lnSpc>
                <a:spcPts val="4260"/>
              </a:lnSpc>
            </a:pPr>
            <a:r>
              <a:rPr sz="3700" spc="-275" dirty="0">
                <a:latin typeface="Verdana"/>
                <a:cs typeface="Verdana"/>
              </a:rPr>
              <a:t>DEEP </a:t>
            </a:r>
            <a:r>
              <a:rPr sz="3700" spc="-250" dirty="0">
                <a:latin typeface="Verdana"/>
                <a:cs typeface="Verdana"/>
              </a:rPr>
              <a:t>LEARNING</a:t>
            </a:r>
            <a:r>
              <a:rPr sz="3700" spc="-220" dirty="0">
                <a:latin typeface="Verdana"/>
                <a:cs typeface="Verdana"/>
              </a:rPr>
              <a:t> </a:t>
            </a:r>
            <a:r>
              <a:rPr sz="3700" spc="-275" dirty="0">
                <a:latin typeface="Verdana"/>
                <a:cs typeface="Verdana"/>
              </a:rPr>
              <a:t>MODELS:</a:t>
            </a:r>
            <a:endParaRPr sz="3700">
              <a:latin typeface="Verdana"/>
              <a:cs typeface="Verdana"/>
            </a:endParaRPr>
          </a:p>
          <a:p>
            <a:pPr marL="810895" marR="5080">
              <a:lnSpc>
                <a:spcPts val="4420"/>
              </a:lnSpc>
              <a:spcBef>
                <a:spcPts val="155"/>
              </a:spcBef>
            </a:pPr>
            <a:r>
              <a:rPr sz="3700" spc="-245" dirty="0">
                <a:latin typeface="Verdana"/>
                <a:cs typeface="Verdana"/>
              </a:rPr>
              <a:t>RECURRENT </a:t>
            </a:r>
            <a:r>
              <a:rPr sz="3700" spc="-254" dirty="0">
                <a:latin typeface="Verdana"/>
                <a:cs typeface="Verdana"/>
              </a:rPr>
              <a:t>NEURAL </a:t>
            </a:r>
            <a:r>
              <a:rPr sz="3700" spc="-155" dirty="0">
                <a:latin typeface="Verdana"/>
                <a:cs typeface="Verdana"/>
              </a:rPr>
              <a:t>NETWORKS  </a:t>
            </a:r>
            <a:r>
              <a:rPr sz="3700" spc="-235" dirty="0">
                <a:latin typeface="Verdana"/>
                <a:cs typeface="Verdana"/>
              </a:rPr>
              <a:t>(RNN), </a:t>
            </a:r>
            <a:r>
              <a:rPr sz="3700" spc="-80" dirty="0">
                <a:latin typeface="Verdana"/>
                <a:cs typeface="Verdana"/>
              </a:rPr>
              <a:t>LONG </a:t>
            </a:r>
            <a:r>
              <a:rPr sz="3700" spc="-260" dirty="0">
                <a:latin typeface="Verdana"/>
                <a:cs typeface="Verdana"/>
              </a:rPr>
              <a:t>SHORT-TERM  </a:t>
            </a:r>
            <a:r>
              <a:rPr sz="3700" spc="-55" dirty="0">
                <a:latin typeface="Verdana"/>
                <a:cs typeface="Verdana"/>
              </a:rPr>
              <a:t>MEMORY</a:t>
            </a:r>
            <a:r>
              <a:rPr sz="3700" spc="-250" dirty="0">
                <a:latin typeface="Verdana"/>
                <a:cs typeface="Verdana"/>
              </a:rPr>
              <a:t> </a:t>
            </a:r>
            <a:r>
              <a:rPr sz="3700" spc="-375" dirty="0">
                <a:latin typeface="Verdana"/>
                <a:cs typeface="Verdana"/>
              </a:rPr>
              <a:t>(LSTM)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81665" y="9731575"/>
            <a:ext cx="1160780" cy="555625"/>
          </a:xfrm>
          <a:custGeom>
            <a:avLst/>
            <a:gdLst/>
            <a:ahLst/>
            <a:cxnLst/>
            <a:rect l="l" t="t" r="r" b="b"/>
            <a:pathLst>
              <a:path w="1160780" h="555625">
                <a:moveTo>
                  <a:pt x="0" y="0"/>
                </a:moveTo>
                <a:lnTo>
                  <a:pt x="0" y="555423"/>
                </a:lnTo>
                <a:lnTo>
                  <a:pt x="1160723" y="555423"/>
                </a:lnTo>
                <a:lnTo>
                  <a:pt x="1160723" y="0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63055" y="9733919"/>
            <a:ext cx="1160780" cy="553085"/>
          </a:xfrm>
          <a:custGeom>
            <a:avLst/>
            <a:gdLst/>
            <a:ahLst/>
            <a:cxnLst/>
            <a:rect l="l" t="t" r="r" b="b"/>
            <a:pathLst>
              <a:path w="1160780" h="553084">
                <a:moveTo>
                  <a:pt x="0" y="0"/>
                </a:moveTo>
                <a:lnTo>
                  <a:pt x="0" y="553079"/>
                </a:lnTo>
                <a:lnTo>
                  <a:pt x="1160723" y="553079"/>
                </a:lnTo>
                <a:lnTo>
                  <a:pt x="1160723" y="0"/>
                </a:lnTo>
                <a:lnTo>
                  <a:pt x="0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42378" y="7411377"/>
            <a:ext cx="2320925" cy="2320290"/>
          </a:xfrm>
          <a:custGeom>
            <a:avLst/>
            <a:gdLst/>
            <a:ahLst/>
            <a:cxnLst/>
            <a:rect l="l" t="t" r="r" b="b"/>
            <a:pathLst>
              <a:path w="2320925" h="2320290">
                <a:moveTo>
                  <a:pt x="2320671" y="0"/>
                </a:moveTo>
                <a:lnTo>
                  <a:pt x="1159941" y="0"/>
                </a:lnTo>
                <a:lnTo>
                  <a:pt x="1159941" y="1158544"/>
                </a:lnTo>
                <a:lnTo>
                  <a:pt x="0" y="1158544"/>
                </a:lnTo>
                <a:lnTo>
                  <a:pt x="0" y="2320201"/>
                </a:lnTo>
                <a:lnTo>
                  <a:pt x="1160729" y="2320201"/>
                </a:lnTo>
                <a:lnTo>
                  <a:pt x="1160729" y="1161669"/>
                </a:lnTo>
                <a:lnTo>
                  <a:pt x="2320671" y="1161669"/>
                </a:lnTo>
                <a:lnTo>
                  <a:pt x="2320671" y="0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23778" y="8569910"/>
            <a:ext cx="1160145" cy="1162050"/>
          </a:xfrm>
          <a:custGeom>
            <a:avLst/>
            <a:gdLst/>
            <a:ahLst/>
            <a:cxnLst/>
            <a:rect l="l" t="t" r="r" b="b"/>
            <a:pathLst>
              <a:path w="1160144" h="1162050">
                <a:moveTo>
                  <a:pt x="1159942" y="1161666"/>
                </a:moveTo>
                <a:lnTo>
                  <a:pt x="1159942" y="0"/>
                </a:lnTo>
                <a:lnTo>
                  <a:pt x="0" y="1161666"/>
                </a:lnTo>
                <a:lnTo>
                  <a:pt x="1159942" y="1161666"/>
                </a:lnTo>
                <a:close/>
              </a:path>
            </a:pathLst>
          </a:custGeom>
          <a:solidFill>
            <a:srgbClr val="BDD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1722" y="7409025"/>
            <a:ext cx="1160145" cy="1161415"/>
          </a:xfrm>
          <a:custGeom>
            <a:avLst/>
            <a:gdLst/>
            <a:ahLst/>
            <a:cxnLst/>
            <a:rect l="l" t="t" r="r" b="b"/>
            <a:pathLst>
              <a:path w="1160145" h="1161415">
                <a:moveTo>
                  <a:pt x="1159942" y="1160884"/>
                </a:moveTo>
                <a:lnTo>
                  <a:pt x="1159942" y="0"/>
                </a:lnTo>
                <a:lnTo>
                  <a:pt x="0" y="1160884"/>
                </a:lnTo>
                <a:lnTo>
                  <a:pt x="1159942" y="1160884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21732" y="8569921"/>
            <a:ext cx="2320925" cy="1717675"/>
          </a:xfrm>
          <a:custGeom>
            <a:avLst/>
            <a:gdLst/>
            <a:ahLst/>
            <a:cxnLst/>
            <a:rect l="l" t="t" r="r" b="b"/>
            <a:pathLst>
              <a:path w="2320925" h="1717675">
                <a:moveTo>
                  <a:pt x="1160703" y="1161656"/>
                </a:moveTo>
                <a:lnTo>
                  <a:pt x="0" y="1161656"/>
                </a:lnTo>
                <a:lnTo>
                  <a:pt x="0" y="1717078"/>
                </a:lnTo>
                <a:lnTo>
                  <a:pt x="1160703" y="1717078"/>
                </a:lnTo>
                <a:lnTo>
                  <a:pt x="1160703" y="1161656"/>
                </a:lnTo>
                <a:close/>
              </a:path>
              <a:path w="2320925" h="1717675">
                <a:moveTo>
                  <a:pt x="2320645" y="0"/>
                </a:moveTo>
                <a:lnTo>
                  <a:pt x="1159929" y="0"/>
                </a:lnTo>
                <a:lnTo>
                  <a:pt x="2320645" y="1161656"/>
                </a:lnTo>
                <a:lnTo>
                  <a:pt x="2320645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23778" y="9733919"/>
            <a:ext cx="1160145" cy="553085"/>
          </a:xfrm>
          <a:custGeom>
            <a:avLst/>
            <a:gdLst/>
            <a:ahLst/>
            <a:cxnLst/>
            <a:rect l="l" t="t" r="r" b="b"/>
            <a:pathLst>
              <a:path w="1160144" h="553084">
                <a:moveTo>
                  <a:pt x="1159942" y="553079"/>
                </a:moveTo>
                <a:lnTo>
                  <a:pt x="1159942" y="0"/>
                </a:lnTo>
                <a:lnTo>
                  <a:pt x="0" y="0"/>
                </a:lnTo>
                <a:lnTo>
                  <a:pt x="552259" y="553079"/>
                </a:lnTo>
                <a:lnTo>
                  <a:pt x="1159942" y="553079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02332" y="8572253"/>
            <a:ext cx="1160780" cy="1162050"/>
          </a:xfrm>
          <a:custGeom>
            <a:avLst/>
            <a:gdLst/>
            <a:ahLst/>
            <a:cxnLst/>
            <a:rect l="l" t="t" r="r" b="b"/>
            <a:pathLst>
              <a:path w="1160780" h="1162050">
                <a:moveTo>
                  <a:pt x="1160723" y="1161666"/>
                </a:moveTo>
                <a:lnTo>
                  <a:pt x="1160723" y="0"/>
                </a:lnTo>
                <a:lnTo>
                  <a:pt x="0" y="1161666"/>
                </a:lnTo>
                <a:lnTo>
                  <a:pt x="1160723" y="1161666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23778" y="8569910"/>
            <a:ext cx="1160145" cy="1162050"/>
          </a:xfrm>
          <a:custGeom>
            <a:avLst/>
            <a:gdLst/>
            <a:ahLst/>
            <a:cxnLst/>
            <a:rect l="l" t="t" r="r" b="b"/>
            <a:pathLst>
              <a:path w="1160144" h="1162050">
                <a:moveTo>
                  <a:pt x="1159942" y="0"/>
                </a:moveTo>
                <a:lnTo>
                  <a:pt x="0" y="0"/>
                </a:lnTo>
                <a:lnTo>
                  <a:pt x="0" y="1161666"/>
                </a:lnTo>
                <a:lnTo>
                  <a:pt x="1159942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42388" y="9731575"/>
            <a:ext cx="554990" cy="555625"/>
          </a:xfrm>
          <a:custGeom>
            <a:avLst/>
            <a:gdLst/>
            <a:ahLst/>
            <a:cxnLst/>
            <a:rect l="l" t="t" r="r" b="b"/>
            <a:pathLst>
              <a:path w="554990" h="555625">
                <a:moveTo>
                  <a:pt x="554972" y="555423"/>
                </a:moveTo>
                <a:lnTo>
                  <a:pt x="0" y="0"/>
                </a:lnTo>
                <a:lnTo>
                  <a:pt x="0" y="555423"/>
                </a:lnTo>
                <a:lnTo>
                  <a:pt x="554972" y="55542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42388" y="7409025"/>
            <a:ext cx="1160145" cy="1161415"/>
          </a:xfrm>
          <a:custGeom>
            <a:avLst/>
            <a:gdLst/>
            <a:ahLst/>
            <a:cxnLst/>
            <a:rect l="l" t="t" r="r" b="b"/>
            <a:pathLst>
              <a:path w="1160144" h="1161415">
                <a:moveTo>
                  <a:pt x="1159942" y="0"/>
                </a:moveTo>
                <a:lnTo>
                  <a:pt x="0" y="0"/>
                </a:lnTo>
                <a:lnTo>
                  <a:pt x="0" y="1160884"/>
                </a:lnTo>
                <a:lnTo>
                  <a:pt x="1159942" y="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21720" y="7409027"/>
            <a:ext cx="2320925" cy="2322830"/>
          </a:xfrm>
          <a:custGeom>
            <a:avLst/>
            <a:gdLst/>
            <a:ahLst/>
            <a:cxnLst/>
            <a:rect l="l" t="t" r="r" b="b"/>
            <a:pathLst>
              <a:path w="2320925" h="2322829">
                <a:moveTo>
                  <a:pt x="2320658" y="0"/>
                </a:moveTo>
                <a:lnTo>
                  <a:pt x="1159941" y="0"/>
                </a:lnTo>
                <a:lnTo>
                  <a:pt x="1159941" y="1160894"/>
                </a:lnTo>
                <a:lnTo>
                  <a:pt x="0" y="1160894"/>
                </a:lnTo>
                <a:lnTo>
                  <a:pt x="0" y="2322550"/>
                </a:lnTo>
                <a:lnTo>
                  <a:pt x="1160716" y="2322550"/>
                </a:lnTo>
                <a:lnTo>
                  <a:pt x="1160716" y="1161669"/>
                </a:lnTo>
                <a:lnTo>
                  <a:pt x="2320658" y="1161669"/>
                </a:lnTo>
                <a:lnTo>
                  <a:pt x="2320658" y="0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3050" y="8572258"/>
            <a:ext cx="1713230" cy="1715135"/>
          </a:xfrm>
          <a:custGeom>
            <a:avLst/>
            <a:gdLst/>
            <a:ahLst/>
            <a:cxnLst/>
            <a:rect l="l" t="t" r="r" b="b"/>
            <a:pathLst>
              <a:path w="1713230" h="1715134">
                <a:moveTo>
                  <a:pt x="1160716" y="0"/>
                </a:moveTo>
                <a:lnTo>
                  <a:pt x="0" y="0"/>
                </a:lnTo>
                <a:lnTo>
                  <a:pt x="0" y="1161669"/>
                </a:lnTo>
                <a:lnTo>
                  <a:pt x="1160716" y="1161669"/>
                </a:lnTo>
                <a:lnTo>
                  <a:pt x="1160716" y="0"/>
                </a:lnTo>
                <a:close/>
              </a:path>
              <a:path w="1713230" h="1715134">
                <a:moveTo>
                  <a:pt x="1712976" y="1714741"/>
                </a:moveTo>
                <a:lnTo>
                  <a:pt x="1160716" y="1161669"/>
                </a:lnTo>
                <a:lnTo>
                  <a:pt x="1160716" y="1714741"/>
                </a:lnTo>
                <a:lnTo>
                  <a:pt x="1712976" y="1714741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42388" y="9731575"/>
            <a:ext cx="1160145" cy="555625"/>
          </a:xfrm>
          <a:custGeom>
            <a:avLst/>
            <a:gdLst/>
            <a:ahLst/>
            <a:cxnLst/>
            <a:rect l="l" t="t" r="r" b="b"/>
            <a:pathLst>
              <a:path w="1160144" h="555625">
                <a:moveTo>
                  <a:pt x="1159942" y="555423"/>
                </a:moveTo>
                <a:lnTo>
                  <a:pt x="1159942" y="0"/>
                </a:lnTo>
                <a:lnTo>
                  <a:pt x="0" y="0"/>
                </a:lnTo>
                <a:lnTo>
                  <a:pt x="554972" y="555423"/>
                </a:lnTo>
                <a:lnTo>
                  <a:pt x="1159942" y="555423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63055" y="7411368"/>
            <a:ext cx="1160780" cy="1161415"/>
          </a:xfrm>
          <a:custGeom>
            <a:avLst/>
            <a:gdLst/>
            <a:ahLst/>
            <a:cxnLst/>
            <a:rect l="l" t="t" r="r" b="b"/>
            <a:pathLst>
              <a:path w="1160780" h="1161415">
                <a:moveTo>
                  <a:pt x="1160723" y="1160884"/>
                </a:moveTo>
                <a:lnTo>
                  <a:pt x="1160723" y="0"/>
                </a:lnTo>
                <a:lnTo>
                  <a:pt x="0" y="0"/>
                </a:lnTo>
                <a:lnTo>
                  <a:pt x="1160723" y="1160884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42388" y="7409025"/>
            <a:ext cx="1160145" cy="1161415"/>
          </a:xfrm>
          <a:custGeom>
            <a:avLst/>
            <a:gdLst/>
            <a:ahLst/>
            <a:cxnLst/>
            <a:rect l="l" t="t" r="r" b="b"/>
            <a:pathLst>
              <a:path w="1160144" h="1161415">
                <a:moveTo>
                  <a:pt x="1159942" y="1160884"/>
                </a:moveTo>
                <a:lnTo>
                  <a:pt x="1159942" y="0"/>
                </a:lnTo>
                <a:lnTo>
                  <a:pt x="0" y="1160884"/>
                </a:lnTo>
                <a:lnTo>
                  <a:pt x="1159942" y="1160884"/>
                </a:lnTo>
                <a:close/>
              </a:path>
            </a:pathLst>
          </a:custGeom>
          <a:solidFill>
            <a:srgbClr val="9AB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02332" y="9733919"/>
            <a:ext cx="1160780" cy="553085"/>
          </a:xfrm>
          <a:custGeom>
            <a:avLst/>
            <a:gdLst/>
            <a:ahLst/>
            <a:cxnLst/>
            <a:rect l="l" t="t" r="r" b="b"/>
            <a:pathLst>
              <a:path w="1160780" h="553084">
                <a:moveTo>
                  <a:pt x="0" y="0"/>
                </a:moveTo>
                <a:lnTo>
                  <a:pt x="0" y="553079"/>
                </a:lnTo>
                <a:lnTo>
                  <a:pt x="1160723" y="553079"/>
                </a:lnTo>
                <a:lnTo>
                  <a:pt x="11607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21720" y="7409027"/>
            <a:ext cx="2320925" cy="2322830"/>
          </a:xfrm>
          <a:custGeom>
            <a:avLst/>
            <a:gdLst/>
            <a:ahLst/>
            <a:cxnLst/>
            <a:rect l="l" t="t" r="r" b="b"/>
            <a:pathLst>
              <a:path w="2320925" h="2322829">
                <a:moveTo>
                  <a:pt x="1159941" y="0"/>
                </a:moveTo>
                <a:lnTo>
                  <a:pt x="0" y="0"/>
                </a:lnTo>
                <a:lnTo>
                  <a:pt x="0" y="1160894"/>
                </a:lnTo>
                <a:lnTo>
                  <a:pt x="1159941" y="0"/>
                </a:lnTo>
                <a:close/>
              </a:path>
              <a:path w="2320925" h="2322829">
                <a:moveTo>
                  <a:pt x="2320658" y="2322550"/>
                </a:moveTo>
                <a:lnTo>
                  <a:pt x="1159941" y="1160894"/>
                </a:lnTo>
                <a:lnTo>
                  <a:pt x="1159941" y="2322550"/>
                </a:lnTo>
                <a:lnTo>
                  <a:pt x="2320658" y="2322550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23778" y="7411368"/>
            <a:ext cx="1160780" cy="1162050"/>
          </a:xfrm>
          <a:custGeom>
            <a:avLst/>
            <a:gdLst/>
            <a:ahLst/>
            <a:cxnLst/>
            <a:rect l="l" t="t" r="r" b="b"/>
            <a:pathLst>
              <a:path w="1160780" h="1162050">
                <a:moveTo>
                  <a:pt x="1160723" y="1161666"/>
                </a:moveTo>
                <a:lnTo>
                  <a:pt x="1160723" y="0"/>
                </a:lnTo>
                <a:lnTo>
                  <a:pt x="0" y="0"/>
                </a:lnTo>
                <a:lnTo>
                  <a:pt x="0" y="1161666"/>
                </a:lnTo>
                <a:lnTo>
                  <a:pt x="1160723" y="1161666"/>
                </a:lnTo>
                <a:close/>
              </a:path>
            </a:pathLst>
          </a:custGeom>
          <a:solidFill>
            <a:srgbClr val="FD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321735" y="0"/>
            <a:ext cx="6963409" cy="9733915"/>
            <a:chOff x="11321735" y="0"/>
            <a:chExt cx="6963409" cy="9733915"/>
          </a:xfrm>
        </p:grpSpPr>
        <p:sp>
          <p:nvSpPr>
            <p:cNvPr id="22" name="object 22"/>
            <p:cNvSpPr/>
            <p:nvPr/>
          </p:nvSpPr>
          <p:spPr>
            <a:xfrm>
              <a:off x="14802320" y="7411376"/>
              <a:ext cx="2321560" cy="2322830"/>
            </a:xfrm>
            <a:custGeom>
              <a:avLst/>
              <a:gdLst/>
              <a:ahLst/>
              <a:cxnLst/>
              <a:rect l="l" t="t" r="r" b="b"/>
              <a:pathLst>
                <a:path w="2321559" h="2322829">
                  <a:moveTo>
                    <a:pt x="1160729" y="1160881"/>
                  </a:moveTo>
                  <a:lnTo>
                    <a:pt x="0" y="1160881"/>
                  </a:lnTo>
                  <a:lnTo>
                    <a:pt x="0" y="2322550"/>
                  </a:lnTo>
                  <a:lnTo>
                    <a:pt x="1160729" y="1160881"/>
                  </a:lnTo>
                  <a:close/>
                </a:path>
                <a:path w="2321559" h="2322829">
                  <a:moveTo>
                    <a:pt x="2321445" y="1160881"/>
                  </a:moveTo>
                  <a:lnTo>
                    <a:pt x="1160729" y="0"/>
                  </a:lnTo>
                  <a:lnTo>
                    <a:pt x="1160729" y="1160881"/>
                  </a:lnTo>
                  <a:lnTo>
                    <a:pt x="2321445" y="1160881"/>
                  </a:lnTo>
                  <a:close/>
                </a:path>
              </a:pathLst>
            </a:custGeom>
            <a:solidFill>
              <a:srgbClr val="FD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21735" y="0"/>
              <a:ext cx="6962789" cy="7410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504950" y="2271844"/>
            <a:ext cx="17145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4950" y="3510095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950" y="4748345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6000" y="1376558"/>
            <a:ext cx="8068945" cy="49841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97255" marR="167005" indent="-885190">
              <a:lnSpc>
                <a:spcPts val="4880"/>
              </a:lnSpc>
              <a:spcBef>
                <a:spcPts val="295"/>
              </a:spcBef>
            </a:pPr>
            <a:r>
              <a:rPr sz="4100" b="1" spc="-405" dirty="0">
                <a:latin typeface="Verdana"/>
                <a:cs typeface="Verdana"/>
              </a:rPr>
              <a:t>TRAINING </a:t>
            </a:r>
            <a:r>
              <a:rPr sz="4100" b="1" spc="-204" dirty="0">
                <a:latin typeface="Verdana"/>
                <a:cs typeface="Verdana"/>
              </a:rPr>
              <a:t>AND </a:t>
            </a:r>
            <a:r>
              <a:rPr sz="4100" b="1" spc="-409" dirty="0">
                <a:latin typeface="Verdana"/>
                <a:cs typeface="Verdana"/>
              </a:rPr>
              <a:t>TESTING  </a:t>
            </a:r>
            <a:r>
              <a:rPr sz="4100" spc="-400" dirty="0">
                <a:latin typeface="Verdana"/>
                <a:cs typeface="Verdana"/>
              </a:rPr>
              <a:t>SPLITTING </a:t>
            </a:r>
            <a:r>
              <a:rPr sz="4100" spc="-190" dirty="0">
                <a:latin typeface="Verdana"/>
                <a:cs typeface="Verdana"/>
              </a:rPr>
              <a:t>DATA </a:t>
            </a:r>
            <a:r>
              <a:rPr sz="4100" spc="-245" dirty="0">
                <a:latin typeface="Verdana"/>
                <a:cs typeface="Verdana"/>
              </a:rPr>
              <a:t>INTO  </a:t>
            </a:r>
            <a:r>
              <a:rPr sz="4100" spc="-300" dirty="0">
                <a:latin typeface="Verdana"/>
                <a:cs typeface="Verdana"/>
              </a:rPr>
              <a:t>TRAINING </a:t>
            </a:r>
            <a:r>
              <a:rPr sz="4100" spc="-130" dirty="0">
                <a:latin typeface="Verdana"/>
                <a:cs typeface="Verdana"/>
              </a:rPr>
              <a:t>AND </a:t>
            </a:r>
            <a:r>
              <a:rPr sz="4100" spc="-409" dirty="0">
                <a:latin typeface="Verdana"/>
                <a:cs typeface="Verdana"/>
              </a:rPr>
              <a:t>TESTING </a:t>
            </a:r>
            <a:r>
              <a:rPr sz="4100" spc="-515" dirty="0">
                <a:latin typeface="Verdana"/>
                <a:cs typeface="Verdana"/>
              </a:rPr>
              <a:t>SETS  </a:t>
            </a:r>
            <a:r>
              <a:rPr sz="4100" spc="-245" dirty="0">
                <a:latin typeface="Verdana"/>
                <a:cs typeface="Verdana"/>
              </a:rPr>
              <a:t>CROSS-VALIDATION  </a:t>
            </a:r>
            <a:r>
              <a:rPr sz="4100" spc="-285" dirty="0">
                <a:latin typeface="Verdana"/>
                <a:cs typeface="Verdana"/>
              </a:rPr>
              <a:t>TECHNIQUES</a:t>
            </a:r>
            <a:endParaRPr sz="4100">
              <a:latin typeface="Verdana"/>
              <a:cs typeface="Verdana"/>
            </a:endParaRPr>
          </a:p>
          <a:p>
            <a:pPr marL="897255">
              <a:lnSpc>
                <a:spcPts val="4675"/>
              </a:lnSpc>
            </a:pPr>
            <a:r>
              <a:rPr sz="4100" spc="-229" dirty="0">
                <a:latin typeface="Verdana"/>
                <a:cs typeface="Verdana"/>
              </a:rPr>
              <a:t>EVALUATION </a:t>
            </a:r>
            <a:r>
              <a:rPr sz="4100" spc="-325" dirty="0">
                <a:latin typeface="Verdana"/>
                <a:cs typeface="Verdana"/>
              </a:rPr>
              <a:t>METRICS</a:t>
            </a:r>
            <a:r>
              <a:rPr sz="4100" spc="-355" dirty="0">
                <a:latin typeface="Verdana"/>
                <a:cs typeface="Verdana"/>
              </a:rPr>
              <a:t> </a:t>
            </a:r>
            <a:r>
              <a:rPr sz="4100" spc="-195" dirty="0">
                <a:latin typeface="Verdana"/>
                <a:cs typeface="Verdana"/>
              </a:rPr>
              <a:t>(MEAN</a:t>
            </a:r>
            <a:endParaRPr sz="4100">
              <a:latin typeface="Verdana"/>
              <a:cs typeface="Verdana"/>
            </a:endParaRPr>
          </a:p>
          <a:p>
            <a:pPr marL="897255" marR="1089660">
              <a:lnSpc>
                <a:spcPts val="4880"/>
              </a:lnSpc>
              <a:spcBef>
                <a:spcPts val="175"/>
              </a:spcBef>
            </a:pPr>
            <a:r>
              <a:rPr sz="4100" spc="-225" dirty="0">
                <a:latin typeface="Verdana"/>
                <a:cs typeface="Verdana"/>
              </a:rPr>
              <a:t>SQUARED </a:t>
            </a:r>
            <a:r>
              <a:rPr sz="4100" spc="-185" dirty="0">
                <a:latin typeface="Verdana"/>
                <a:cs typeface="Verdana"/>
              </a:rPr>
              <a:t>ERROR,</a:t>
            </a:r>
            <a:r>
              <a:rPr sz="4100" spc="-355" dirty="0">
                <a:latin typeface="Verdana"/>
                <a:cs typeface="Verdana"/>
              </a:rPr>
              <a:t> </a:t>
            </a:r>
            <a:r>
              <a:rPr sz="4100" spc="-25" dirty="0">
                <a:latin typeface="Verdana"/>
                <a:cs typeface="Verdana"/>
              </a:rPr>
              <a:t>ROOT  </a:t>
            </a:r>
            <a:r>
              <a:rPr sz="4100" spc="-130" dirty="0">
                <a:latin typeface="Verdana"/>
                <a:cs typeface="Verdana"/>
              </a:rPr>
              <a:t>MEAN </a:t>
            </a:r>
            <a:r>
              <a:rPr sz="4100" spc="-225" dirty="0">
                <a:latin typeface="Verdana"/>
                <a:cs typeface="Verdana"/>
              </a:rPr>
              <a:t>SQUARED</a:t>
            </a:r>
            <a:r>
              <a:rPr sz="4100" spc="-434" dirty="0">
                <a:latin typeface="Verdana"/>
                <a:cs typeface="Verdana"/>
              </a:rPr>
              <a:t> </a:t>
            </a:r>
            <a:r>
              <a:rPr sz="4100" spc="-229" dirty="0">
                <a:latin typeface="Verdana"/>
                <a:cs typeface="Verdana"/>
              </a:rPr>
              <a:t>ERROR)</a:t>
            </a:r>
            <a:endParaRPr sz="4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18309" y="0"/>
            <a:ext cx="3794584" cy="10287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6326" y="0"/>
            <a:ext cx="3804651" cy="10287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67B39116-C4B6-59BD-3469-0079D55D0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1" r="15429"/>
          <a:stretch/>
        </p:blipFill>
        <p:spPr>
          <a:xfrm>
            <a:off x="9013616" y="64708"/>
            <a:ext cx="11064365" cy="10286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7161" y="0"/>
            <a:ext cx="4135339" cy="10287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A2843-AAD0-D24F-E245-997E187DCB2A}"/>
              </a:ext>
            </a:extLst>
          </p:cNvPr>
          <p:cNvSpPr txBox="1"/>
          <p:nvPr/>
        </p:nvSpPr>
        <p:spPr>
          <a:xfrm>
            <a:off x="1301116" y="1881844"/>
            <a:ext cx="6920104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cs typeface="Calibri"/>
            </a:endParaRP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latin typeface="41"/>
                <a:ea typeface="+mn-lt"/>
                <a:cs typeface="+mn-lt"/>
              </a:rPr>
              <a:t> Results and Analysis</a:t>
            </a:r>
            <a:endParaRPr lang="en-US" sz="3200" b="1" dirty="0">
              <a:latin typeface="41"/>
              <a:cs typeface="Calibri"/>
            </a:endParaRPr>
          </a:p>
          <a:p>
            <a:r>
              <a:rPr lang="en-US" sz="4100" dirty="0">
                <a:ea typeface="+mn-lt"/>
                <a:cs typeface="+mn-lt"/>
              </a:rPr>
              <a:t>- Presenting the results of the stock price prediction model(s)</a:t>
            </a:r>
            <a:endParaRPr lang="en-US" sz="4100">
              <a:cs typeface="Calibri"/>
            </a:endParaRPr>
          </a:p>
          <a:p>
            <a:r>
              <a:rPr lang="en-US" sz="4100" dirty="0">
                <a:ea typeface="+mn-lt"/>
                <a:cs typeface="+mn-lt"/>
              </a:rPr>
              <a:t>- Analyzing the accuracy and performance of the models</a:t>
            </a:r>
            <a:endParaRPr lang="en-US" sz="4100">
              <a:cs typeface="Calibri"/>
            </a:endParaRPr>
          </a:p>
          <a:p>
            <a:r>
              <a:rPr lang="en-US" sz="4100" dirty="0">
                <a:ea typeface="+mn-lt"/>
                <a:cs typeface="+mn-lt"/>
              </a:rPr>
              <a:t>- Discussing the strengths and limitations of the approach</a:t>
            </a:r>
            <a:endParaRPr lang="en-US" sz="410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08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RECAP OF KEY POINTS  DISCUSSED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Lokesh Reddy</dc:creator>
  <cp:keywords>DAFjGaH62I0,BAFjATsBiRk</cp:keywords>
  <cp:revision>79</cp:revision>
  <dcterms:created xsi:type="dcterms:W3CDTF">2023-05-16T18:31:56Z</dcterms:created>
  <dcterms:modified xsi:type="dcterms:W3CDTF">2023-05-17T07:09:42Z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2023-05-16T00:00:00Z</vt:filetime>
  </property>
</Properties>
</file>