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Raleway" pitchFamily="2" charset="77"/>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2AA8BC-3B97-426C-899B-085ECB9811AA}">
  <a:tblStyle styleId="{122AA8BC-3B97-426C-899B-085ECB9811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38"/>
  </p:normalViewPr>
  <p:slideViewPr>
    <p:cSldViewPr snapToGrid="0">
      <p:cViewPr varScale="1">
        <p:scale>
          <a:sx n="157" d="100"/>
          <a:sy n="157" d="100"/>
        </p:scale>
        <p:origin x="5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2d248e9358_0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2d248e9358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2d248e9358_0_10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2d248e9358_0_10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2d248e9358_0_10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2d248e9358_0_1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d248e9358_0_10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d248e9358_0_1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2d248e9358_0_10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2d248e9358_0_1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2d248e9358_0_10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2d248e9358_0_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2d248e9358_0_10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2d248e9358_0_1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2d248e9358_0_10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2d248e9358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2d248e9358_0_10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2d248e9358_0_1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2d248e9358_0_1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2d248e9358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2d248e9358_0_1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2d248e9358_0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d248e9358_0_7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d248e9358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2d51b64046_5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2d51b64046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2d248e9358_0_7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2d248e9358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2d248e9358_0_7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2d248e9358_0_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d248e9358_0_7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d248e9358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2d248e9358_0_8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2d248e9358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2d248e9358_0_10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2d248e9358_0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2d248e9358_0_10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2d248e9358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2d248e9358_0_10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2d248e9358_0_10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BANK MANAGEMENT SYSTEM</a:t>
            </a:r>
            <a:endParaRPr/>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p>
            <a:pPr marL="0" indent="0"/>
            <a:r>
              <a:rPr lang="en" b="1" dirty="0"/>
              <a:t>TEAM</a:t>
            </a:r>
            <a:r>
              <a:rPr lang="en" dirty="0"/>
              <a:t>: Why Axis? </a:t>
            </a:r>
            <a:r>
              <a:rPr lang="en" dirty="0">
                <a:solidFill>
                  <a:schemeClr val="bg1">
                    <a:lumMod val="65000"/>
                  </a:schemeClr>
                </a:solidFill>
              </a:rPr>
              <a:t>(</a:t>
            </a:r>
            <a:r>
              <a:rPr lang="en-IN" dirty="0">
                <a:solidFill>
                  <a:schemeClr val="bg1">
                    <a:lumMod val="65000"/>
                  </a:schemeClr>
                </a:solidFill>
              </a:rPr>
              <a:t>Group 3</a:t>
            </a:r>
            <a:r>
              <a:rPr lang="en" dirty="0">
                <a:solidFill>
                  <a:schemeClr val="bg1">
                    <a:lumMod val="65000"/>
                  </a:schemeClr>
                </a:solidFill>
              </a:rPr>
              <a:t>)</a:t>
            </a: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Packages </a:t>
            </a:r>
            <a:r>
              <a:rPr lang="en" sz="1888"/>
              <a:t>(Database Admin)</a:t>
            </a:r>
            <a:endParaRPr sz="1888"/>
          </a:p>
        </p:txBody>
      </p:sp>
      <p:sp>
        <p:nvSpPr>
          <p:cNvPr id="128" name="Google Shape;128;p22"/>
          <p:cNvSpPr txBox="1">
            <a:spLocks noGrp="1"/>
          </p:cNvSpPr>
          <p:nvPr>
            <p:ph type="body" idx="1"/>
          </p:nvPr>
        </p:nvSpPr>
        <p:spPr>
          <a:xfrm>
            <a:off x="2400262" y="1408151"/>
            <a:ext cx="6321600" cy="3002400"/>
          </a:xfrm>
          <a:prstGeom prst="rect">
            <a:avLst/>
          </a:prstGeom>
        </p:spPr>
        <p:txBody>
          <a:bodyPr spcFirstLastPara="1" wrap="square" lIns="91425" tIns="91425" rIns="91425" bIns="91425" anchor="t" anchorCtr="0">
            <a:normAutofit/>
          </a:bodyPr>
          <a:lstStyle/>
          <a:p>
            <a:pPr marL="457200" lvl="0" indent="-298450" algn="l" rtl="0">
              <a:spcBef>
                <a:spcPts val="0"/>
              </a:spcBef>
              <a:spcAft>
                <a:spcPts val="0"/>
              </a:spcAft>
              <a:buSzPts val="1100"/>
              <a:buFont typeface="Arial"/>
              <a:buChar char="●"/>
            </a:pPr>
            <a:r>
              <a:rPr lang="en" sz="1100" b="1">
                <a:latin typeface="Arial"/>
                <a:ea typeface="Arial"/>
                <a:cs typeface="Arial"/>
                <a:sym typeface="Arial"/>
              </a:rPr>
              <a:t>CUSTOMER_MGMT_PKG</a:t>
            </a:r>
            <a:r>
              <a:rPr lang="en" sz="1100">
                <a:latin typeface="Arial"/>
                <a:ea typeface="Arial"/>
                <a:cs typeface="Arial"/>
                <a:sym typeface="Arial"/>
              </a:rPr>
              <a:t>: Contains procedures and functions to manage customer information, such as adding new customers, updating customer details, and retrieving customer account and loan information.</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EMPLOYEE_MGMT_PKG</a:t>
            </a:r>
            <a:r>
              <a:rPr lang="en" sz="1100">
                <a:latin typeface="Arial"/>
                <a:ea typeface="Arial"/>
                <a:cs typeface="Arial"/>
                <a:sym typeface="Arial"/>
              </a:rPr>
              <a:t>: Handles employee management, including adding new employees, updating employee details, and retrieving employees based on specific criteria such as employee ID or role.</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ACCOUNT_MGMT_PKG</a:t>
            </a:r>
            <a:r>
              <a:rPr lang="en" sz="1100">
                <a:latin typeface="Arial"/>
                <a:ea typeface="Arial"/>
                <a:cs typeface="Arial"/>
                <a:sym typeface="Arial"/>
              </a:rPr>
              <a:t>: Manages bank accounts, providing functionality for adding new accounts, checking account existence, retrieving account balance, and obtaining bank statements and recent transactions.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LOAN_MGMT_PKG</a:t>
            </a:r>
            <a:r>
              <a:rPr lang="en" sz="1100">
                <a:latin typeface="Arial"/>
                <a:ea typeface="Arial"/>
                <a:cs typeface="Arial"/>
                <a:sym typeface="Arial"/>
              </a:rPr>
              <a:t>: Deals with loan management, allowing for loan existence checks, retrieving loan details, and adding or updating loans.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TRANSACTION_MGMT_PKG</a:t>
            </a:r>
            <a:r>
              <a:rPr lang="en" sz="1100">
                <a:latin typeface="Arial"/>
                <a:ea typeface="Arial"/>
                <a:cs typeface="Arial"/>
                <a:sym typeface="Arial"/>
              </a:rPr>
              <a:t>: Manages transactions, offering procedures to add new transactions and retrieve transaction details for a specific transaction.</a:t>
            </a:r>
            <a:endParaRPr sz="1100">
              <a:latin typeface="Arial"/>
              <a:ea typeface="Arial"/>
              <a:cs typeface="Arial"/>
              <a:sym typeface="Arial"/>
            </a:endParaRPr>
          </a:p>
          <a:p>
            <a:pPr marL="457200" lvl="0" indent="0" algn="l" rtl="0">
              <a:spcBef>
                <a:spcPts val="0"/>
              </a:spcBef>
              <a:spcAft>
                <a:spcPts val="1200"/>
              </a:spcAft>
              <a:buNone/>
            </a:pP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Packages </a:t>
            </a:r>
            <a:r>
              <a:rPr lang="en" sz="2000"/>
              <a:t>(Users)</a:t>
            </a:r>
            <a:endParaRPr sz="2000"/>
          </a:p>
        </p:txBody>
      </p:sp>
      <p:sp>
        <p:nvSpPr>
          <p:cNvPr id="134" name="Google Shape;134;p23"/>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fontScale="62500"/>
          </a:bodyPr>
          <a:lstStyle/>
          <a:p>
            <a:pPr marL="457200" lvl="0" indent="-300037" algn="l" rtl="0">
              <a:spcBef>
                <a:spcPts val="0"/>
              </a:spcBef>
              <a:spcAft>
                <a:spcPts val="0"/>
              </a:spcAft>
              <a:buSzPct val="100000"/>
              <a:buChar char="●"/>
            </a:pPr>
            <a:r>
              <a:rPr lang="en" b="1">
                <a:latin typeface="Arial"/>
                <a:ea typeface="Arial"/>
                <a:cs typeface="Arial"/>
                <a:sym typeface="Arial"/>
              </a:rPr>
              <a:t>EMPLOYEE_PKG</a:t>
            </a:r>
            <a:r>
              <a:rPr lang="en">
                <a:latin typeface="Arial"/>
                <a:ea typeface="Arial"/>
                <a:cs typeface="Arial"/>
                <a:sym typeface="Arial"/>
              </a:rPr>
              <a:t>: This package contains procedures that an employee would use in their daily work routine, such as viewing customer and account details, managing customer data, handling account transactions, and dealing with loans.</a:t>
            </a:r>
            <a:endParaRPr>
              <a:latin typeface="Arial"/>
              <a:ea typeface="Arial"/>
              <a:cs typeface="Arial"/>
              <a:sym typeface="Arial"/>
            </a:endParaRPr>
          </a:p>
          <a:p>
            <a:pPr marL="457200" lvl="0" indent="-300037" algn="l" rtl="0">
              <a:spcBef>
                <a:spcPts val="0"/>
              </a:spcBef>
              <a:spcAft>
                <a:spcPts val="0"/>
              </a:spcAft>
              <a:buSzPct val="100000"/>
              <a:buChar char="●"/>
            </a:pPr>
            <a:r>
              <a:rPr lang="en" b="1">
                <a:latin typeface="Arial"/>
                <a:ea typeface="Arial"/>
                <a:cs typeface="Arial"/>
                <a:sym typeface="Arial"/>
              </a:rPr>
              <a:t>MANAGER_PKG</a:t>
            </a:r>
            <a:r>
              <a:rPr lang="en">
                <a:latin typeface="Arial"/>
                <a:ea typeface="Arial"/>
                <a:cs typeface="Arial"/>
                <a:sym typeface="Arial"/>
              </a:rPr>
              <a:t>: This package contains procedures for managers, which include all the procedures from EMPLOYEE_PKG, plus additional procedures for adding and updating employee data. Managers have the ability to manage both customer and employee data, as well as perform tasks from the employee package.</a:t>
            </a:r>
            <a:endParaRPr>
              <a:latin typeface="Arial"/>
              <a:ea typeface="Arial"/>
              <a:cs typeface="Arial"/>
              <a:sym typeface="Arial"/>
            </a:endParaRPr>
          </a:p>
          <a:p>
            <a:pPr marL="457200" lvl="0" indent="-300037" algn="l" rtl="0">
              <a:spcBef>
                <a:spcPts val="0"/>
              </a:spcBef>
              <a:spcAft>
                <a:spcPts val="0"/>
              </a:spcAft>
              <a:buSzPct val="100000"/>
              <a:buChar char="●"/>
            </a:pPr>
            <a:r>
              <a:rPr lang="en" b="1">
                <a:latin typeface="Arial"/>
                <a:ea typeface="Arial"/>
                <a:cs typeface="Arial"/>
                <a:sym typeface="Arial"/>
              </a:rPr>
              <a:t>CUSTOMER_PKG</a:t>
            </a:r>
            <a:r>
              <a:rPr lang="en">
                <a:latin typeface="Arial"/>
                <a:ea typeface="Arial"/>
                <a:cs typeface="Arial"/>
                <a:sym typeface="Arial"/>
              </a:rPr>
              <a:t>: This package contains procedures that customers can use to access their account information, such as viewing their own customer information, account details, transactions, and loans. This package also provides procedures for viewing recent transactions by account ID, the latest 5 transactions, and the last transaction, both for specific accounts and all accounts linked to a customer.</a:t>
            </a:r>
            <a:endParaRPr>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2"/>
              </a:buClr>
              <a:buSzPct val="61111"/>
              <a:buFont typeface="Arial"/>
              <a:buNone/>
            </a:pPr>
            <a:r>
              <a:rPr lang="en" sz="1800"/>
              <a:t>Separating procedures based on user roles improves data security in several ways:</a:t>
            </a:r>
            <a:endParaRPr sz="1800"/>
          </a:p>
          <a:p>
            <a:pPr marL="0" lvl="0" indent="0" algn="l" rtl="0">
              <a:spcBef>
                <a:spcPts val="0"/>
              </a:spcBef>
              <a:spcAft>
                <a:spcPts val="0"/>
              </a:spcAft>
              <a:buNone/>
            </a:pPr>
            <a:endParaRPr/>
          </a:p>
        </p:txBody>
      </p:sp>
      <p:sp>
        <p:nvSpPr>
          <p:cNvPr id="140" name="Google Shape;140;p24"/>
          <p:cNvSpPr txBox="1">
            <a:spLocks noGrp="1"/>
          </p:cNvSpPr>
          <p:nvPr>
            <p:ph type="body" idx="1"/>
          </p:nvPr>
        </p:nvSpPr>
        <p:spPr>
          <a:xfrm>
            <a:off x="2410100" y="1254100"/>
            <a:ext cx="6321600" cy="3344100"/>
          </a:xfrm>
          <a:prstGeom prst="rect">
            <a:avLst/>
          </a:prstGeom>
        </p:spPr>
        <p:txBody>
          <a:bodyPr spcFirstLastPara="1" wrap="square" lIns="91425" tIns="91425" rIns="91425" bIns="91425" anchor="t" anchorCtr="0">
            <a:normAutofit fontScale="25000"/>
          </a:bodyPr>
          <a:lstStyle/>
          <a:p>
            <a:pPr marL="0" lvl="0" indent="0" algn="l" rtl="0">
              <a:spcBef>
                <a:spcPts val="0"/>
              </a:spcBef>
              <a:spcAft>
                <a:spcPts val="0"/>
              </a:spcAft>
              <a:buNone/>
            </a:pPr>
            <a:endParaRPr sz="3800"/>
          </a:p>
          <a:p>
            <a:pPr marL="457200" lvl="0" indent="-290802" algn="l" rtl="0">
              <a:spcBef>
                <a:spcPts val="0"/>
              </a:spcBef>
              <a:spcAft>
                <a:spcPts val="0"/>
              </a:spcAft>
              <a:buSzPct val="100000"/>
              <a:buFont typeface="Arial"/>
              <a:buChar char="●"/>
            </a:pPr>
            <a:r>
              <a:rPr lang="en" sz="3918" b="1">
                <a:latin typeface="Arial"/>
                <a:ea typeface="Arial"/>
                <a:cs typeface="Arial"/>
                <a:sym typeface="Arial"/>
              </a:rPr>
              <a:t>Principle of Least Privilege:</a:t>
            </a:r>
            <a:r>
              <a:rPr lang="en" sz="3918">
                <a:latin typeface="Arial"/>
                <a:ea typeface="Arial"/>
                <a:cs typeface="Arial"/>
                <a:sym typeface="Arial"/>
              </a:rPr>
              <a:t> By following the principle of least privilege, each role has access only to the procedures necessary for their tasks. This reduces the risk of unauthorized access or misuse of sensitive information. For example, customers will not have access to procedures intended for employees or managers, ensuring that they can only view and manage their own information.</a:t>
            </a:r>
            <a:endParaRPr sz="3918">
              <a:latin typeface="Arial"/>
              <a:ea typeface="Arial"/>
              <a:cs typeface="Arial"/>
              <a:sym typeface="Arial"/>
            </a:endParaRPr>
          </a:p>
          <a:p>
            <a:pPr marL="457200" lvl="0" indent="-290802" algn="l" rtl="0">
              <a:spcBef>
                <a:spcPts val="0"/>
              </a:spcBef>
              <a:spcAft>
                <a:spcPts val="0"/>
              </a:spcAft>
              <a:buSzPct val="100000"/>
              <a:buFont typeface="Arial"/>
              <a:buChar char="●"/>
            </a:pPr>
            <a:r>
              <a:rPr lang="en" sz="3918" b="1">
                <a:latin typeface="Arial"/>
                <a:ea typeface="Arial"/>
                <a:cs typeface="Arial"/>
                <a:sym typeface="Arial"/>
              </a:rPr>
              <a:t>Easier Access Control: </a:t>
            </a:r>
            <a:r>
              <a:rPr lang="en" sz="3918">
                <a:latin typeface="Arial"/>
                <a:ea typeface="Arial"/>
                <a:cs typeface="Arial"/>
                <a:sym typeface="Arial"/>
              </a:rPr>
              <a:t>Separating procedures into role-specific packages makes it easier to manage access control and permissions. You can grant or revoke privileges on a package level, reducing the chances of accidentally granting excessive privileges to a user or role. This simplifies the process of maintaining a secure system and reduces the likelihood of human error.</a:t>
            </a:r>
            <a:endParaRPr sz="3918">
              <a:latin typeface="Arial"/>
              <a:ea typeface="Arial"/>
              <a:cs typeface="Arial"/>
              <a:sym typeface="Arial"/>
            </a:endParaRPr>
          </a:p>
          <a:p>
            <a:pPr marL="457200" lvl="0" indent="-290802" algn="l" rtl="0">
              <a:spcBef>
                <a:spcPts val="0"/>
              </a:spcBef>
              <a:spcAft>
                <a:spcPts val="0"/>
              </a:spcAft>
              <a:buSzPct val="100000"/>
              <a:buFont typeface="Arial"/>
              <a:buChar char="●"/>
            </a:pPr>
            <a:r>
              <a:rPr lang="en" sz="3918" b="1">
                <a:latin typeface="Arial"/>
                <a:ea typeface="Arial"/>
                <a:cs typeface="Arial"/>
                <a:sym typeface="Arial"/>
              </a:rPr>
              <a:t>Simplified Code Maintenance:</a:t>
            </a:r>
            <a:r>
              <a:rPr lang="en" sz="3918">
                <a:latin typeface="Arial"/>
                <a:ea typeface="Arial"/>
                <a:cs typeface="Arial"/>
                <a:sym typeface="Arial"/>
              </a:rPr>
              <a:t> Organizing procedures into role-based packages makes the code more modular and easier to maintain. This can lead to better security practices, as it is easier to identify potential vulnerabilities and address them in a timely manner. It also makes it easier to audit the code and ensure that security requirements are being met.</a:t>
            </a:r>
            <a:endParaRPr sz="3918">
              <a:latin typeface="Arial"/>
              <a:ea typeface="Arial"/>
              <a:cs typeface="Arial"/>
              <a:sym typeface="Arial"/>
            </a:endParaRPr>
          </a:p>
          <a:p>
            <a:pPr marL="457200" lvl="0" indent="-290802" algn="l" rtl="0">
              <a:spcBef>
                <a:spcPts val="0"/>
              </a:spcBef>
              <a:spcAft>
                <a:spcPts val="0"/>
              </a:spcAft>
              <a:buSzPct val="100000"/>
              <a:buFont typeface="Arial"/>
              <a:buChar char="●"/>
            </a:pPr>
            <a:r>
              <a:rPr lang="en" sz="3918" b="1">
                <a:latin typeface="Arial"/>
                <a:ea typeface="Arial"/>
                <a:cs typeface="Arial"/>
                <a:sym typeface="Arial"/>
              </a:rPr>
              <a:t>Enhanced Monitoring and Auditing: </a:t>
            </a:r>
            <a:r>
              <a:rPr lang="en" sz="3918">
                <a:latin typeface="Arial"/>
                <a:ea typeface="Arial"/>
                <a:cs typeface="Arial"/>
                <a:sym typeface="Arial"/>
              </a:rPr>
              <a:t>Separating procedures by role can help improve the monitoring and auditing process. By tracking which package is being accessed and by whom, you can identify unusual patterns of behavior or unauthorized access attempts. This can help detect potential security threats or breaches and allows for quicker response to any issues that arise.</a:t>
            </a:r>
            <a:endParaRPr sz="3918">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95675" y="496950"/>
            <a:ext cx="15891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Reports</a:t>
            </a:r>
            <a:endParaRPr/>
          </a:p>
        </p:txBody>
      </p:sp>
      <p:sp>
        <p:nvSpPr>
          <p:cNvPr id="146" name="Google Shape;146;p25"/>
          <p:cNvSpPr txBox="1">
            <a:spLocks noGrp="1"/>
          </p:cNvSpPr>
          <p:nvPr>
            <p:ph type="body" idx="1"/>
          </p:nvPr>
        </p:nvSpPr>
        <p:spPr>
          <a:xfrm>
            <a:off x="59256" y="1132350"/>
            <a:ext cx="1925400" cy="351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64" b="1">
                <a:latin typeface="Arial"/>
                <a:ea typeface="Arial"/>
                <a:cs typeface="Arial"/>
                <a:sym typeface="Arial"/>
              </a:rPr>
              <a:t>1) Branch Level Accounts Report:</a:t>
            </a:r>
            <a:endParaRPr sz="1564" b="1">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sz="1564">
              <a:latin typeface="Arial"/>
              <a:ea typeface="Arial"/>
              <a:cs typeface="Arial"/>
              <a:sym typeface="Arial"/>
            </a:endParaRPr>
          </a:p>
          <a:p>
            <a:pPr marL="0" lvl="0" indent="0" algn="l" rtl="0">
              <a:spcBef>
                <a:spcPts val="0"/>
              </a:spcBef>
              <a:spcAft>
                <a:spcPts val="0"/>
              </a:spcAft>
              <a:buClr>
                <a:schemeClr val="dk2"/>
              </a:buClr>
              <a:buSzPts val="1100"/>
              <a:buFont typeface="Arial"/>
              <a:buNone/>
            </a:pPr>
            <a:r>
              <a:rPr lang="en" sz="1156">
                <a:latin typeface="Arial"/>
                <a:ea typeface="Arial"/>
                <a:cs typeface="Arial"/>
                <a:sym typeface="Arial"/>
              </a:rPr>
              <a:t>This report provides a summary of account balances for each branch, broken down by account type. It shows the total balance for each account type in each branch.</a:t>
            </a:r>
            <a:endParaRPr sz="1156">
              <a:latin typeface="Arial"/>
              <a:ea typeface="Arial"/>
              <a:cs typeface="Arial"/>
              <a:sym typeface="Arial"/>
            </a:endParaRPr>
          </a:p>
          <a:p>
            <a:pPr marL="0" lvl="0" indent="0" algn="l" rtl="0">
              <a:spcBef>
                <a:spcPts val="0"/>
              </a:spcBef>
              <a:spcAft>
                <a:spcPts val="1200"/>
              </a:spcAft>
              <a:buNone/>
            </a:pPr>
            <a:endParaRPr/>
          </a:p>
        </p:txBody>
      </p:sp>
      <p:pic>
        <p:nvPicPr>
          <p:cNvPr id="147" name="Google Shape;147;p25"/>
          <p:cNvPicPr preferRelativeResize="0"/>
          <p:nvPr/>
        </p:nvPicPr>
        <p:blipFill>
          <a:blip r:embed="rId3">
            <a:alphaModFix/>
          </a:blip>
          <a:stretch>
            <a:fillRect/>
          </a:stretch>
        </p:blipFill>
        <p:spPr>
          <a:xfrm>
            <a:off x="2177250" y="814037"/>
            <a:ext cx="6787299" cy="35154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95675" y="496950"/>
            <a:ext cx="15891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Reports</a:t>
            </a:r>
            <a:endParaRPr/>
          </a:p>
        </p:txBody>
      </p:sp>
      <p:sp>
        <p:nvSpPr>
          <p:cNvPr id="153" name="Google Shape;153;p26"/>
          <p:cNvSpPr txBox="1">
            <a:spLocks noGrp="1"/>
          </p:cNvSpPr>
          <p:nvPr>
            <p:ph type="body" idx="1"/>
          </p:nvPr>
        </p:nvSpPr>
        <p:spPr>
          <a:xfrm>
            <a:off x="59256" y="1132350"/>
            <a:ext cx="1925400" cy="351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64" b="1">
                <a:latin typeface="Arial"/>
                <a:ea typeface="Arial"/>
                <a:cs typeface="Arial"/>
                <a:sym typeface="Arial"/>
              </a:rPr>
              <a:t>2) Branch Level Loan Report:</a:t>
            </a:r>
            <a:endParaRPr sz="1564" b="1">
              <a:latin typeface="Arial"/>
              <a:ea typeface="Arial"/>
              <a:cs typeface="Arial"/>
              <a:sym typeface="Arial"/>
            </a:endParaRPr>
          </a:p>
          <a:p>
            <a:pPr marL="0" lvl="0" indent="0" algn="l" rtl="0">
              <a:spcBef>
                <a:spcPts val="0"/>
              </a:spcBef>
              <a:spcAft>
                <a:spcPts val="0"/>
              </a:spcAft>
              <a:buNone/>
            </a:pPr>
            <a:endParaRPr sz="1564">
              <a:latin typeface="Arial"/>
              <a:ea typeface="Arial"/>
              <a:cs typeface="Arial"/>
              <a:sym typeface="Arial"/>
            </a:endParaRPr>
          </a:p>
          <a:p>
            <a:pPr marL="0" lvl="0" indent="0" algn="l" rtl="0">
              <a:spcBef>
                <a:spcPts val="0"/>
              </a:spcBef>
              <a:spcAft>
                <a:spcPts val="0"/>
              </a:spcAft>
              <a:buNone/>
            </a:pPr>
            <a:r>
              <a:rPr lang="en" sz="1156">
                <a:latin typeface="Arial"/>
                <a:ea typeface="Arial"/>
                <a:cs typeface="Arial"/>
                <a:sym typeface="Arial"/>
              </a:rPr>
              <a:t>This report shows a summary of loan amounts and average loan terms (in months) for each branch, broken down by loan type. This helps to understand the distribution of loan types and their terms across branches.</a:t>
            </a: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1200"/>
              </a:spcAft>
              <a:buNone/>
            </a:pPr>
            <a:endParaRPr/>
          </a:p>
        </p:txBody>
      </p:sp>
      <p:pic>
        <p:nvPicPr>
          <p:cNvPr id="154" name="Google Shape;154;p26"/>
          <p:cNvPicPr preferRelativeResize="0"/>
          <p:nvPr/>
        </p:nvPicPr>
        <p:blipFill>
          <a:blip r:embed="rId3">
            <a:alphaModFix/>
          </a:blip>
          <a:stretch>
            <a:fillRect/>
          </a:stretch>
        </p:blipFill>
        <p:spPr>
          <a:xfrm>
            <a:off x="2048181" y="806325"/>
            <a:ext cx="6854544" cy="353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95675" y="496950"/>
            <a:ext cx="15891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Reports</a:t>
            </a:r>
            <a:endParaRPr/>
          </a:p>
        </p:txBody>
      </p:sp>
      <p:sp>
        <p:nvSpPr>
          <p:cNvPr id="160" name="Google Shape;160;p27"/>
          <p:cNvSpPr txBox="1">
            <a:spLocks noGrp="1"/>
          </p:cNvSpPr>
          <p:nvPr>
            <p:ph type="body" idx="1"/>
          </p:nvPr>
        </p:nvSpPr>
        <p:spPr>
          <a:xfrm>
            <a:off x="59256" y="1132350"/>
            <a:ext cx="1925400" cy="3515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564" b="1">
                <a:latin typeface="Arial"/>
                <a:ea typeface="Arial"/>
                <a:cs typeface="Arial"/>
                <a:sym typeface="Arial"/>
              </a:rPr>
              <a:t>3) Branch Level Transaction Report:</a:t>
            </a:r>
            <a:endParaRPr sz="1564" b="1">
              <a:latin typeface="Arial"/>
              <a:ea typeface="Arial"/>
              <a:cs typeface="Arial"/>
              <a:sym typeface="Arial"/>
            </a:endParaRPr>
          </a:p>
          <a:p>
            <a:pPr marL="0" lvl="0" indent="0" algn="l" rtl="0">
              <a:spcBef>
                <a:spcPts val="0"/>
              </a:spcBef>
              <a:spcAft>
                <a:spcPts val="0"/>
              </a:spcAft>
              <a:buNone/>
            </a:pPr>
            <a:endParaRPr sz="1564">
              <a:latin typeface="Arial"/>
              <a:ea typeface="Arial"/>
              <a:cs typeface="Arial"/>
              <a:sym typeface="Arial"/>
            </a:endParaRPr>
          </a:p>
          <a:p>
            <a:pPr marL="0" lvl="0" indent="0" algn="l" rtl="0">
              <a:spcBef>
                <a:spcPts val="0"/>
              </a:spcBef>
              <a:spcAft>
                <a:spcPts val="0"/>
              </a:spcAft>
              <a:buNone/>
            </a:pPr>
            <a:r>
              <a:rPr lang="en" sz="1156">
                <a:latin typeface="Arial"/>
                <a:ea typeface="Arial"/>
                <a:cs typeface="Arial"/>
                <a:sym typeface="Arial"/>
              </a:rPr>
              <a:t>This report provides a summary of transaction amounts for each branch, broken down by transaction type. It helps to analyze the distribution of transactions by type across different branches.</a:t>
            </a: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1200"/>
              </a:spcAft>
              <a:buNone/>
            </a:pPr>
            <a:endParaRPr/>
          </a:p>
        </p:txBody>
      </p:sp>
      <p:pic>
        <p:nvPicPr>
          <p:cNvPr id="161" name="Google Shape;161;p27"/>
          <p:cNvPicPr preferRelativeResize="0"/>
          <p:nvPr/>
        </p:nvPicPr>
        <p:blipFill>
          <a:blip r:embed="rId3">
            <a:alphaModFix/>
          </a:blip>
          <a:stretch>
            <a:fillRect/>
          </a:stretch>
        </p:blipFill>
        <p:spPr>
          <a:xfrm>
            <a:off x="2117306" y="819988"/>
            <a:ext cx="6854545" cy="35035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95675" y="496950"/>
            <a:ext cx="15891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Reports</a:t>
            </a:r>
            <a:endParaRPr/>
          </a:p>
        </p:txBody>
      </p:sp>
      <p:sp>
        <p:nvSpPr>
          <p:cNvPr id="167" name="Google Shape;167;p28"/>
          <p:cNvSpPr txBox="1">
            <a:spLocks noGrp="1"/>
          </p:cNvSpPr>
          <p:nvPr>
            <p:ph type="body" idx="1"/>
          </p:nvPr>
        </p:nvSpPr>
        <p:spPr>
          <a:xfrm>
            <a:off x="59256" y="1132350"/>
            <a:ext cx="1925400" cy="3515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564" b="1">
                <a:latin typeface="Arial"/>
                <a:ea typeface="Arial"/>
                <a:cs typeface="Arial"/>
                <a:sym typeface="Arial"/>
              </a:rPr>
              <a:t>4) Transaction Status Report - Transaction Type Breakdown:</a:t>
            </a:r>
            <a:endParaRPr sz="1564" b="1">
              <a:latin typeface="Arial"/>
              <a:ea typeface="Arial"/>
              <a:cs typeface="Arial"/>
              <a:sym typeface="Arial"/>
            </a:endParaRPr>
          </a:p>
          <a:p>
            <a:pPr marL="0" lvl="0" indent="0" algn="l" rtl="0">
              <a:spcBef>
                <a:spcPts val="0"/>
              </a:spcBef>
              <a:spcAft>
                <a:spcPts val="0"/>
              </a:spcAft>
              <a:buNone/>
            </a:pPr>
            <a:endParaRPr sz="1564" b="1">
              <a:latin typeface="Arial"/>
              <a:ea typeface="Arial"/>
              <a:cs typeface="Arial"/>
              <a:sym typeface="Arial"/>
            </a:endParaRPr>
          </a:p>
          <a:p>
            <a:pPr marL="0" lvl="0" indent="0" algn="l" rtl="0">
              <a:spcBef>
                <a:spcPts val="0"/>
              </a:spcBef>
              <a:spcAft>
                <a:spcPts val="0"/>
              </a:spcAft>
              <a:buNone/>
            </a:pPr>
            <a:endParaRPr sz="1564">
              <a:latin typeface="Arial"/>
              <a:ea typeface="Arial"/>
              <a:cs typeface="Arial"/>
              <a:sym typeface="Arial"/>
            </a:endParaRPr>
          </a:p>
          <a:p>
            <a:pPr marL="0" lvl="0" indent="0" algn="l" rtl="0">
              <a:spcBef>
                <a:spcPts val="0"/>
              </a:spcBef>
              <a:spcAft>
                <a:spcPts val="0"/>
              </a:spcAft>
              <a:buNone/>
            </a:pPr>
            <a:r>
              <a:rPr lang="en" sz="1156">
                <a:latin typeface="Arial"/>
                <a:ea typeface="Arial"/>
                <a:cs typeface="Arial"/>
                <a:sym typeface="Arial"/>
              </a:rPr>
              <a:t>This report shows the total transaction amount, broken down by transaction type and status (e.g., successful or failed). This can be useful for analyzing the performance and reliability of different transaction types.</a:t>
            </a: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1200"/>
              </a:spcAft>
              <a:buNone/>
            </a:pPr>
            <a:endParaRPr/>
          </a:p>
        </p:txBody>
      </p:sp>
      <p:pic>
        <p:nvPicPr>
          <p:cNvPr id="168" name="Google Shape;168;p28"/>
          <p:cNvPicPr preferRelativeResize="0"/>
          <p:nvPr/>
        </p:nvPicPr>
        <p:blipFill>
          <a:blip r:embed="rId3">
            <a:alphaModFix/>
          </a:blip>
          <a:stretch>
            <a:fillRect/>
          </a:stretch>
        </p:blipFill>
        <p:spPr>
          <a:xfrm>
            <a:off x="2127181" y="796538"/>
            <a:ext cx="6854546" cy="355042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395675" y="496950"/>
            <a:ext cx="15891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Reports</a:t>
            </a:r>
            <a:endParaRPr/>
          </a:p>
        </p:txBody>
      </p:sp>
      <p:sp>
        <p:nvSpPr>
          <p:cNvPr id="174" name="Google Shape;174;p29"/>
          <p:cNvSpPr txBox="1">
            <a:spLocks noGrp="1"/>
          </p:cNvSpPr>
          <p:nvPr>
            <p:ph type="body" idx="1"/>
          </p:nvPr>
        </p:nvSpPr>
        <p:spPr>
          <a:xfrm>
            <a:off x="59256" y="1132350"/>
            <a:ext cx="1925400" cy="3515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1564" b="1">
                <a:latin typeface="Arial"/>
                <a:ea typeface="Arial"/>
                <a:cs typeface="Arial"/>
                <a:sym typeface="Arial"/>
              </a:rPr>
              <a:t>5) Failed Transaction Status Report - Status code Breakdown:</a:t>
            </a:r>
            <a:endParaRPr sz="1564" b="1">
              <a:latin typeface="Arial"/>
              <a:ea typeface="Arial"/>
              <a:cs typeface="Arial"/>
              <a:sym typeface="Arial"/>
            </a:endParaRPr>
          </a:p>
          <a:p>
            <a:pPr marL="0" lvl="0" indent="0" algn="l" rtl="0">
              <a:spcBef>
                <a:spcPts val="0"/>
              </a:spcBef>
              <a:spcAft>
                <a:spcPts val="0"/>
              </a:spcAft>
              <a:buNone/>
            </a:pPr>
            <a:endParaRPr sz="1564" b="1">
              <a:latin typeface="Arial"/>
              <a:ea typeface="Arial"/>
              <a:cs typeface="Arial"/>
              <a:sym typeface="Arial"/>
            </a:endParaRPr>
          </a:p>
          <a:p>
            <a:pPr marL="0" lvl="0" indent="0" algn="l" rtl="0">
              <a:spcBef>
                <a:spcPts val="0"/>
              </a:spcBef>
              <a:spcAft>
                <a:spcPts val="0"/>
              </a:spcAft>
              <a:buNone/>
            </a:pPr>
            <a:endParaRPr sz="1564">
              <a:latin typeface="Arial"/>
              <a:ea typeface="Arial"/>
              <a:cs typeface="Arial"/>
              <a:sym typeface="Arial"/>
            </a:endParaRPr>
          </a:p>
          <a:p>
            <a:pPr marL="0" lvl="0" indent="0" algn="l" rtl="0">
              <a:spcBef>
                <a:spcPts val="0"/>
              </a:spcBef>
              <a:spcAft>
                <a:spcPts val="0"/>
              </a:spcAft>
              <a:buNone/>
            </a:pPr>
            <a:r>
              <a:rPr lang="en" sz="1156">
                <a:latin typeface="Arial"/>
                <a:ea typeface="Arial"/>
                <a:cs typeface="Arial"/>
                <a:sym typeface="Arial"/>
              </a:rPr>
              <a:t>This report provides a summary of failed transactions, broken down by their status codes. It can help identify common reasons for transaction failures and potentially address any issues.</a:t>
            </a: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1200"/>
              </a:spcAft>
              <a:buNone/>
            </a:pPr>
            <a:endParaRPr/>
          </a:p>
        </p:txBody>
      </p:sp>
      <p:pic>
        <p:nvPicPr>
          <p:cNvPr id="175" name="Google Shape;175;p29"/>
          <p:cNvPicPr preferRelativeResize="0"/>
          <p:nvPr/>
        </p:nvPicPr>
        <p:blipFill>
          <a:blip r:embed="rId3">
            <a:alphaModFix/>
          </a:blip>
          <a:stretch>
            <a:fillRect/>
          </a:stretch>
        </p:blipFill>
        <p:spPr>
          <a:xfrm>
            <a:off x="2156806" y="804163"/>
            <a:ext cx="6854546" cy="353516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395675" y="496950"/>
            <a:ext cx="15891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Reports</a:t>
            </a:r>
            <a:endParaRPr/>
          </a:p>
        </p:txBody>
      </p:sp>
      <p:sp>
        <p:nvSpPr>
          <p:cNvPr id="181" name="Google Shape;181;p30"/>
          <p:cNvSpPr txBox="1">
            <a:spLocks noGrp="1"/>
          </p:cNvSpPr>
          <p:nvPr>
            <p:ph type="body" idx="1"/>
          </p:nvPr>
        </p:nvSpPr>
        <p:spPr>
          <a:xfrm>
            <a:off x="59256" y="1132350"/>
            <a:ext cx="1925400" cy="3515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564" b="1">
                <a:latin typeface="Arial"/>
                <a:ea typeface="Arial"/>
                <a:cs typeface="Arial"/>
                <a:sym typeface="Arial"/>
              </a:rPr>
              <a:t>6) Transaction Status Report - Last Week &amp; Transaction Type Breakdown:</a:t>
            </a:r>
            <a:endParaRPr sz="1564" b="1">
              <a:latin typeface="Arial"/>
              <a:ea typeface="Arial"/>
              <a:cs typeface="Arial"/>
              <a:sym typeface="Arial"/>
            </a:endParaRPr>
          </a:p>
          <a:p>
            <a:pPr marL="0" lvl="0" indent="0" algn="l" rtl="0">
              <a:spcBef>
                <a:spcPts val="0"/>
              </a:spcBef>
              <a:spcAft>
                <a:spcPts val="0"/>
              </a:spcAft>
              <a:buNone/>
            </a:pPr>
            <a:endParaRPr sz="1564" b="1">
              <a:latin typeface="Arial"/>
              <a:ea typeface="Arial"/>
              <a:cs typeface="Arial"/>
              <a:sym typeface="Arial"/>
            </a:endParaRPr>
          </a:p>
          <a:p>
            <a:pPr marL="0" lvl="0" indent="0" algn="l" rtl="0">
              <a:spcBef>
                <a:spcPts val="0"/>
              </a:spcBef>
              <a:spcAft>
                <a:spcPts val="0"/>
              </a:spcAft>
              <a:buNone/>
            </a:pPr>
            <a:endParaRPr sz="1564">
              <a:latin typeface="Arial"/>
              <a:ea typeface="Arial"/>
              <a:cs typeface="Arial"/>
              <a:sym typeface="Arial"/>
            </a:endParaRPr>
          </a:p>
          <a:p>
            <a:pPr marL="0" lvl="0" indent="0" algn="l" rtl="0">
              <a:spcBef>
                <a:spcPts val="0"/>
              </a:spcBef>
              <a:spcAft>
                <a:spcPts val="0"/>
              </a:spcAft>
              <a:buNone/>
            </a:pPr>
            <a:r>
              <a:rPr lang="en" sz="1156">
                <a:latin typeface="Arial"/>
                <a:ea typeface="Arial"/>
                <a:cs typeface="Arial"/>
                <a:sym typeface="Arial"/>
              </a:rPr>
              <a:t>This report shows a summary of transaction amounts for the last week, broken down by transaction type and status. It can help to identify any recent trends or issues in transaction processing.</a:t>
            </a: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1200"/>
              </a:spcAft>
              <a:buNone/>
            </a:pPr>
            <a:endParaRPr/>
          </a:p>
        </p:txBody>
      </p:sp>
      <p:pic>
        <p:nvPicPr>
          <p:cNvPr id="182" name="Google Shape;182;p30"/>
          <p:cNvPicPr preferRelativeResize="0"/>
          <p:nvPr/>
        </p:nvPicPr>
        <p:blipFill>
          <a:blip r:embed="rId3">
            <a:alphaModFix/>
          </a:blip>
          <a:stretch>
            <a:fillRect/>
          </a:stretch>
        </p:blipFill>
        <p:spPr>
          <a:xfrm>
            <a:off x="2137056" y="805063"/>
            <a:ext cx="6854543" cy="353336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395675" y="496950"/>
            <a:ext cx="15891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Reports</a:t>
            </a:r>
            <a:endParaRPr/>
          </a:p>
        </p:txBody>
      </p:sp>
      <p:sp>
        <p:nvSpPr>
          <p:cNvPr id="188" name="Google Shape;188;p31"/>
          <p:cNvSpPr txBox="1">
            <a:spLocks noGrp="1"/>
          </p:cNvSpPr>
          <p:nvPr>
            <p:ph type="body" idx="1"/>
          </p:nvPr>
        </p:nvSpPr>
        <p:spPr>
          <a:xfrm>
            <a:off x="59256" y="1132350"/>
            <a:ext cx="1925400" cy="3515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564" b="1">
                <a:latin typeface="Arial"/>
                <a:ea typeface="Arial"/>
                <a:cs typeface="Arial"/>
                <a:sym typeface="Arial"/>
              </a:rPr>
              <a:t>7) Transaction Status Report - Last Day &amp; Transaction Type Breakdown:</a:t>
            </a:r>
            <a:endParaRPr sz="1564" b="1">
              <a:latin typeface="Arial"/>
              <a:ea typeface="Arial"/>
              <a:cs typeface="Arial"/>
              <a:sym typeface="Arial"/>
            </a:endParaRPr>
          </a:p>
          <a:p>
            <a:pPr marL="0" lvl="0" indent="0" algn="l" rtl="0">
              <a:spcBef>
                <a:spcPts val="0"/>
              </a:spcBef>
              <a:spcAft>
                <a:spcPts val="0"/>
              </a:spcAft>
              <a:buNone/>
            </a:pPr>
            <a:endParaRPr sz="1564" b="1">
              <a:latin typeface="Arial"/>
              <a:ea typeface="Arial"/>
              <a:cs typeface="Arial"/>
              <a:sym typeface="Arial"/>
            </a:endParaRPr>
          </a:p>
          <a:p>
            <a:pPr marL="0" lvl="0" indent="0" algn="l" rtl="0">
              <a:spcBef>
                <a:spcPts val="0"/>
              </a:spcBef>
              <a:spcAft>
                <a:spcPts val="0"/>
              </a:spcAft>
              <a:buNone/>
            </a:pPr>
            <a:endParaRPr sz="1564">
              <a:latin typeface="Arial"/>
              <a:ea typeface="Arial"/>
              <a:cs typeface="Arial"/>
              <a:sym typeface="Arial"/>
            </a:endParaRPr>
          </a:p>
          <a:p>
            <a:pPr marL="0" lvl="0" indent="0" algn="l" rtl="0">
              <a:spcBef>
                <a:spcPts val="0"/>
              </a:spcBef>
              <a:spcAft>
                <a:spcPts val="0"/>
              </a:spcAft>
              <a:buNone/>
            </a:pPr>
            <a:r>
              <a:rPr lang="en" sz="1156">
                <a:latin typeface="Arial"/>
                <a:ea typeface="Arial"/>
                <a:cs typeface="Arial"/>
                <a:sym typeface="Arial"/>
              </a:rPr>
              <a:t>This report provides a summary of transaction amounts for the last day, broken down by transaction type and status. It can be useful for monitoring daily transaction activity and identifying any potential issues that may have occurred recently.</a:t>
            </a: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0"/>
              </a:spcAft>
              <a:buNone/>
            </a:pPr>
            <a:endParaRPr sz="1156">
              <a:latin typeface="Arial"/>
              <a:ea typeface="Arial"/>
              <a:cs typeface="Arial"/>
              <a:sym typeface="Arial"/>
            </a:endParaRPr>
          </a:p>
          <a:p>
            <a:pPr marL="0" lvl="0" indent="0" algn="l" rtl="0">
              <a:spcBef>
                <a:spcPts val="0"/>
              </a:spcBef>
              <a:spcAft>
                <a:spcPts val="1200"/>
              </a:spcAft>
              <a:buNone/>
            </a:pPr>
            <a:endParaRPr/>
          </a:p>
        </p:txBody>
      </p:sp>
      <p:pic>
        <p:nvPicPr>
          <p:cNvPr id="189" name="Google Shape;189;p31"/>
          <p:cNvPicPr preferRelativeResize="0"/>
          <p:nvPr/>
        </p:nvPicPr>
        <p:blipFill>
          <a:blip r:embed="rId3">
            <a:alphaModFix/>
          </a:blip>
          <a:stretch>
            <a:fillRect/>
          </a:stretch>
        </p:blipFill>
        <p:spPr>
          <a:xfrm>
            <a:off x="2137056" y="845488"/>
            <a:ext cx="6854546" cy="34525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79" name="Google Shape;79;p1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200">
                <a:solidFill>
                  <a:srgbClr val="000000"/>
                </a:solidFill>
                <a:latin typeface="Arial"/>
                <a:ea typeface="Arial"/>
                <a:cs typeface="Arial"/>
                <a:sym typeface="Arial"/>
              </a:rPr>
              <a:t>Banks are the main sources of monetary support to those in need as these financial institutions receive deposits and provide loans to a variety of audiences from big corporate organizations to an ordinary man. This entire process of two and forth monetary support should be managed in an efficient manner to be beneficial and ensure seamless functioning. </a:t>
            </a:r>
            <a:endParaRPr sz="1200">
              <a:solidFill>
                <a:srgbClr val="000000"/>
              </a:solidFill>
              <a:latin typeface="Arial"/>
              <a:ea typeface="Arial"/>
              <a:cs typeface="Arial"/>
              <a:sym typeface="Arial"/>
            </a:endParaRPr>
          </a:p>
          <a:p>
            <a:pPr marL="0" lvl="0" indent="0" algn="just" rtl="0">
              <a:spcBef>
                <a:spcPts val="1200"/>
              </a:spcBef>
              <a:spcAft>
                <a:spcPts val="0"/>
              </a:spcAft>
              <a:buNone/>
            </a:pPr>
            <a:r>
              <a:rPr lang="en" sz="1200">
                <a:solidFill>
                  <a:srgbClr val="000000"/>
                </a:solidFill>
                <a:latin typeface="Arial"/>
                <a:ea typeface="Arial"/>
                <a:cs typeface="Arial"/>
                <a:sym typeface="Arial"/>
              </a:rPr>
              <a:t>The main function of a bank management system is to permit banks and their credit institutions to carry out their business processes. They focus on managing basic transactions, offering loads, mortgages, ATM payments and mobile net banking. Our system will store extensive details about the customer, bank accounts, loans, and the bank employee.</a:t>
            </a:r>
            <a:endParaRPr sz="12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9"/>
        <p:cNvGrpSpPr/>
        <p:nvPr/>
      </p:nvGrpSpPr>
      <p:grpSpPr>
        <a:xfrm>
          <a:off x="0" y="0"/>
          <a:ext cx="0" cy="0"/>
          <a:chOff x="0" y="0"/>
          <a:chExt cx="0" cy="0"/>
        </a:xfrm>
      </p:grpSpPr>
      <p:sp>
        <p:nvSpPr>
          <p:cNvPr id="200" name="Google Shape;200;p33"/>
          <p:cNvSpPr txBox="1"/>
          <p:nvPr/>
        </p:nvSpPr>
        <p:spPr>
          <a:xfrm>
            <a:off x="0" y="2110050"/>
            <a:ext cx="9144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b="1">
                <a:solidFill>
                  <a:schemeClr val="lt1"/>
                </a:solidFill>
                <a:latin typeface="Raleway"/>
                <a:ea typeface="Raleway"/>
                <a:cs typeface="Raleway"/>
                <a:sym typeface="Raleway"/>
              </a:rPr>
              <a:t>THANK YOU!</a:t>
            </a:r>
            <a:endParaRPr sz="4800" b="1">
              <a:solidFill>
                <a:schemeClr val="lt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a:t>
            </a:r>
            <a:endParaRPr/>
          </a:p>
        </p:txBody>
      </p:sp>
      <p:sp>
        <p:nvSpPr>
          <p:cNvPr id="85" name="Google Shape;85;p15"/>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200">
                <a:latin typeface="Arial"/>
                <a:ea typeface="Arial"/>
                <a:cs typeface="Arial"/>
                <a:sym typeface="Arial"/>
              </a:rPr>
              <a:t>A bank management system is created to assist banks in managing different facets of their business, including account management, transaction processing, financial reporting, and compliance.</a:t>
            </a:r>
            <a:br>
              <a:rPr lang="en" sz="1200">
                <a:latin typeface="Arial"/>
                <a:ea typeface="Arial"/>
                <a:cs typeface="Arial"/>
                <a:sym typeface="Arial"/>
              </a:rPr>
            </a:br>
            <a:r>
              <a:rPr lang="en" sz="1200">
                <a:latin typeface="Arial"/>
                <a:ea typeface="Arial"/>
                <a:cs typeface="Arial"/>
                <a:sym typeface="Arial"/>
              </a:rPr>
              <a:t>A bank management system's primary goal is to:</a:t>
            </a:r>
            <a:endParaRPr sz="1200">
              <a:latin typeface="Arial"/>
              <a:ea typeface="Arial"/>
              <a:cs typeface="Arial"/>
              <a:sym typeface="Arial"/>
            </a:endParaRPr>
          </a:p>
          <a:p>
            <a:pPr marL="457200" lvl="0" indent="-304800" algn="just" rtl="0">
              <a:spcBef>
                <a:spcPts val="1200"/>
              </a:spcBef>
              <a:spcAft>
                <a:spcPts val="0"/>
              </a:spcAft>
              <a:buSzPts val="1200"/>
              <a:buFont typeface="Arial"/>
              <a:buChar char="●"/>
            </a:pPr>
            <a:r>
              <a:rPr lang="en" sz="1200">
                <a:latin typeface="Arial"/>
                <a:ea typeface="Arial"/>
                <a:cs typeface="Arial"/>
                <a:sym typeface="Arial"/>
              </a:rPr>
              <a:t>Automate and streamline banking processes</a:t>
            </a:r>
            <a:endParaRPr sz="1200">
              <a:latin typeface="Arial"/>
              <a:ea typeface="Arial"/>
              <a:cs typeface="Arial"/>
              <a:sym typeface="Arial"/>
            </a:endParaRPr>
          </a:p>
          <a:p>
            <a:pPr marL="457200" lvl="0" indent="-304800" algn="just" rtl="0">
              <a:spcBef>
                <a:spcPts val="0"/>
              </a:spcBef>
              <a:spcAft>
                <a:spcPts val="0"/>
              </a:spcAft>
              <a:buSzPts val="1200"/>
              <a:buFont typeface="Arial"/>
              <a:buChar char="●"/>
            </a:pPr>
            <a:r>
              <a:rPr lang="en" sz="1200">
                <a:latin typeface="Arial"/>
                <a:ea typeface="Arial"/>
                <a:cs typeface="Arial"/>
                <a:sym typeface="Arial"/>
              </a:rPr>
              <a:t>Provide accurate and current information </a:t>
            </a:r>
            <a:endParaRPr sz="1200">
              <a:latin typeface="Arial"/>
              <a:ea typeface="Arial"/>
              <a:cs typeface="Arial"/>
              <a:sym typeface="Arial"/>
            </a:endParaRPr>
          </a:p>
          <a:p>
            <a:pPr marL="457200" lvl="0" indent="-304800" algn="just" rtl="0">
              <a:spcBef>
                <a:spcPts val="0"/>
              </a:spcBef>
              <a:spcAft>
                <a:spcPts val="0"/>
              </a:spcAft>
              <a:buSzPts val="1200"/>
              <a:buFont typeface="Arial"/>
              <a:buChar char="●"/>
            </a:pPr>
            <a:r>
              <a:rPr lang="en" sz="1200">
                <a:latin typeface="Arial"/>
                <a:ea typeface="Arial"/>
                <a:cs typeface="Arial"/>
                <a:sym typeface="Arial"/>
              </a:rPr>
              <a:t>Enhance customer service</a:t>
            </a:r>
            <a:endParaRPr sz="1200">
              <a:latin typeface="Arial"/>
              <a:ea typeface="Arial"/>
              <a:cs typeface="Arial"/>
              <a:sym typeface="Arial"/>
            </a:endParaRPr>
          </a:p>
          <a:p>
            <a:pPr marL="457200" lvl="0" indent="-304800" algn="just" rtl="0">
              <a:spcBef>
                <a:spcPts val="0"/>
              </a:spcBef>
              <a:spcAft>
                <a:spcPts val="0"/>
              </a:spcAft>
              <a:buSzPts val="1200"/>
              <a:buFont typeface="Arial"/>
              <a:buChar char="●"/>
            </a:pPr>
            <a:r>
              <a:rPr lang="en" sz="1200">
                <a:latin typeface="Arial"/>
                <a:ea typeface="Arial"/>
                <a:cs typeface="Arial"/>
                <a:sym typeface="Arial"/>
              </a:rPr>
              <a:t>Compliance </a:t>
            </a:r>
            <a:endParaRPr sz="1200">
              <a:latin typeface="Arial"/>
              <a:ea typeface="Arial"/>
              <a:cs typeface="Arial"/>
              <a:sym typeface="Arial"/>
            </a:endParaRPr>
          </a:p>
          <a:p>
            <a:pPr marL="457200" lvl="0" indent="-304800" algn="just" rtl="0">
              <a:spcBef>
                <a:spcPts val="0"/>
              </a:spcBef>
              <a:spcAft>
                <a:spcPts val="0"/>
              </a:spcAft>
              <a:buSzPts val="1200"/>
              <a:buFont typeface="Arial"/>
              <a:buChar char="●"/>
            </a:pPr>
            <a:r>
              <a:rPr lang="en" sz="1200">
                <a:latin typeface="Arial"/>
                <a:ea typeface="Arial"/>
                <a:cs typeface="Arial"/>
                <a:sym typeface="Arial"/>
              </a:rPr>
              <a:t>Risk administration </a:t>
            </a:r>
            <a:endParaRPr sz="1200">
              <a:latin typeface="Arial"/>
              <a:ea typeface="Arial"/>
              <a:cs typeface="Arial"/>
              <a:sym typeface="Arial"/>
            </a:endParaRPr>
          </a:p>
          <a:p>
            <a:pPr marL="457200" lvl="0" indent="-304800" algn="just" rtl="0">
              <a:spcBef>
                <a:spcPts val="0"/>
              </a:spcBef>
              <a:spcAft>
                <a:spcPts val="0"/>
              </a:spcAft>
              <a:buSzPts val="1200"/>
              <a:buFont typeface="Arial"/>
              <a:buChar char="●"/>
            </a:pPr>
            <a:r>
              <a:rPr lang="en" sz="1200">
                <a:latin typeface="Arial"/>
                <a:ea typeface="Arial"/>
                <a:cs typeface="Arial"/>
                <a:sym typeface="Arial"/>
              </a:rPr>
              <a:t>Analytics and reporting </a:t>
            </a:r>
            <a:endParaRPr sz="1200">
              <a:latin typeface="Arial"/>
              <a:ea typeface="Arial"/>
              <a:cs typeface="Arial"/>
              <a:sym typeface="Arial"/>
            </a:endParaRPr>
          </a:p>
          <a:p>
            <a:pPr marL="457200" lvl="0" indent="-304800" algn="just" rtl="0">
              <a:spcBef>
                <a:spcPts val="0"/>
              </a:spcBef>
              <a:spcAft>
                <a:spcPts val="0"/>
              </a:spcAft>
              <a:buSzPts val="1200"/>
              <a:buFont typeface="Arial"/>
              <a:buChar char="●"/>
            </a:pPr>
            <a:r>
              <a:rPr lang="en" sz="1200">
                <a:latin typeface="Arial"/>
                <a:ea typeface="Arial"/>
                <a:cs typeface="Arial"/>
                <a:sym typeface="Arial"/>
              </a:rPr>
              <a:t>Security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413525" y="32910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ER DIAGRAM</a:t>
            </a:r>
            <a:endParaRPr/>
          </a:p>
        </p:txBody>
      </p:sp>
      <p:sp>
        <p:nvSpPr>
          <p:cNvPr id="91" name="Google Shape;91;p1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2" name="Google Shape;92;p16" descr="page3image5574512"/>
          <p:cNvPicPr preferRelativeResize="0"/>
          <p:nvPr/>
        </p:nvPicPr>
        <p:blipFill>
          <a:blip r:embed="rId3">
            <a:alphaModFix/>
          </a:blip>
          <a:stretch>
            <a:fillRect/>
          </a:stretch>
        </p:blipFill>
        <p:spPr>
          <a:xfrm>
            <a:off x="187625" y="855425"/>
            <a:ext cx="8709499" cy="4131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Tables </a:t>
            </a:r>
            <a:r>
              <a:rPr lang="en" sz="1666"/>
              <a:t>(In Order of Creation)</a:t>
            </a:r>
            <a:endParaRPr sz="555"/>
          </a:p>
        </p:txBody>
      </p:sp>
      <p:sp>
        <p:nvSpPr>
          <p:cNvPr id="98" name="Google Shape;98;p17"/>
          <p:cNvSpPr txBox="1">
            <a:spLocks noGrp="1"/>
          </p:cNvSpPr>
          <p:nvPr>
            <p:ph type="body" idx="1"/>
          </p:nvPr>
        </p:nvSpPr>
        <p:spPr>
          <a:xfrm>
            <a:off x="2400250" y="1283725"/>
            <a:ext cx="6321600" cy="3303300"/>
          </a:xfrm>
          <a:prstGeom prst="rect">
            <a:avLst/>
          </a:prstGeom>
        </p:spPr>
        <p:txBody>
          <a:bodyPr spcFirstLastPara="1" wrap="square" lIns="91425" tIns="91425" rIns="91425" bIns="91425" anchor="t" anchorCtr="0">
            <a:normAutofit/>
          </a:bodyPr>
          <a:lstStyle/>
          <a:p>
            <a:pPr marL="457200" lvl="0" indent="-311150" algn="l" rtl="0">
              <a:lnSpc>
                <a:spcPct val="105000"/>
              </a:lnSpc>
              <a:spcBef>
                <a:spcPts val="0"/>
              </a:spcBef>
              <a:spcAft>
                <a:spcPts val="0"/>
              </a:spcAft>
              <a:buSzPts val="1300"/>
              <a:buFont typeface="Arial"/>
              <a:buChar char="●"/>
            </a:pPr>
            <a:r>
              <a:rPr lang="en" sz="1300" b="1">
                <a:latin typeface="Arial"/>
                <a:ea typeface="Arial"/>
                <a:cs typeface="Arial"/>
                <a:sym typeface="Arial"/>
              </a:rPr>
              <a:t>CUSTOMER</a:t>
            </a:r>
            <a:r>
              <a:rPr lang="en" sz="1300">
                <a:latin typeface="Arial"/>
                <a:ea typeface="Arial"/>
                <a:cs typeface="Arial"/>
                <a:sym typeface="Arial"/>
              </a:rPr>
              <a:t>: Stores customer personal and contact details.</a:t>
            </a:r>
            <a:endParaRPr sz="1300">
              <a:latin typeface="Arial"/>
              <a:ea typeface="Arial"/>
              <a:cs typeface="Arial"/>
              <a:sym typeface="Arial"/>
            </a:endParaRPr>
          </a:p>
          <a:p>
            <a:pPr marL="457200" lvl="0" indent="-311150" algn="l" rtl="0">
              <a:lnSpc>
                <a:spcPct val="105000"/>
              </a:lnSpc>
              <a:spcBef>
                <a:spcPts val="0"/>
              </a:spcBef>
              <a:spcAft>
                <a:spcPts val="0"/>
              </a:spcAft>
              <a:buSzPts val="1300"/>
              <a:buFont typeface="Arial"/>
              <a:buChar char="●"/>
            </a:pPr>
            <a:r>
              <a:rPr lang="en" sz="1300" b="1">
                <a:latin typeface="Arial"/>
                <a:ea typeface="Arial"/>
                <a:cs typeface="Arial"/>
                <a:sym typeface="Arial"/>
              </a:rPr>
              <a:t>BRANCH</a:t>
            </a:r>
            <a:r>
              <a:rPr lang="en" sz="1300">
                <a:latin typeface="Arial"/>
                <a:ea typeface="Arial"/>
                <a:cs typeface="Arial"/>
                <a:sym typeface="Arial"/>
              </a:rPr>
              <a:t>: Holds information about bank branches.</a:t>
            </a:r>
            <a:endParaRPr sz="1300">
              <a:latin typeface="Arial"/>
              <a:ea typeface="Arial"/>
              <a:cs typeface="Arial"/>
              <a:sym typeface="Arial"/>
            </a:endParaRPr>
          </a:p>
          <a:p>
            <a:pPr marL="457200" lvl="0" indent="-311150" algn="l" rtl="0">
              <a:lnSpc>
                <a:spcPct val="105000"/>
              </a:lnSpc>
              <a:spcBef>
                <a:spcPts val="0"/>
              </a:spcBef>
              <a:spcAft>
                <a:spcPts val="0"/>
              </a:spcAft>
              <a:buSzPts val="1300"/>
              <a:buFont typeface="Arial"/>
              <a:buChar char="●"/>
            </a:pPr>
            <a:r>
              <a:rPr lang="en" sz="1300" b="1">
                <a:latin typeface="Arial"/>
                <a:ea typeface="Arial"/>
                <a:cs typeface="Arial"/>
                <a:sym typeface="Arial"/>
              </a:rPr>
              <a:t>LOAN_TYPE</a:t>
            </a:r>
            <a:r>
              <a:rPr lang="en" sz="1300">
                <a:latin typeface="Arial"/>
                <a:ea typeface="Arial"/>
                <a:cs typeface="Arial"/>
                <a:sym typeface="Arial"/>
              </a:rPr>
              <a:t>: Contains different types of loans and descriptions.</a:t>
            </a:r>
            <a:endParaRPr sz="1300">
              <a:latin typeface="Arial"/>
              <a:ea typeface="Arial"/>
              <a:cs typeface="Arial"/>
              <a:sym typeface="Arial"/>
            </a:endParaRPr>
          </a:p>
          <a:p>
            <a:pPr marL="457200" lvl="0" indent="-311150" algn="l" rtl="0">
              <a:lnSpc>
                <a:spcPct val="105000"/>
              </a:lnSpc>
              <a:spcBef>
                <a:spcPts val="0"/>
              </a:spcBef>
              <a:spcAft>
                <a:spcPts val="0"/>
              </a:spcAft>
              <a:buSzPts val="1300"/>
              <a:buFont typeface="Arial"/>
              <a:buChar char="●"/>
            </a:pPr>
            <a:r>
              <a:rPr lang="en" sz="1300" b="1">
                <a:latin typeface="Arial"/>
                <a:ea typeface="Arial"/>
                <a:cs typeface="Arial"/>
                <a:sym typeface="Arial"/>
              </a:rPr>
              <a:t>LOAN</a:t>
            </a:r>
            <a:r>
              <a:rPr lang="en" sz="1300">
                <a:latin typeface="Arial"/>
                <a:ea typeface="Arial"/>
                <a:cs typeface="Arial"/>
                <a:sym typeface="Arial"/>
              </a:rPr>
              <a:t>: Stores loan details and associations with customers and branches.</a:t>
            </a:r>
            <a:endParaRPr sz="1300">
              <a:latin typeface="Arial"/>
              <a:ea typeface="Arial"/>
              <a:cs typeface="Arial"/>
              <a:sym typeface="Arial"/>
            </a:endParaRPr>
          </a:p>
          <a:p>
            <a:pPr marL="457200" lvl="0" indent="-311150" algn="l" rtl="0">
              <a:lnSpc>
                <a:spcPct val="105000"/>
              </a:lnSpc>
              <a:spcBef>
                <a:spcPts val="0"/>
              </a:spcBef>
              <a:spcAft>
                <a:spcPts val="0"/>
              </a:spcAft>
              <a:buSzPts val="1300"/>
              <a:buFont typeface="Arial"/>
              <a:buChar char="●"/>
            </a:pPr>
            <a:r>
              <a:rPr lang="en" sz="1300" b="1">
                <a:latin typeface="Arial"/>
                <a:ea typeface="Arial"/>
                <a:cs typeface="Arial"/>
                <a:sym typeface="Arial"/>
              </a:rPr>
              <a:t>ACCOUNT_TYPE</a:t>
            </a:r>
            <a:r>
              <a:rPr lang="en" sz="1300">
                <a:latin typeface="Arial"/>
                <a:ea typeface="Arial"/>
                <a:cs typeface="Arial"/>
                <a:sym typeface="Arial"/>
              </a:rPr>
              <a:t>: Contains different account types and interest rates.</a:t>
            </a:r>
            <a:endParaRPr sz="1300">
              <a:latin typeface="Arial"/>
              <a:ea typeface="Arial"/>
              <a:cs typeface="Arial"/>
              <a:sym typeface="Arial"/>
            </a:endParaRPr>
          </a:p>
          <a:p>
            <a:pPr marL="457200" lvl="0" indent="-311150" algn="l" rtl="0">
              <a:lnSpc>
                <a:spcPct val="105000"/>
              </a:lnSpc>
              <a:spcBef>
                <a:spcPts val="0"/>
              </a:spcBef>
              <a:spcAft>
                <a:spcPts val="0"/>
              </a:spcAft>
              <a:buSzPts val="1300"/>
              <a:buFont typeface="Arial"/>
              <a:buChar char="●"/>
            </a:pPr>
            <a:r>
              <a:rPr lang="en" sz="1300" b="1">
                <a:latin typeface="Arial"/>
                <a:ea typeface="Arial"/>
                <a:cs typeface="Arial"/>
                <a:sym typeface="Arial"/>
              </a:rPr>
              <a:t>ACCOUNTS</a:t>
            </a:r>
            <a:r>
              <a:rPr lang="en" sz="1300">
                <a:latin typeface="Arial"/>
                <a:ea typeface="Arial"/>
                <a:cs typeface="Arial"/>
                <a:sym typeface="Arial"/>
              </a:rPr>
              <a:t>: Stores account information and customer associations.</a:t>
            </a:r>
            <a:endParaRPr sz="1300">
              <a:latin typeface="Arial"/>
              <a:ea typeface="Arial"/>
              <a:cs typeface="Arial"/>
              <a:sym typeface="Arial"/>
            </a:endParaRPr>
          </a:p>
          <a:p>
            <a:pPr marL="457200" lvl="0" indent="-311150" algn="l" rtl="0">
              <a:lnSpc>
                <a:spcPct val="105000"/>
              </a:lnSpc>
              <a:spcBef>
                <a:spcPts val="0"/>
              </a:spcBef>
              <a:spcAft>
                <a:spcPts val="0"/>
              </a:spcAft>
              <a:buSzPts val="1300"/>
              <a:buFont typeface="Arial"/>
              <a:buChar char="●"/>
            </a:pPr>
            <a:r>
              <a:rPr lang="en" sz="1300" b="1">
                <a:latin typeface="Arial"/>
                <a:ea typeface="Arial"/>
                <a:cs typeface="Arial"/>
                <a:sym typeface="Arial"/>
              </a:rPr>
              <a:t>ROLE_TABLE</a:t>
            </a:r>
            <a:r>
              <a:rPr lang="en" sz="1300">
                <a:latin typeface="Arial"/>
                <a:ea typeface="Arial"/>
                <a:cs typeface="Arial"/>
                <a:sym typeface="Arial"/>
              </a:rPr>
              <a:t>: Holds employee positions and salaries.</a:t>
            </a:r>
            <a:endParaRPr sz="1300">
              <a:latin typeface="Arial"/>
              <a:ea typeface="Arial"/>
              <a:cs typeface="Arial"/>
              <a:sym typeface="Arial"/>
            </a:endParaRPr>
          </a:p>
          <a:p>
            <a:pPr marL="457200" lvl="0" indent="-311150" algn="l" rtl="0">
              <a:lnSpc>
                <a:spcPct val="105000"/>
              </a:lnSpc>
              <a:spcBef>
                <a:spcPts val="0"/>
              </a:spcBef>
              <a:spcAft>
                <a:spcPts val="0"/>
              </a:spcAft>
              <a:buSzPts val="1300"/>
              <a:buFont typeface="Arial"/>
              <a:buChar char="●"/>
            </a:pPr>
            <a:r>
              <a:rPr lang="en" sz="1300" b="1">
                <a:latin typeface="Arial"/>
                <a:ea typeface="Arial"/>
                <a:cs typeface="Arial"/>
                <a:sym typeface="Arial"/>
              </a:rPr>
              <a:t>EMPLOYEE</a:t>
            </a:r>
            <a:r>
              <a:rPr lang="en" sz="1300">
                <a:latin typeface="Arial"/>
                <a:ea typeface="Arial"/>
                <a:cs typeface="Arial"/>
                <a:sym typeface="Arial"/>
              </a:rPr>
              <a:t>: Contains employee personal and contact details, roles, and branch associations.</a:t>
            </a:r>
            <a:endParaRPr sz="1300">
              <a:latin typeface="Arial"/>
              <a:ea typeface="Arial"/>
              <a:cs typeface="Arial"/>
              <a:sym typeface="Arial"/>
            </a:endParaRPr>
          </a:p>
          <a:p>
            <a:pPr marL="457200" lvl="0" indent="-311150" algn="l" rtl="0">
              <a:lnSpc>
                <a:spcPct val="105000"/>
              </a:lnSpc>
              <a:spcBef>
                <a:spcPts val="0"/>
              </a:spcBef>
              <a:spcAft>
                <a:spcPts val="0"/>
              </a:spcAft>
              <a:buSzPts val="1300"/>
              <a:buFont typeface="Arial"/>
              <a:buChar char="●"/>
            </a:pPr>
            <a:r>
              <a:rPr lang="en" sz="1300" b="1">
                <a:latin typeface="Arial"/>
                <a:ea typeface="Arial"/>
                <a:cs typeface="Arial"/>
                <a:sym typeface="Arial"/>
              </a:rPr>
              <a:t>STATUS_CODE</a:t>
            </a:r>
            <a:r>
              <a:rPr lang="en" sz="1300">
                <a:latin typeface="Arial"/>
                <a:ea typeface="Arial"/>
                <a:cs typeface="Arial"/>
                <a:sym typeface="Arial"/>
              </a:rPr>
              <a:t>: Stores transaction status codes and descriptions.</a:t>
            </a:r>
            <a:endParaRPr sz="1300">
              <a:latin typeface="Arial"/>
              <a:ea typeface="Arial"/>
              <a:cs typeface="Arial"/>
              <a:sym typeface="Arial"/>
            </a:endParaRPr>
          </a:p>
          <a:p>
            <a:pPr marL="457200" lvl="0" indent="-311150" algn="l" rtl="0">
              <a:lnSpc>
                <a:spcPct val="105000"/>
              </a:lnSpc>
              <a:spcBef>
                <a:spcPts val="0"/>
              </a:spcBef>
              <a:spcAft>
                <a:spcPts val="0"/>
              </a:spcAft>
              <a:buSzPts val="1300"/>
              <a:buFont typeface="Arial"/>
              <a:buChar char="●"/>
            </a:pPr>
            <a:r>
              <a:rPr lang="en" sz="1300" b="1">
                <a:latin typeface="Arial"/>
                <a:ea typeface="Arial"/>
                <a:cs typeface="Arial"/>
                <a:sym typeface="Arial"/>
              </a:rPr>
              <a:t>TRANSACTION_TYPE</a:t>
            </a:r>
            <a:r>
              <a:rPr lang="en" sz="1300">
                <a:latin typeface="Arial"/>
                <a:ea typeface="Arial"/>
                <a:cs typeface="Arial"/>
                <a:sym typeface="Arial"/>
              </a:rPr>
              <a:t>: Holds transaction types and descriptions.</a:t>
            </a:r>
            <a:endParaRPr sz="1300">
              <a:latin typeface="Arial"/>
              <a:ea typeface="Arial"/>
              <a:cs typeface="Arial"/>
              <a:sym typeface="Arial"/>
            </a:endParaRPr>
          </a:p>
          <a:p>
            <a:pPr marL="457200" lvl="0" indent="-311150" algn="l" rtl="0">
              <a:lnSpc>
                <a:spcPct val="105000"/>
              </a:lnSpc>
              <a:spcBef>
                <a:spcPts val="0"/>
              </a:spcBef>
              <a:spcAft>
                <a:spcPts val="0"/>
              </a:spcAft>
              <a:buSzPts val="1300"/>
              <a:buFont typeface="Arial"/>
              <a:buChar char="●"/>
            </a:pPr>
            <a:r>
              <a:rPr lang="en" sz="1300" b="1">
                <a:latin typeface="Arial"/>
                <a:ea typeface="Arial"/>
                <a:cs typeface="Arial"/>
                <a:sym typeface="Arial"/>
              </a:rPr>
              <a:t>TRANSACTION_TABLE</a:t>
            </a:r>
            <a:r>
              <a:rPr lang="en" sz="1300">
                <a:latin typeface="Arial"/>
                <a:ea typeface="Arial"/>
                <a:cs typeface="Arial"/>
                <a:sym typeface="Arial"/>
              </a:rPr>
              <a:t>: Stores transaction details, types, and account associations.</a:t>
            </a:r>
            <a:endParaRPr sz="13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62850" y="575950"/>
            <a:ext cx="1303500" cy="4213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Views</a:t>
            </a:r>
            <a:endParaRPr/>
          </a:p>
          <a:p>
            <a:pPr marL="0" lvl="0" indent="0" algn="l" rtl="0">
              <a:spcBef>
                <a:spcPts val="0"/>
              </a:spcBef>
              <a:spcAft>
                <a:spcPts val="0"/>
              </a:spcAft>
              <a:buNone/>
            </a:pPr>
            <a:endParaRPr/>
          </a:p>
        </p:txBody>
      </p:sp>
      <p:sp>
        <p:nvSpPr>
          <p:cNvPr id="104" name="Google Shape;104;p18"/>
          <p:cNvSpPr txBox="1">
            <a:spLocks noGrp="1"/>
          </p:cNvSpPr>
          <p:nvPr>
            <p:ph type="body" idx="1"/>
          </p:nvPr>
        </p:nvSpPr>
        <p:spPr>
          <a:xfrm>
            <a:off x="2458800" y="513475"/>
            <a:ext cx="6273000" cy="4483200"/>
          </a:xfrm>
          <a:prstGeom prst="rect">
            <a:avLst/>
          </a:prstGeom>
        </p:spPr>
        <p:txBody>
          <a:bodyPr spcFirstLastPara="1" wrap="square" lIns="91425" tIns="91425" rIns="91425" bIns="91425" anchor="t" anchorCtr="0">
            <a:normAutofit fontScale="55000"/>
          </a:bodyPr>
          <a:lstStyle/>
          <a:p>
            <a:pPr marL="457200" lvl="0" indent="-291465" algn="l" rtl="0">
              <a:spcBef>
                <a:spcPts val="0"/>
              </a:spcBef>
              <a:spcAft>
                <a:spcPts val="0"/>
              </a:spcAft>
              <a:buSzPct val="100000"/>
              <a:buFont typeface="Arial"/>
              <a:buChar char="●"/>
            </a:pPr>
            <a:r>
              <a:rPr lang="en" b="1">
                <a:latin typeface="Arial"/>
                <a:ea typeface="Arial"/>
                <a:cs typeface="Arial"/>
                <a:sym typeface="Arial"/>
              </a:rPr>
              <a:t>V_AGG_HOURLY_TRANSACTIONS_BY_TYPE:</a:t>
            </a:r>
            <a:r>
              <a:rPr lang="en">
                <a:latin typeface="Arial"/>
                <a:ea typeface="Arial"/>
                <a:cs typeface="Arial"/>
                <a:sym typeface="Arial"/>
              </a:rPr>
              <a:t> Aggregates hourly transactions by type, excluding failed transactions.</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V_HOURLY_FAILED_TRANSACTION:</a:t>
            </a:r>
            <a:r>
              <a:rPr lang="en">
                <a:latin typeface="Arial"/>
                <a:ea typeface="Arial"/>
                <a:cs typeface="Arial"/>
                <a:sym typeface="Arial"/>
              </a:rPr>
              <a:t> Lists all failed transactions within the last hour.</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V_AGG_DAILY_TRANSACTIONS_BY_TYPE:</a:t>
            </a:r>
            <a:r>
              <a:rPr lang="en">
                <a:latin typeface="Arial"/>
                <a:ea typeface="Arial"/>
                <a:cs typeface="Arial"/>
                <a:sym typeface="Arial"/>
              </a:rPr>
              <a:t> Aggregates daily transactions by type, excluding failed transactions.</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V_DAILY_FAILED_TRANSACTIONS:</a:t>
            </a:r>
            <a:r>
              <a:rPr lang="en">
                <a:latin typeface="Arial"/>
                <a:ea typeface="Arial"/>
                <a:cs typeface="Arial"/>
                <a:sym typeface="Arial"/>
              </a:rPr>
              <a:t> Lists all failed transactions within the last day.</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V_AGG_DAILY_TRANSACTIONS_BY_BRANCH:</a:t>
            </a:r>
            <a:r>
              <a:rPr lang="en">
                <a:latin typeface="Arial"/>
                <a:ea typeface="Arial"/>
                <a:cs typeface="Arial"/>
                <a:sym typeface="Arial"/>
              </a:rPr>
              <a:t> Aggregates daily transactions by branch</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V_AGG_DAILY_FAILED_TRANSACTIONS_BY_BRANCH:</a:t>
            </a:r>
            <a:r>
              <a:rPr lang="en">
                <a:latin typeface="Arial"/>
                <a:ea typeface="Arial"/>
                <a:cs typeface="Arial"/>
                <a:sym typeface="Arial"/>
              </a:rPr>
              <a:t> Aggregates daily failed transactions by branch.</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V_AGG_HOURLY_TRANSACTIONS_BY_BRANCH:</a:t>
            </a:r>
            <a:r>
              <a:rPr lang="en">
                <a:latin typeface="Arial"/>
                <a:ea typeface="Arial"/>
                <a:cs typeface="Arial"/>
                <a:sym typeface="Arial"/>
              </a:rPr>
              <a:t> Aggregates hourly transactions by branch</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V_AGG_HOURLY_FAILED_TRANSACTIONS_BY_BRANCH:</a:t>
            </a:r>
            <a:r>
              <a:rPr lang="en">
                <a:latin typeface="Arial"/>
                <a:ea typeface="Arial"/>
                <a:cs typeface="Arial"/>
                <a:sym typeface="Arial"/>
              </a:rPr>
              <a:t> Aggregates hourly failed transactions by branch.</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V_CUSTOMER_ACCOUNT_BALANCES:</a:t>
            </a:r>
            <a:r>
              <a:rPr lang="en">
                <a:latin typeface="Arial"/>
                <a:ea typeface="Arial"/>
                <a:cs typeface="Arial"/>
                <a:sym typeface="Arial"/>
              </a:rPr>
              <a:t> Lists customer information with account balances and account types.</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V_ACCOUNTS_BRANCH_INFO:</a:t>
            </a:r>
            <a:r>
              <a:rPr lang="en">
                <a:latin typeface="Arial"/>
                <a:ea typeface="Arial"/>
                <a:cs typeface="Arial"/>
                <a:sym typeface="Arial"/>
              </a:rPr>
              <a:t> Lists all accounts with branch information including branch name and code.</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V_TRANSACTION_DETAILS:</a:t>
            </a:r>
            <a:r>
              <a:rPr lang="en">
                <a:latin typeface="Arial"/>
                <a:ea typeface="Arial"/>
                <a:cs typeface="Arial"/>
                <a:sym typeface="Arial"/>
              </a:rPr>
              <a:t> Lists detailed transaction information, grouped by customer.</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V_LOANS_CUSTOMER_INFO:</a:t>
            </a:r>
            <a:r>
              <a:rPr lang="en">
                <a:latin typeface="Arial"/>
                <a:ea typeface="Arial"/>
                <a:cs typeface="Arial"/>
                <a:sym typeface="Arial"/>
              </a:rPr>
              <a:t> Lists loans with customer and branch information, as well as loan type descriptions.</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V_EMPLOYEE_POSITION_INFO: </a:t>
            </a:r>
            <a:r>
              <a:rPr lang="en">
                <a:latin typeface="Arial"/>
                <a:ea typeface="Arial"/>
                <a:cs typeface="Arial"/>
                <a:sym typeface="Arial"/>
              </a:rPr>
              <a:t>Lists employees with position, branch, and manager information.</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V_OVERDRAFT_ACCOUNTS: </a:t>
            </a:r>
            <a:r>
              <a:rPr lang="en">
                <a:latin typeface="Arial"/>
                <a:ea typeface="Arial"/>
                <a:cs typeface="Arial"/>
                <a:sym typeface="Arial"/>
              </a:rPr>
              <a:t>Lists accounts currently in overdraft status.</a:t>
            </a:r>
            <a:endParaRPr>
              <a:latin typeface="Arial"/>
              <a:ea typeface="Arial"/>
              <a:cs typeface="Arial"/>
              <a:sym typeface="Arial"/>
            </a:endParaRPr>
          </a:p>
          <a:p>
            <a:pPr marL="457200" lvl="0" indent="-291465" algn="l" rtl="0">
              <a:spcBef>
                <a:spcPts val="0"/>
              </a:spcBef>
              <a:spcAft>
                <a:spcPts val="0"/>
              </a:spcAft>
              <a:buSzPct val="100000"/>
              <a:buFont typeface="Arial"/>
              <a:buChar char="●"/>
            </a:pPr>
            <a:r>
              <a:rPr lang="en" b="1">
                <a:latin typeface="Arial"/>
                <a:ea typeface="Arial"/>
                <a:cs typeface="Arial"/>
                <a:sym typeface="Arial"/>
              </a:rPr>
              <a:t>V_AGG_OVERDRAFT_ACCOUNTS_BY_BRANCH: </a:t>
            </a:r>
            <a:r>
              <a:rPr lang="en">
                <a:latin typeface="Arial"/>
                <a:ea typeface="Arial"/>
                <a:cs typeface="Arial"/>
                <a:sym typeface="Arial"/>
              </a:rPr>
              <a:t>Aggregates overdraft accounts by branch.</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Triggers</a:t>
            </a:r>
            <a:endParaRPr/>
          </a:p>
          <a:p>
            <a:pPr marL="0" lvl="0" indent="0" algn="l" rtl="0">
              <a:spcBef>
                <a:spcPts val="0"/>
              </a:spcBef>
              <a:spcAft>
                <a:spcPts val="0"/>
              </a:spcAft>
              <a:buNone/>
            </a:pPr>
            <a:endParaRPr/>
          </a:p>
        </p:txBody>
      </p:sp>
      <p:sp>
        <p:nvSpPr>
          <p:cNvPr id="110" name="Google Shape;110;p19"/>
          <p:cNvSpPr txBox="1">
            <a:spLocks noGrp="1"/>
          </p:cNvSpPr>
          <p:nvPr>
            <p:ph type="body" idx="1"/>
          </p:nvPr>
        </p:nvSpPr>
        <p:spPr>
          <a:xfrm>
            <a:off x="2410100" y="1211350"/>
            <a:ext cx="6321600" cy="3387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Arial"/>
              <a:buChar char="●"/>
            </a:pPr>
            <a:r>
              <a:rPr lang="en" sz="1600" b="1">
                <a:latin typeface="Arial"/>
                <a:ea typeface="Arial"/>
                <a:cs typeface="Arial"/>
                <a:sym typeface="Arial"/>
              </a:rPr>
              <a:t>transaction_success_debit</a:t>
            </a:r>
            <a:r>
              <a:rPr lang="en">
                <a:latin typeface="Arial"/>
                <a:ea typeface="Arial"/>
                <a:cs typeface="Arial"/>
                <a:sym typeface="Arial"/>
              </a:rPr>
              <a:t>: </a:t>
            </a:r>
            <a:r>
              <a:rPr lang="en" sz="1400">
                <a:latin typeface="Arial"/>
                <a:ea typeface="Arial"/>
                <a:cs typeface="Arial"/>
                <a:sym typeface="Arial"/>
              </a:rPr>
              <a:t>Deducts transaction amount for successful withdrawals and bill payments.</a:t>
            </a:r>
            <a:endParaRPr sz="1400">
              <a:latin typeface="Arial"/>
              <a:ea typeface="Arial"/>
              <a:cs typeface="Arial"/>
              <a:sym typeface="Arial"/>
            </a:endParaRPr>
          </a:p>
          <a:p>
            <a:pPr marL="457200" lvl="0" indent="-342900" algn="l" rtl="0">
              <a:spcBef>
                <a:spcPts val="0"/>
              </a:spcBef>
              <a:spcAft>
                <a:spcPts val="0"/>
              </a:spcAft>
              <a:buSzPts val="1800"/>
              <a:buFont typeface="Arial"/>
              <a:buChar char="●"/>
            </a:pPr>
            <a:r>
              <a:rPr lang="en" sz="1600" b="1">
                <a:latin typeface="Arial"/>
                <a:ea typeface="Arial"/>
                <a:cs typeface="Arial"/>
                <a:sym typeface="Arial"/>
              </a:rPr>
              <a:t>transaction_success_receive</a:t>
            </a:r>
            <a:r>
              <a:rPr lang="en">
                <a:latin typeface="Arial"/>
                <a:ea typeface="Arial"/>
                <a:cs typeface="Arial"/>
                <a:sym typeface="Arial"/>
              </a:rPr>
              <a:t>: </a:t>
            </a:r>
            <a:r>
              <a:rPr lang="en" sz="1400">
                <a:latin typeface="Arial"/>
                <a:ea typeface="Arial"/>
                <a:cs typeface="Arial"/>
                <a:sym typeface="Arial"/>
              </a:rPr>
              <a:t>Adds transaction amount for successful incoming transfers.</a:t>
            </a:r>
            <a:endParaRPr sz="1400">
              <a:latin typeface="Arial"/>
              <a:ea typeface="Arial"/>
              <a:cs typeface="Arial"/>
              <a:sym typeface="Arial"/>
            </a:endParaRPr>
          </a:p>
          <a:p>
            <a:pPr marL="457200" lvl="0" indent="-342900" algn="l" rtl="0">
              <a:spcBef>
                <a:spcPts val="0"/>
              </a:spcBef>
              <a:spcAft>
                <a:spcPts val="0"/>
              </a:spcAft>
              <a:buSzPts val="1800"/>
              <a:buFont typeface="Arial"/>
              <a:buChar char="●"/>
            </a:pPr>
            <a:r>
              <a:rPr lang="en" sz="1600" b="1">
                <a:latin typeface="Arial"/>
                <a:ea typeface="Arial"/>
                <a:cs typeface="Arial"/>
                <a:sym typeface="Arial"/>
              </a:rPr>
              <a:t>transaction_success_transfer</a:t>
            </a:r>
            <a:r>
              <a:rPr lang="en">
                <a:latin typeface="Arial"/>
                <a:ea typeface="Arial"/>
                <a:cs typeface="Arial"/>
                <a:sym typeface="Arial"/>
              </a:rPr>
              <a:t>: </a:t>
            </a:r>
            <a:r>
              <a:rPr lang="en" sz="1400">
                <a:latin typeface="Arial"/>
                <a:ea typeface="Arial"/>
                <a:cs typeface="Arial"/>
                <a:sym typeface="Arial"/>
              </a:rPr>
              <a:t>Deducts transaction amount for successful outgoing transfers.</a:t>
            </a:r>
            <a:endParaRPr sz="1400">
              <a:latin typeface="Arial"/>
              <a:ea typeface="Arial"/>
              <a:cs typeface="Arial"/>
              <a:sym typeface="Arial"/>
            </a:endParaRPr>
          </a:p>
          <a:p>
            <a:pPr marL="457200" lvl="0" indent="-342900" algn="l" rtl="0">
              <a:spcBef>
                <a:spcPts val="0"/>
              </a:spcBef>
              <a:spcAft>
                <a:spcPts val="0"/>
              </a:spcAft>
              <a:buSzPts val="1800"/>
              <a:buFont typeface="Arial"/>
              <a:buChar char="●"/>
            </a:pPr>
            <a:r>
              <a:rPr lang="en" sz="1600" b="1">
                <a:latin typeface="Arial"/>
                <a:ea typeface="Arial"/>
                <a:cs typeface="Arial"/>
                <a:sym typeface="Arial"/>
              </a:rPr>
              <a:t>transaction_success_credit</a:t>
            </a:r>
            <a:r>
              <a:rPr lang="en">
                <a:latin typeface="Arial"/>
                <a:ea typeface="Arial"/>
                <a:cs typeface="Arial"/>
                <a:sym typeface="Arial"/>
              </a:rPr>
              <a:t>: </a:t>
            </a:r>
            <a:r>
              <a:rPr lang="en" sz="1400">
                <a:latin typeface="Arial"/>
                <a:ea typeface="Arial"/>
                <a:cs typeface="Arial"/>
                <a:sym typeface="Arial"/>
              </a:rPr>
              <a:t>Adds transaction amount for successful deposits.</a:t>
            </a:r>
            <a:endParaRPr sz="1400">
              <a:latin typeface="Arial"/>
              <a:ea typeface="Arial"/>
              <a:cs typeface="Arial"/>
              <a:sym typeface="Arial"/>
            </a:endParaRPr>
          </a:p>
          <a:p>
            <a:pPr marL="457200" lvl="0" indent="-342900" algn="l" rtl="0">
              <a:spcBef>
                <a:spcPts val="0"/>
              </a:spcBef>
              <a:spcAft>
                <a:spcPts val="0"/>
              </a:spcAft>
              <a:buSzPts val="1800"/>
              <a:buFont typeface="Arial"/>
              <a:buChar char="●"/>
            </a:pPr>
            <a:r>
              <a:rPr lang="en" sz="1600" b="1">
                <a:latin typeface="Arial"/>
                <a:ea typeface="Arial"/>
                <a:cs typeface="Arial"/>
                <a:sym typeface="Arial"/>
              </a:rPr>
              <a:t>transaction_failure</a:t>
            </a:r>
            <a:r>
              <a:rPr lang="en">
                <a:latin typeface="Arial"/>
                <a:ea typeface="Arial"/>
                <a:cs typeface="Arial"/>
                <a:sym typeface="Arial"/>
              </a:rPr>
              <a:t>: </a:t>
            </a:r>
            <a:r>
              <a:rPr lang="en" sz="1400">
                <a:latin typeface="Arial"/>
                <a:ea typeface="Arial"/>
                <a:cs typeface="Arial"/>
                <a:sym typeface="Arial"/>
              </a:rPr>
              <a:t>Prints an error message for various failed transaction scenarios.</a:t>
            </a:r>
            <a:endParaRPr sz="1400">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Procedures</a:t>
            </a:r>
            <a:endParaRPr/>
          </a:p>
        </p:txBody>
      </p:sp>
      <p:sp>
        <p:nvSpPr>
          <p:cNvPr id="116" name="Google Shape;116;p20"/>
          <p:cNvSpPr txBox="1">
            <a:spLocks noGrp="1"/>
          </p:cNvSpPr>
          <p:nvPr>
            <p:ph type="body" idx="1"/>
          </p:nvPr>
        </p:nvSpPr>
        <p:spPr>
          <a:xfrm>
            <a:off x="2400262" y="1378526"/>
            <a:ext cx="6321600" cy="3002400"/>
          </a:xfrm>
          <a:prstGeom prst="rect">
            <a:avLst/>
          </a:prstGeom>
        </p:spPr>
        <p:txBody>
          <a:bodyPr spcFirstLastPara="1" wrap="square" lIns="91425" tIns="91425" rIns="91425" bIns="91425" anchor="t" anchorCtr="0">
            <a:normAutofit fontScale="70000" lnSpcReduction="10000"/>
          </a:bodyPr>
          <a:lstStyle/>
          <a:p>
            <a:pPr marL="457200" lvl="0" indent="-308610" algn="l" rtl="0">
              <a:spcBef>
                <a:spcPts val="0"/>
              </a:spcBef>
              <a:spcAft>
                <a:spcPts val="0"/>
              </a:spcAft>
              <a:buSzPct val="100000"/>
              <a:buFont typeface="Arial"/>
              <a:buChar char="●"/>
            </a:pPr>
            <a:r>
              <a:rPr lang="en" b="1">
                <a:latin typeface="Arial"/>
                <a:ea typeface="Arial"/>
                <a:cs typeface="Arial"/>
                <a:sym typeface="Arial"/>
              </a:rPr>
              <a:t>ADD_NEW_BRANCH</a:t>
            </a:r>
            <a:r>
              <a:rPr lang="en">
                <a:latin typeface="Arial"/>
                <a:ea typeface="Arial"/>
                <a:cs typeface="Arial"/>
                <a:sym typeface="Arial"/>
              </a:rPr>
              <a:t>: Inserts branch data, ensuring no duplicates in the BRANCH table.</a:t>
            </a:r>
            <a:endParaRPr>
              <a:latin typeface="Arial"/>
              <a:ea typeface="Arial"/>
              <a:cs typeface="Arial"/>
              <a:sym typeface="Arial"/>
            </a:endParaRPr>
          </a:p>
          <a:p>
            <a:pPr marL="457200" lvl="0" indent="-308610" algn="l" rtl="0">
              <a:spcBef>
                <a:spcPts val="0"/>
              </a:spcBef>
              <a:spcAft>
                <a:spcPts val="0"/>
              </a:spcAft>
              <a:buSzPct val="100000"/>
              <a:buFont typeface="Arial"/>
              <a:buChar char="●"/>
            </a:pPr>
            <a:r>
              <a:rPr lang="en" b="1">
                <a:latin typeface="Arial"/>
                <a:ea typeface="Arial"/>
                <a:cs typeface="Arial"/>
                <a:sym typeface="Arial"/>
              </a:rPr>
              <a:t>ADD_NEW_LOAN_TYPE</a:t>
            </a:r>
            <a:r>
              <a:rPr lang="en">
                <a:latin typeface="Arial"/>
                <a:ea typeface="Arial"/>
                <a:cs typeface="Arial"/>
                <a:sym typeface="Arial"/>
              </a:rPr>
              <a:t>: Adds a loan type with a description, checking for uniqueness in the LOAN_TYPE table.</a:t>
            </a:r>
            <a:endParaRPr>
              <a:latin typeface="Arial"/>
              <a:ea typeface="Arial"/>
              <a:cs typeface="Arial"/>
              <a:sym typeface="Arial"/>
            </a:endParaRPr>
          </a:p>
          <a:p>
            <a:pPr marL="457200" lvl="0" indent="-308610" algn="l" rtl="0">
              <a:spcBef>
                <a:spcPts val="0"/>
              </a:spcBef>
              <a:spcAft>
                <a:spcPts val="0"/>
              </a:spcAft>
              <a:buSzPct val="100000"/>
              <a:buFont typeface="Arial"/>
              <a:buChar char="●"/>
            </a:pPr>
            <a:r>
              <a:rPr lang="en" b="1">
                <a:latin typeface="Arial"/>
                <a:ea typeface="Arial"/>
                <a:cs typeface="Arial"/>
                <a:sym typeface="Arial"/>
              </a:rPr>
              <a:t>ADD_NEW_ACCOUNT_TYPE</a:t>
            </a:r>
            <a:r>
              <a:rPr lang="en">
                <a:latin typeface="Arial"/>
                <a:ea typeface="Arial"/>
                <a:cs typeface="Arial"/>
                <a:sym typeface="Arial"/>
              </a:rPr>
              <a:t>: Registers a new account type and interest rate, verifying its singularity in the ACCOUNT_TYPE table.</a:t>
            </a:r>
            <a:endParaRPr>
              <a:latin typeface="Arial"/>
              <a:ea typeface="Arial"/>
              <a:cs typeface="Arial"/>
              <a:sym typeface="Arial"/>
            </a:endParaRPr>
          </a:p>
          <a:p>
            <a:pPr marL="457200" lvl="0" indent="-308610" algn="l" rtl="0">
              <a:spcBef>
                <a:spcPts val="0"/>
              </a:spcBef>
              <a:spcAft>
                <a:spcPts val="0"/>
              </a:spcAft>
              <a:buSzPct val="100000"/>
              <a:buFont typeface="Arial"/>
              <a:buChar char="●"/>
            </a:pPr>
            <a:r>
              <a:rPr lang="en" b="1">
                <a:latin typeface="Arial"/>
                <a:ea typeface="Arial"/>
                <a:cs typeface="Arial"/>
                <a:sym typeface="Arial"/>
              </a:rPr>
              <a:t>ADD_NEW_ROLE</a:t>
            </a:r>
            <a:r>
              <a:rPr lang="en">
                <a:latin typeface="Arial"/>
                <a:ea typeface="Arial"/>
                <a:cs typeface="Arial"/>
                <a:sym typeface="Arial"/>
              </a:rPr>
              <a:t>: Creates a new role with an associated salary, ensuring the role does not already exist in the ROLE_TABLE.</a:t>
            </a:r>
            <a:endParaRPr>
              <a:latin typeface="Arial"/>
              <a:ea typeface="Arial"/>
              <a:cs typeface="Arial"/>
              <a:sym typeface="Arial"/>
            </a:endParaRPr>
          </a:p>
          <a:p>
            <a:pPr marL="457200" lvl="0" indent="-308610" algn="l" rtl="0">
              <a:spcBef>
                <a:spcPts val="0"/>
              </a:spcBef>
              <a:spcAft>
                <a:spcPts val="0"/>
              </a:spcAft>
              <a:buSzPct val="100000"/>
              <a:buFont typeface="Arial"/>
              <a:buChar char="●"/>
            </a:pPr>
            <a:r>
              <a:rPr lang="en" b="1">
                <a:latin typeface="Arial"/>
                <a:ea typeface="Arial"/>
                <a:cs typeface="Arial"/>
                <a:sym typeface="Arial"/>
              </a:rPr>
              <a:t>ADD_NEW_STATUS_CODE</a:t>
            </a:r>
            <a:r>
              <a:rPr lang="en">
                <a:latin typeface="Arial"/>
                <a:ea typeface="Arial"/>
                <a:cs typeface="Arial"/>
                <a:sym typeface="Arial"/>
              </a:rPr>
              <a:t>: Appends a status code with a description, checking for pre-existence in the STATUS_CODE table.</a:t>
            </a:r>
            <a:endParaRPr>
              <a:latin typeface="Arial"/>
              <a:ea typeface="Arial"/>
              <a:cs typeface="Arial"/>
              <a:sym typeface="Arial"/>
            </a:endParaRPr>
          </a:p>
          <a:p>
            <a:pPr marL="457200" lvl="0" indent="-308610" algn="l" rtl="0">
              <a:spcBef>
                <a:spcPts val="0"/>
              </a:spcBef>
              <a:spcAft>
                <a:spcPts val="0"/>
              </a:spcAft>
              <a:buSzPct val="100000"/>
              <a:buFont typeface="Arial"/>
              <a:buChar char="●"/>
            </a:pPr>
            <a:r>
              <a:rPr lang="en" b="1">
                <a:latin typeface="Arial"/>
                <a:ea typeface="Arial"/>
                <a:cs typeface="Arial"/>
                <a:sym typeface="Arial"/>
              </a:rPr>
              <a:t>ADD_NEW_TRANSACTION_TYPE</a:t>
            </a:r>
            <a:r>
              <a:rPr lang="en">
                <a:latin typeface="Arial"/>
                <a:ea typeface="Arial"/>
                <a:cs typeface="Arial"/>
                <a:sym typeface="Arial"/>
              </a:rPr>
              <a:t>: Adds a transaction type with its description, confirming it is not already present in the TRANSACTION_TYPE table.</a:t>
            </a:r>
            <a:endParaRPr>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Functions</a:t>
            </a:r>
            <a:endParaRPr/>
          </a:p>
        </p:txBody>
      </p:sp>
      <p:sp>
        <p:nvSpPr>
          <p:cNvPr id="122" name="Google Shape;122;p21"/>
          <p:cNvSpPr txBox="1">
            <a:spLocks noGrp="1"/>
          </p:cNvSpPr>
          <p:nvPr>
            <p:ph type="body" idx="1"/>
          </p:nvPr>
        </p:nvSpPr>
        <p:spPr>
          <a:xfrm>
            <a:off x="2410100" y="1263975"/>
            <a:ext cx="6321600" cy="33342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Font typeface="Arial"/>
              <a:buChar char="●"/>
            </a:pPr>
            <a:r>
              <a:rPr lang="en" sz="1100" b="1">
                <a:latin typeface="Arial"/>
                <a:ea typeface="Arial"/>
                <a:cs typeface="Arial"/>
                <a:sym typeface="Arial"/>
              </a:rPr>
              <a:t>GET_TOTAL_LOAN_AMOUNT</a:t>
            </a:r>
            <a:r>
              <a:rPr lang="en" sz="1100">
                <a:latin typeface="Arial"/>
                <a:ea typeface="Arial"/>
                <a:cs typeface="Arial"/>
                <a:sym typeface="Arial"/>
              </a:rPr>
              <a:t>: Returns the total loan amount for a given customer.</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GET_ACCOUNT_BALANCE</a:t>
            </a:r>
            <a:r>
              <a:rPr lang="en" sz="1100">
                <a:latin typeface="Arial"/>
                <a:ea typeface="Arial"/>
                <a:cs typeface="Arial"/>
                <a:sym typeface="Arial"/>
              </a:rPr>
              <a:t>: Retrieves the total account balance for a specific customer.</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GET_CUSTOMER_FULL_NAME</a:t>
            </a:r>
            <a:r>
              <a:rPr lang="en" sz="1100">
                <a:latin typeface="Arial"/>
                <a:ea typeface="Arial"/>
                <a:cs typeface="Arial"/>
                <a:sym typeface="Arial"/>
              </a:rPr>
              <a:t>: Returns the full name of a customer based on their customer ID.</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GET_EMPLOYEE_FULL_NAME</a:t>
            </a:r>
            <a:r>
              <a:rPr lang="en" sz="1100">
                <a:latin typeface="Arial"/>
                <a:ea typeface="Arial"/>
                <a:cs typeface="Arial"/>
                <a:sym typeface="Arial"/>
              </a:rPr>
              <a:t>: Provides the full name of an employee using their employee ID.</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GET_CUSTOMER_LOAN_COUNT</a:t>
            </a:r>
            <a:r>
              <a:rPr lang="en" sz="1100">
                <a:latin typeface="Arial"/>
                <a:ea typeface="Arial"/>
                <a:cs typeface="Arial"/>
                <a:sym typeface="Arial"/>
              </a:rPr>
              <a:t>: Determines the total number of loans a customer has.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IS_BALANCE_SUFFICIENT</a:t>
            </a:r>
            <a:r>
              <a:rPr lang="en" sz="1100">
                <a:latin typeface="Arial"/>
                <a:ea typeface="Arial"/>
                <a:cs typeface="Arial"/>
                <a:sym typeface="Arial"/>
              </a:rPr>
              <a:t>: Checks if the balance of an account is sufficient for a given amount.</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GET_EMPLOYEE_COUNT_BY_BRANCH</a:t>
            </a:r>
            <a:r>
              <a:rPr lang="en" sz="1100">
                <a:latin typeface="Arial"/>
                <a:ea typeface="Arial"/>
                <a:cs typeface="Arial"/>
                <a:sym typeface="Arial"/>
              </a:rPr>
              <a:t>: Returns the number of employees in a particular branch.</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GET_ACCOUNT_COUNT_BY_TYPE</a:t>
            </a:r>
            <a:r>
              <a:rPr lang="en" sz="1100">
                <a:latin typeface="Arial"/>
                <a:ea typeface="Arial"/>
                <a:cs typeface="Arial"/>
                <a:sym typeface="Arial"/>
              </a:rPr>
              <a:t>: Retrieves the total number of accounts for a specific account type.</a:t>
            </a:r>
            <a:endParaRPr sz="1100">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1903</Words>
  <Application>Microsoft Macintosh PowerPoint</Application>
  <PresentationFormat>On-screen Show (16:9)</PresentationFormat>
  <Paragraphs>134</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Lato</vt:lpstr>
      <vt:lpstr>Raleway</vt:lpstr>
      <vt:lpstr>Arial</vt:lpstr>
      <vt:lpstr>Swiss</vt:lpstr>
      <vt:lpstr>BANK MANAGEMENT SYSTEM</vt:lpstr>
      <vt:lpstr>Problem Statement</vt:lpstr>
      <vt:lpstr>Objectives</vt:lpstr>
      <vt:lpstr>ER DIAGRAM</vt:lpstr>
      <vt:lpstr>Tables (In Order of Creation)</vt:lpstr>
      <vt:lpstr>   Views </vt:lpstr>
      <vt:lpstr>Triggers </vt:lpstr>
      <vt:lpstr>Procedures</vt:lpstr>
      <vt:lpstr>Functions</vt:lpstr>
      <vt:lpstr>Packages (Database Admin)</vt:lpstr>
      <vt:lpstr>Packages (Users)</vt:lpstr>
      <vt:lpstr>Separating procedures based on user roles improves data security in several ways: </vt:lpstr>
      <vt:lpstr>Reports</vt:lpstr>
      <vt:lpstr>Reports</vt:lpstr>
      <vt:lpstr>Reports</vt:lpstr>
      <vt:lpstr>Reports</vt:lpstr>
      <vt:lpstr>Reports</vt:lpstr>
      <vt:lpstr>Reports</vt:lpstr>
      <vt:lpstr>Reports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cp:lastModifiedBy>Lokesh Balamurugan</cp:lastModifiedBy>
  <cp:revision>2</cp:revision>
  <dcterms:modified xsi:type="dcterms:W3CDTF">2023-07-18T07:14:40Z</dcterms:modified>
</cp:coreProperties>
</file>