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Lst>
  <p:sldSz cx="18288000" cy="10287000"/>
  <p:notesSz cx="6858000" cy="9144000"/>
  <p:embeddedFontLst>
    <p:embeddedFont>
      <p:font typeface="DM Sans" pitchFamily="2" charset="0"/>
      <p:regular r:id="rId17"/>
    </p:embeddedFont>
    <p:embeddedFont>
      <p:font typeface="DM Sans Bold" charset="0"/>
      <p:regular r:id="rId18"/>
    </p:embeddedFont>
    <p:embeddedFont>
      <p:font typeface="Moonlight" panose="020B0604020202020204" charset="0"/>
      <p:regular r:id="rId19"/>
    </p:embeddedFont>
    <p:embeddedFont>
      <p:font typeface="Swung Note"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6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47.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48.svg"/><Relationship Id="rId9" Type="http://schemas.openxmlformats.org/officeDocument/2006/relationships/image" Target="../media/image14.png"/><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SSrjcBXnwq8"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5.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6.pn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grpSp>
        <p:nvGrpSpPr>
          <p:cNvPr id="17" name="Group 17"/>
          <p:cNvGrpSpPr/>
          <p:nvPr/>
        </p:nvGrpSpPr>
        <p:grpSpPr>
          <a:xfrm>
            <a:off x="6402085" y="4963919"/>
            <a:ext cx="5517184" cy="777709"/>
            <a:chOff x="0" y="0"/>
            <a:chExt cx="1453086" cy="204829"/>
          </a:xfrm>
        </p:grpSpPr>
        <p:sp>
          <p:nvSpPr>
            <p:cNvPr id="18" name="Freeform 18"/>
            <p:cNvSpPr/>
            <p:nvPr/>
          </p:nvSpPr>
          <p:spPr>
            <a:xfrm>
              <a:off x="0" y="0"/>
              <a:ext cx="1453086" cy="204829"/>
            </a:xfrm>
            <a:custGeom>
              <a:avLst/>
              <a:gdLst/>
              <a:ahLst/>
              <a:cxnLst/>
              <a:rect l="l" t="t" r="r" b="b"/>
              <a:pathLst>
                <a:path w="1453086" h="204829">
                  <a:moveTo>
                    <a:pt x="0" y="0"/>
                  </a:moveTo>
                  <a:lnTo>
                    <a:pt x="1453086" y="0"/>
                  </a:lnTo>
                  <a:lnTo>
                    <a:pt x="1453086" y="204829"/>
                  </a:lnTo>
                  <a:lnTo>
                    <a:pt x="0" y="204829"/>
                  </a:lnTo>
                  <a:close/>
                </a:path>
              </a:pathLst>
            </a:custGeom>
            <a:solidFill>
              <a:srgbClr val="648E38"/>
            </a:solidFill>
          </p:spPr>
          <p:txBody>
            <a:bodyPr/>
            <a:lstStyle/>
            <a:p>
              <a:endParaRPr lang="en-US"/>
            </a:p>
          </p:txBody>
        </p:sp>
        <p:sp>
          <p:nvSpPr>
            <p:cNvPr id="19" name="TextBox 19"/>
            <p:cNvSpPr txBox="1"/>
            <p:nvPr/>
          </p:nvSpPr>
          <p:spPr>
            <a:xfrm>
              <a:off x="0" y="-38100"/>
              <a:ext cx="1453086" cy="242929"/>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5421871" y="3223602"/>
            <a:ext cx="7477614" cy="1400258"/>
          </a:xfrm>
          <a:prstGeom prst="rect">
            <a:avLst/>
          </a:prstGeom>
        </p:spPr>
        <p:txBody>
          <a:bodyPr lIns="0" tIns="0" rIns="0" bIns="0" rtlCol="0" anchor="t">
            <a:spAutoFit/>
          </a:bodyPr>
          <a:lstStyle/>
          <a:p>
            <a:pPr algn="ctr">
              <a:lnSpc>
                <a:spcPts val="10056"/>
              </a:lnSpc>
            </a:pPr>
            <a:r>
              <a:rPr lang="en-US" sz="11693">
                <a:solidFill>
                  <a:srgbClr val="648E38"/>
                </a:solidFill>
                <a:latin typeface="Swung Note"/>
                <a:ea typeface="Swung Note"/>
                <a:cs typeface="Swung Note"/>
                <a:sym typeface="Swung Note"/>
              </a:rPr>
              <a:t>OUR TEAM</a:t>
            </a:r>
          </a:p>
        </p:txBody>
      </p:sp>
      <p:sp>
        <p:nvSpPr>
          <p:cNvPr id="21" name="TextBox 21"/>
          <p:cNvSpPr txBox="1"/>
          <p:nvPr/>
        </p:nvSpPr>
        <p:spPr>
          <a:xfrm>
            <a:off x="7240087" y="4419286"/>
            <a:ext cx="3807827" cy="542289"/>
          </a:xfrm>
          <a:prstGeom prst="rect">
            <a:avLst/>
          </a:prstGeom>
        </p:spPr>
        <p:txBody>
          <a:bodyPr lIns="0" tIns="0" rIns="0" bIns="0" rtlCol="0" anchor="t">
            <a:spAutoFit/>
          </a:bodyPr>
          <a:lstStyle/>
          <a:p>
            <a:pPr algn="ctr">
              <a:lnSpc>
                <a:spcPts val="4099"/>
              </a:lnSpc>
            </a:pPr>
            <a:r>
              <a:rPr lang="en-US" sz="4099">
                <a:solidFill>
                  <a:srgbClr val="F8EDEB"/>
                </a:solidFill>
                <a:latin typeface="Moonlight"/>
                <a:ea typeface="Moonlight"/>
                <a:cs typeface="Moonlight"/>
                <a:sym typeface="Moonlight"/>
              </a:rPr>
              <a:t>Claudia Alves</a:t>
            </a:r>
          </a:p>
        </p:txBody>
      </p:sp>
      <p:grpSp>
        <p:nvGrpSpPr>
          <p:cNvPr id="22" name="Group 22"/>
          <p:cNvGrpSpPr/>
          <p:nvPr/>
        </p:nvGrpSpPr>
        <p:grpSpPr>
          <a:xfrm>
            <a:off x="6402085" y="6084528"/>
            <a:ext cx="5517184" cy="777709"/>
            <a:chOff x="0" y="0"/>
            <a:chExt cx="1453086" cy="204829"/>
          </a:xfrm>
        </p:grpSpPr>
        <p:sp>
          <p:nvSpPr>
            <p:cNvPr id="23" name="Freeform 23"/>
            <p:cNvSpPr/>
            <p:nvPr/>
          </p:nvSpPr>
          <p:spPr>
            <a:xfrm>
              <a:off x="0" y="0"/>
              <a:ext cx="1453086" cy="204829"/>
            </a:xfrm>
            <a:custGeom>
              <a:avLst/>
              <a:gdLst/>
              <a:ahLst/>
              <a:cxnLst/>
              <a:rect l="l" t="t" r="r" b="b"/>
              <a:pathLst>
                <a:path w="1453086" h="204829">
                  <a:moveTo>
                    <a:pt x="0" y="0"/>
                  </a:moveTo>
                  <a:lnTo>
                    <a:pt x="1453086" y="0"/>
                  </a:lnTo>
                  <a:lnTo>
                    <a:pt x="1453086" y="204829"/>
                  </a:lnTo>
                  <a:lnTo>
                    <a:pt x="0" y="204829"/>
                  </a:lnTo>
                  <a:close/>
                </a:path>
              </a:pathLst>
            </a:custGeom>
            <a:solidFill>
              <a:srgbClr val="648E38"/>
            </a:solidFill>
          </p:spPr>
          <p:txBody>
            <a:bodyPr/>
            <a:lstStyle/>
            <a:p>
              <a:endParaRPr lang="en-US"/>
            </a:p>
          </p:txBody>
        </p:sp>
        <p:sp>
          <p:nvSpPr>
            <p:cNvPr id="24" name="TextBox 24"/>
            <p:cNvSpPr txBox="1"/>
            <p:nvPr/>
          </p:nvSpPr>
          <p:spPr>
            <a:xfrm>
              <a:off x="0" y="-38100"/>
              <a:ext cx="1453086" cy="242929"/>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6402085" y="7205136"/>
            <a:ext cx="5517184" cy="777709"/>
            <a:chOff x="0" y="0"/>
            <a:chExt cx="1453086" cy="204829"/>
          </a:xfrm>
        </p:grpSpPr>
        <p:sp>
          <p:nvSpPr>
            <p:cNvPr id="26" name="Freeform 26"/>
            <p:cNvSpPr/>
            <p:nvPr/>
          </p:nvSpPr>
          <p:spPr>
            <a:xfrm>
              <a:off x="0" y="0"/>
              <a:ext cx="1453086" cy="204829"/>
            </a:xfrm>
            <a:custGeom>
              <a:avLst/>
              <a:gdLst/>
              <a:ahLst/>
              <a:cxnLst/>
              <a:rect l="l" t="t" r="r" b="b"/>
              <a:pathLst>
                <a:path w="1453086" h="204829">
                  <a:moveTo>
                    <a:pt x="0" y="0"/>
                  </a:moveTo>
                  <a:lnTo>
                    <a:pt x="1453086" y="0"/>
                  </a:lnTo>
                  <a:lnTo>
                    <a:pt x="1453086" y="204829"/>
                  </a:lnTo>
                  <a:lnTo>
                    <a:pt x="0" y="204829"/>
                  </a:lnTo>
                  <a:close/>
                </a:path>
              </a:pathLst>
            </a:custGeom>
            <a:solidFill>
              <a:srgbClr val="648E38"/>
            </a:solidFill>
          </p:spPr>
          <p:txBody>
            <a:bodyPr/>
            <a:lstStyle/>
            <a:p>
              <a:endParaRPr lang="en-US"/>
            </a:p>
          </p:txBody>
        </p:sp>
        <p:sp>
          <p:nvSpPr>
            <p:cNvPr id="27" name="TextBox 27"/>
            <p:cNvSpPr txBox="1"/>
            <p:nvPr/>
          </p:nvSpPr>
          <p:spPr>
            <a:xfrm>
              <a:off x="0" y="-38100"/>
              <a:ext cx="1453086" cy="242929"/>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754856" y="2000189"/>
            <a:ext cx="16778288"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Swung Note"/>
                <a:ea typeface="Swung Note"/>
                <a:cs typeface="Swung Note"/>
                <a:sym typeface="Swung Note"/>
              </a:rPr>
              <a:t>Title: Enhanced WhatsApp Chat Analysis using NLP and Transformer Models</a:t>
            </a:r>
          </a:p>
        </p:txBody>
      </p:sp>
      <p:sp>
        <p:nvSpPr>
          <p:cNvPr id="29" name="TextBox 29"/>
          <p:cNvSpPr txBox="1"/>
          <p:nvPr/>
        </p:nvSpPr>
        <p:spPr>
          <a:xfrm>
            <a:off x="6511464" y="5088550"/>
            <a:ext cx="5517184" cy="442722"/>
          </a:xfrm>
          <a:prstGeom prst="rect">
            <a:avLst/>
          </a:prstGeom>
        </p:spPr>
        <p:txBody>
          <a:bodyPr lIns="0" tIns="0" rIns="0" bIns="0" rtlCol="0" anchor="t">
            <a:spAutoFit/>
          </a:bodyPr>
          <a:lstStyle/>
          <a:p>
            <a:pPr algn="ctr">
              <a:lnSpc>
                <a:spcPts val="3744"/>
              </a:lnSpc>
              <a:spcBef>
                <a:spcPct val="0"/>
              </a:spcBef>
            </a:pPr>
            <a:r>
              <a:rPr lang="en-US" sz="2400">
                <a:solidFill>
                  <a:srgbClr val="FFFFFF"/>
                </a:solidFill>
                <a:latin typeface="DM Sans"/>
                <a:ea typeface="DM Sans"/>
                <a:cs typeface="DM Sans"/>
                <a:sym typeface="DM Sans"/>
              </a:rPr>
              <a:t>BATHALA LOKESH</a:t>
            </a:r>
          </a:p>
        </p:txBody>
      </p:sp>
      <p:sp>
        <p:nvSpPr>
          <p:cNvPr id="30" name="TextBox 30"/>
          <p:cNvSpPr txBox="1"/>
          <p:nvPr/>
        </p:nvSpPr>
        <p:spPr>
          <a:xfrm>
            <a:off x="6511464" y="6322653"/>
            <a:ext cx="5517184" cy="442722"/>
          </a:xfrm>
          <a:prstGeom prst="rect">
            <a:avLst/>
          </a:prstGeom>
        </p:spPr>
        <p:txBody>
          <a:bodyPr lIns="0" tIns="0" rIns="0" bIns="0" rtlCol="0" anchor="t">
            <a:spAutoFit/>
          </a:bodyPr>
          <a:lstStyle/>
          <a:p>
            <a:pPr algn="ctr">
              <a:lnSpc>
                <a:spcPts val="3744"/>
              </a:lnSpc>
              <a:spcBef>
                <a:spcPct val="0"/>
              </a:spcBef>
            </a:pPr>
            <a:r>
              <a:rPr lang="en-US" sz="2400">
                <a:solidFill>
                  <a:srgbClr val="FFFFFF"/>
                </a:solidFill>
                <a:latin typeface="DM Sans"/>
                <a:ea typeface="DM Sans"/>
                <a:cs typeface="DM Sans"/>
                <a:sym typeface="DM Sans"/>
              </a:rPr>
              <a:t>Daddanala kaleswara manikanta</a:t>
            </a:r>
          </a:p>
        </p:txBody>
      </p:sp>
      <p:sp>
        <p:nvSpPr>
          <p:cNvPr id="31" name="TextBox 31"/>
          <p:cNvSpPr txBox="1"/>
          <p:nvPr/>
        </p:nvSpPr>
        <p:spPr>
          <a:xfrm>
            <a:off x="6385408" y="7329767"/>
            <a:ext cx="5517184" cy="442722"/>
          </a:xfrm>
          <a:prstGeom prst="rect">
            <a:avLst/>
          </a:prstGeom>
        </p:spPr>
        <p:txBody>
          <a:bodyPr lIns="0" tIns="0" rIns="0" bIns="0" rtlCol="0" anchor="t">
            <a:spAutoFit/>
          </a:bodyPr>
          <a:lstStyle/>
          <a:p>
            <a:pPr algn="ctr">
              <a:lnSpc>
                <a:spcPts val="3744"/>
              </a:lnSpc>
              <a:spcBef>
                <a:spcPct val="0"/>
              </a:spcBef>
            </a:pPr>
            <a:r>
              <a:rPr lang="en-US" sz="2400">
                <a:solidFill>
                  <a:srgbClr val="FFFFFF"/>
                </a:solidFill>
                <a:latin typeface="DM Sans"/>
                <a:ea typeface="DM Sans"/>
                <a:cs typeface="DM Sans"/>
                <a:sym typeface="DM Sans"/>
              </a:rPr>
              <a:t>kannikanti kranthi kumari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028700" y="1261827"/>
            <a:ext cx="5038071" cy="3559266"/>
            <a:chOff x="0" y="0"/>
            <a:chExt cx="1048738" cy="740906"/>
          </a:xfrm>
        </p:grpSpPr>
        <p:sp>
          <p:nvSpPr>
            <p:cNvPr id="4" name="Freeform 4"/>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txBody>
            <a:bodyPr/>
            <a:lstStyle/>
            <a:p>
              <a:endParaRPr lang="en-US"/>
            </a:p>
          </p:txBody>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093731" y="5654220"/>
            <a:ext cx="5038071" cy="3559266"/>
            <a:chOff x="0" y="0"/>
            <a:chExt cx="1048738" cy="740906"/>
          </a:xfrm>
        </p:grpSpPr>
        <p:sp>
          <p:nvSpPr>
            <p:cNvPr id="7" name="Freeform 7"/>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txBody>
            <a:bodyPr/>
            <a:lstStyle/>
            <a:p>
              <a:endParaRPr lang="en-US"/>
            </a:p>
          </p:txBody>
        </p:sp>
        <p:sp>
          <p:nvSpPr>
            <p:cNvPr id="8" name="TextBox 8"/>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692531" y="1261827"/>
            <a:ext cx="5038071" cy="3559266"/>
            <a:chOff x="0" y="0"/>
            <a:chExt cx="1048738" cy="740906"/>
          </a:xfrm>
        </p:grpSpPr>
        <p:sp>
          <p:nvSpPr>
            <p:cNvPr id="10" name="Freeform 10"/>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txBody>
            <a:bodyPr/>
            <a:lstStyle/>
            <a:p>
              <a:endParaRPr lang="en-US"/>
            </a:p>
          </p:txBody>
        </p:sp>
        <p:sp>
          <p:nvSpPr>
            <p:cNvPr id="11" name="TextBox 11"/>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28700" y="1261827"/>
            <a:ext cx="5038071" cy="668736"/>
            <a:chOff x="0" y="0"/>
            <a:chExt cx="1048738" cy="139206"/>
          </a:xfrm>
        </p:grpSpPr>
        <p:sp>
          <p:nvSpPr>
            <p:cNvPr id="13" name="Freeform 13"/>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US"/>
            </a:p>
          </p:txBody>
        </p:sp>
        <p:sp>
          <p:nvSpPr>
            <p:cNvPr id="14" name="TextBox 14"/>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4093731" y="5654220"/>
            <a:ext cx="5038071" cy="668736"/>
            <a:chOff x="0" y="0"/>
            <a:chExt cx="1048738" cy="139206"/>
          </a:xfrm>
        </p:grpSpPr>
        <p:sp>
          <p:nvSpPr>
            <p:cNvPr id="16" name="Freeform 16"/>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US"/>
            </a:p>
          </p:txBody>
        </p:sp>
        <p:sp>
          <p:nvSpPr>
            <p:cNvPr id="17" name="TextBox 17"/>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6692531" y="1261827"/>
            <a:ext cx="5038071" cy="668736"/>
            <a:chOff x="0" y="0"/>
            <a:chExt cx="1048738" cy="139206"/>
          </a:xfrm>
        </p:grpSpPr>
        <p:sp>
          <p:nvSpPr>
            <p:cNvPr id="19" name="Freeform 19"/>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US"/>
            </a:p>
          </p:txBody>
        </p:sp>
        <p:sp>
          <p:nvSpPr>
            <p:cNvPr id="20" name="TextBox 20"/>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2" name="TextBox 22"/>
          <p:cNvSpPr txBox="1"/>
          <p:nvPr/>
        </p:nvSpPr>
        <p:spPr>
          <a:xfrm>
            <a:off x="1345712" y="1452532"/>
            <a:ext cx="4721059" cy="628402"/>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Transformer Models and Approach</a:t>
            </a:r>
          </a:p>
          <a:p>
            <a:pPr algn="l">
              <a:lnSpc>
                <a:spcPts val="2495"/>
              </a:lnSpc>
            </a:pPr>
            <a:endParaRPr lang="en-US" sz="2132">
              <a:solidFill>
                <a:srgbClr val="000000"/>
              </a:solidFill>
              <a:latin typeface="DM Sans"/>
              <a:ea typeface="DM Sans"/>
              <a:cs typeface="DM Sans"/>
              <a:sym typeface="DM Sans"/>
            </a:endParaRPr>
          </a:p>
        </p:txBody>
      </p:sp>
      <p:sp>
        <p:nvSpPr>
          <p:cNvPr id="23" name="TextBox 23"/>
          <p:cNvSpPr txBox="1"/>
          <p:nvPr/>
        </p:nvSpPr>
        <p:spPr>
          <a:xfrm>
            <a:off x="7062826"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Implementation:</a:t>
            </a:r>
          </a:p>
        </p:txBody>
      </p:sp>
      <p:sp>
        <p:nvSpPr>
          <p:cNvPr id="24" name="TextBox 24"/>
          <p:cNvSpPr txBox="1"/>
          <p:nvPr/>
        </p:nvSpPr>
        <p:spPr>
          <a:xfrm>
            <a:off x="4410743" y="5837612"/>
            <a:ext cx="4137951" cy="628402"/>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Training Details:</a:t>
            </a:r>
          </a:p>
          <a:p>
            <a:pPr algn="l">
              <a:lnSpc>
                <a:spcPts val="2495"/>
              </a:lnSpc>
            </a:pPr>
            <a:endParaRPr lang="en-US" sz="2132">
              <a:solidFill>
                <a:srgbClr val="000000"/>
              </a:solidFill>
              <a:latin typeface="DM Sans"/>
              <a:ea typeface="DM Sans"/>
              <a:cs typeface="DM Sans"/>
              <a:sym typeface="DM Sans"/>
            </a:endParaRPr>
          </a:p>
        </p:txBody>
      </p:sp>
      <p:sp>
        <p:nvSpPr>
          <p:cNvPr id="25" name="TextBox 25"/>
          <p:cNvSpPr txBox="1"/>
          <p:nvPr/>
        </p:nvSpPr>
        <p:spPr>
          <a:xfrm>
            <a:off x="1345712" y="2372287"/>
            <a:ext cx="4137951" cy="1556385"/>
          </a:xfrm>
          <a:prstGeom prst="rect">
            <a:avLst/>
          </a:prstGeom>
        </p:spPr>
        <p:txBody>
          <a:bodyPr lIns="0" tIns="0" rIns="0" bIns="0" rtlCol="0" anchor="t">
            <a:spAutoFit/>
          </a:bodyPr>
          <a:lstStyle/>
          <a:p>
            <a:pPr marL="496571" lvl="1" indent="-248285" algn="l">
              <a:lnSpc>
                <a:spcPts val="3105"/>
              </a:lnSpc>
              <a:spcBef>
                <a:spcPct val="0"/>
              </a:spcBef>
              <a:buFont typeface="Arial"/>
              <a:buChar char="•"/>
            </a:pPr>
            <a:r>
              <a:rPr lang="en-US" sz="2300" b="1" spc="138">
                <a:solidFill>
                  <a:srgbClr val="000000"/>
                </a:solidFill>
                <a:latin typeface="DM Sans Bold"/>
                <a:ea typeface="DM Sans Bold"/>
                <a:cs typeface="DM Sans Bold"/>
                <a:sym typeface="DM Sans Bold"/>
              </a:rPr>
              <a:t>M</a:t>
            </a:r>
            <a:r>
              <a:rPr lang="en-US" sz="2300" b="1" u="none" spc="138">
                <a:solidFill>
                  <a:srgbClr val="000000"/>
                </a:solidFill>
                <a:latin typeface="DM Sans Bold"/>
                <a:ea typeface="DM Sans Bold"/>
                <a:cs typeface="DM Sans Bold"/>
                <a:sym typeface="DM Sans Bold"/>
              </a:rPr>
              <a:t>odels Compared:</a:t>
            </a:r>
          </a:p>
          <a:p>
            <a:pPr algn="l">
              <a:lnSpc>
                <a:spcPts val="3105"/>
              </a:lnSpc>
              <a:spcBef>
                <a:spcPct val="0"/>
              </a:spcBef>
            </a:pPr>
            <a:r>
              <a:rPr lang="en-US" sz="2300" u="none" spc="138">
                <a:solidFill>
                  <a:srgbClr val="000000"/>
                </a:solidFill>
                <a:latin typeface="DM Sans"/>
                <a:ea typeface="DM Sans"/>
                <a:cs typeface="DM Sans"/>
                <a:sym typeface="DM Sans"/>
              </a:rPr>
              <a:t>BERT, DistilBERT, RoBERTa, and ALBERT.</a:t>
            </a:r>
          </a:p>
          <a:p>
            <a:pPr marL="0" lvl="0" indent="0" algn="l">
              <a:lnSpc>
                <a:spcPts val="3105"/>
              </a:lnSpc>
              <a:spcBef>
                <a:spcPct val="0"/>
              </a:spcBef>
            </a:pPr>
            <a:endParaRPr lang="en-US" sz="2300" u="none" spc="138">
              <a:solidFill>
                <a:srgbClr val="000000"/>
              </a:solidFill>
              <a:latin typeface="DM Sans"/>
              <a:ea typeface="DM Sans"/>
              <a:cs typeface="DM Sans"/>
              <a:sym typeface="DM Sans"/>
            </a:endParaRPr>
          </a:p>
        </p:txBody>
      </p:sp>
      <p:sp>
        <p:nvSpPr>
          <p:cNvPr id="26" name="TextBox 26"/>
          <p:cNvSpPr txBox="1"/>
          <p:nvPr/>
        </p:nvSpPr>
        <p:spPr>
          <a:xfrm>
            <a:off x="7062826" y="2381812"/>
            <a:ext cx="4137951" cy="1820227"/>
          </a:xfrm>
          <a:prstGeom prst="rect">
            <a:avLst/>
          </a:prstGeom>
        </p:spPr>
        <p:txBody>
          <a:bodyPr lIns="0" tIns="0" rIns="0" bIns="0" rtlCol="0" anchor="t">
            <a:spAutoFit/>
          </a:bodyPr>
          <a:lstStyle/>
          <a:p>
            <a:pPr algn="l">
              <a:lnSpc>
                <a:spcPts val="2160"/>
              </a:lnSpc>
              <a:spcBef>
                <a:spcPct val="0"/>
              </a:spcBef>
            </a:pPr>
            <a:r>
              <a:rPr lang="en-US" sz="1600" u="none" spc="96">
                <a:solidFill>
                  <a:srgbClr val="000000"/>
                </a:solidFill>
                <a:latin typeface="DM Sans"/>
                <a:ea typeface="DM Sans"/>
                <a:cs typeface="DM Sans"/>
                <a:sym typeface="DM Sans"/>
              </a:rPr>
              <a:t>:</a:t>
            </a:r>
          </a:p>
          <a:p>
            <a:pPr marL="496571" lvl="1" indent="-248285" algn="l">
              <a:lnSpc>
                <a:spcPts val="3105"/>
              </a:lnSpc>
              <a:spcBef>
                <a:spcPct val="0"/>
              </a:spcBef>
              <a:buFont typeface="Arial"/>
              <a:buChar char="•"/>
            </a:pPr>
            <a:r>
              <a:rPr lang="en-US" sz="2300" u="none" spc="138">
                <a:solidFill>
                  <a:srgbClr val="000000"/>
                </a:solidFill>
                <a:latin typeface="DM Sans"/>
                <a:ea typeface="DM Sans"/>
                <a:cs typeface="DM Sans"/>
                <a:sym typeface="DM Sans"/>
              </a:rPr>
              <a:t>Tokenized messages and trained sequence classification models.</a:t>
            </a:r>
          </a:p>
          <a:p>
            <a:pPr marL="0" lvl="0" indent="0" algn="l">
              <a:lnSpc>
                <a:spcPts val="3105"/>
              </a:lnSpc>
              <a:spcBef>
                <a:spcPct val="0"/>
              </a:spcBef>
            </a:pPr>
            <a:endParaRPr lang="en-US" sz="2300" u="none" spc="138">
              <a:solidFill>
                <a:srgbClr val="000000"/>
              </a:solidFill>
              <a:latin typeface="DM Sans"/>
              <a:ea typeface="DM Sans"/>
              <a:cs typeface="DM Sans"/>
              <a:sym typeface="DM Sans"/>
            </a:endParaRPr>
          </a:p>
        </p:txBody>
      </p:sp>
      <p:sp>
        <p:nvSpPr>
          <p:cNvPr id="27" name="TextBox 27"/>
          <p:cNvSpPr txBox="1"/>
          <p:nvPr/>
        </p:nvSpPr>
        <p:spPr>
          <a:xfrm>
            <a:off x="4410743" y="6761106"/>
            <a:ext cx="4432418" cy="775335"/>
          </a:xfrm>
          <a:prstGeom prst="rect">
            <a:avLst/>
          </a:prstGeom>
        </p:spPr>
        <p:txBody>
          <a:bodyPr lIns="0" tIns="0" rIns="0" bIns="0" rtlCol="0" anchor="t">
            <a:spAutoFit/>
          </a:bodyPr>
          <a:lstStyle/>
          <a:p>
            <a:pPr algn="l">
              <a:lnSpc>
                <a:spcPts val="3105"/>
              </a:lnSpc>
            </a:pPr>
            <a:r>
              <a:rPr lang="en-US" sz="2300" spc="138">
                <a:solidFill>
                  <a:srgbClr val="000000"/>
                </a:solidFill>
                <a:latin typeface="DM Sans"/>
                <a:ea typeface="DM Sans"/>
                <a:cs typeface="DM Sans"/>
                <a:sym typeface="DM Sans"/>
              </a:rPr>
              <a:t>Number of epochs=3</a:t>
            </a:r>
          </a:p>
          <a:p>
            <a:pPr marL="0" lvl="0" indent="0" algn="l">
              <a:lnSpc>
                <a:spcPts val="3105"/>
              </a:lnSpc>
              <a:spcBef>
                <a:spcPct val="0"/>
              </a:spcBef>
            </a:pPr>
            <a:r>
              <a:rPr lang="en-US" sz="2300" spc="138">
                <a:solidFill>
                  <a:srgbClr val="000000"/>
                </a:solidFill>
                <a:latin typeface="DM Sans"/>
                <a:ea typeface="DM Sans"/>
                <a:cs typeface="DM Sans"/>
                <a:sym typeface="DM Sans"/>
              </a:rPr>
              <a:t> batch sizes=16</a:t>
            </a:r>
          </a:p>
        </p:txBody>
      </p:sp>
      <p:sp>
        <p:nvSpPr>
          <p:cNvPr id="28" name="Freeform 28"/>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9" name="Freeform 29"/>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30" name="Freeform 30"/>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31" name="Freeform 31"/>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32" name="Freeform 32"/>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33" name="Freeform 33"/>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34" name="Freeform 34"/>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1504950" y="1202055"/>
            <a:ext cx="8751165" cy="44919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Training and Evaluation Metrics</a:t>
            </a:r>
          </a:p>
          <a:p>
            <a:pPr algn="l">
              <a:lnSpc>
                <a:spcPts val="8730"/>
              </a:lnSpc>
            </a:pPr>
            <a:endParaRPr lang="en-US" sz="9000" b="1">
              <a:solidFill>
                <a:srgbClr val="000000"/>
              </a:solidFill>
              <a:latin typeface="DM Sans Bold"/>
              <a:ea typeface="DM Sans Bold"/>
              <a:cs typeface="DM Sans Bold"/>
              <a:sym typeface="DM Sans Bold"/>
            </a:endParaRPr>
          </a:p>
        </p:txBody>
      </p:sp>
      <p:sp>
        <p:nvSpPr>
          <p:cNvPr id="6" name="TextBox 6"/>
          <p:cNvSpPr txBox="1"/>
          <p:nvPr/>
        </p:nvSpPr>
        <p:spPr>
          <a:xfrm>
            <a:off x="877098" y="5379720"/>
            <a:ext cx="9379017" cy="3749041"/>
          </a:xfrm>
          <a:prstGeom prst="rect">
            <a:avLst/>
          </a:prstGeom>
        </p:spPr>
        <p:txBody>
          <a:bodyPr lIns="0" tIns="0" rIns="0" bIns="0" rtlCol="0" anchor="t">
            <a:spAutoFit/>
          </a:bodyPr>
          <a:lstStyle/>
          <a:p>
            <a:pPr marL="798820" lvl="1" indent="-399410" algn="l">
              <a:lnSpc>
                <a:spcPts val="4994"/>
              </a:lnSpc>
              <a:spcBef>
                <a:spcPct val="0"/>
              </a:spcBef>
              <a:buFont typeface="Arial"/>
              <a:buChar char="•"/>
            </a:pPr>
            <a:r>
              <a:rPr lang="en-US" sz="3699" b="1" spc="221">
                <a:solidFill>
                  <a:srgbClr val="000000"/>
                </a:solidFill>
                <a:latin typeface="DM Sans Bold"/>
                <a:ea typeface="DM Sans Bold"/>
                <a:cs typeface="DM Sans Bold"/>
                <a:sym typeface="DM Sans Bold"/>
              </a:rPr>
              <a:t>M</a:t>
            </a:r>
            <a:r>
              <a:rPr lang="en-US" sz="3699" b="1" u="none" spc="221">
                <a:solidFill>
                  <a:srgbClr val="000000"/>
                </a:solidFill>
                <a:latin typeface="DM Sans Bold"/>
                <a:ea typeface="DM Sans Bold"/>
                <a:cs typeface="DM Sans Bold"/>
                <a:sym typeface="DM Sans Bold"/>
              </a:rPr>
              <a:t>etrics</a:t>
            </a:r>
            <a:r>
              <a:rPr lang="en-US" sz="3699" u="none" spc="221">
                <a:solidFill>
                  <a:srgbClr val="000000"/>
                </a:solidFill>
                <a:latin typeface="DM Sans"/>
                <a:ea typeface="DM Sans"/>
                <a:cs typeface="DM Sans"/>
                <a:sym typeface="DM Sans"/>
              </a:rPr>
              <a:t>: Accuracy, Precision, Recall, F1 Score.</a:t>
            </a:r>
          </a:p>
          <a:p>
            <a:pPr marL="798820" lvl="1" indent="-399410" algn="l">
              <a:lnSpc>
                <a:spcPts val="4994"/>
              </a:lnSpc>
              <a:spcBef>
                <a:spcPct val="0"/>
              </a:spcBef>
              <a:buFont typeface="Arial"/>
              <a:buChar char="•"/>
            </a:pPr>
            <a:r>
              <a:rPr lang="en-US" sz="3699" b="1" u="none" spc="221">
                <a:solidFill>
                  <a:srgbClr val="000000"/>
                </a:solidFill>
                <a:latin typeface="DM Sans Bold"/>
                <a:ea typeface="DM Sans Bold"/>
                <a:cs typeface="DM Sans Bold"/>
                <a:sym typeface="DM Sans Bold"/>
              </a:rPr>
              <a:t>Evaluation Results:</a:t>
            </a:r>
          </a:p>
          <a:p>
            <a:pPr marL="1597639" lvl="2" indent="-532546" algn="l">
              <a:lnSpc>
                <a:spcPts val="4994"/>
              </a:lnSpc>
              <a:spcBef>
                <a:spcPct val="0"/>
              </a:spcBef>
              <a:buFont typeface="Arial"/>
              <a:buChar char="⚬"/>
            </a:pPr>
            <a:r>
              <a:rPr lang="en-US" sz="3699" u="none" spc="221">
                <a:solidFill>
                  <a:srgbClr val="000000"/>
                </a:solidFill>
                <a:latin typeface="DM Sans"/>
                <a:ea typeface="DM Sans"/>
                <a:cs typeface="DM Sans"/>
                <a:sym typeface="DM Sans"/>
              </a:rPr>
              <a:t>RoBERTa achieved the highest F1 score.</a:t>
            </a:r>
          </a:p>
          <a:p>
            <a:pPr marL="0" lvl="0" indent="0" algn="l">
              <a:lnSpc>
                <a:spcPts val="4994"/>
              </a:lnSpc>
              <a:spcBef>
                <a:spcPct val="0"/>
              </a:spcBef>
            </a:pPr>
            <a:endParaRPr lang="en-US" sz="3699" u="none" spc="221">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3022962" y="1294330"/>
            <a:ext cx="6432424" cy="3459811"/>
            <a:chOff x="0" y="0"/>
            <a:chExt cx="2378457" cy="1279302"/>
          </a:xfrm>
        </p:grpSpPr>
        <p:sp>
          <p:nvSpPr>
            <p:cNvPr id="4" name="Freeform 4"/>
            <p:cNvSpPr/>
            <p:nvPr/>
          </p:nvSpPr>
          <p:spPr>
            <a:xfrm>
              <a:off x="0" y="0"/>
              <a:ext cx="2378457" cy="1279302"/>
            </a:xfrm>
            <a:custGeom>
              <a:avLst/>
              <a:gdLst/>
              <a:ahLst/>
              <a:cxnLst/>
              <a:rect l="l" t="t" r="r" b="b"/>
              <a:pathLst>
                <a:path w="2378457" h="1279302">
                  <a:moveTo>
                    <a:pt x="18054" y="0"/>
                  </a:moveTo>
                  <a:lnTo>
                    <a:pt x="2360403" y="0"/>
                  </a:lnTo>
                  <a:cubicBezTo>
                    <a:pt x="2365191" y="0"/>
                    <a:pt x="2369783" y="1902"/>
                    <a:pt x="2373169" y="5288"/>
                  </a:cubicBezTo>
                  <a:cubicBezTo>
                    <a:pt x="2376555" y="8674"/>
                    <a:pt x="2378457" y="13266"/>
                    <a:pt x="2378457" y="18054"/>
                  </a:cubicBezTo>
                  <a:lnTo>
                    <a:pt x="2378457" y="1261248"/>
                  </a:lnTo>
                  <a:cubicBezTo>
                    <a:pt x="2378457" y="1266036"/>
                    <a:pt x="2376555" y="1270628"/>
                    <a:pt x="2373169" y="1274014"/>
                  </a:cubicBezTo>
                  <a:cubicBezTo>
                    <a:pt x="2369783" y="1277399"/>
                    <a:pt x="2365191" y="1279302"/>
                    <a:pt x="2360403" y="1279302"/>
                  </a:cubicBezTo>
                  <a:lnTo>
                    <a:pt x="18054" y="1279302"/>
                  </a:lnTo>
                  <a:cubicBezTo>
                    <a:pt x="13266" y="1279302"/>
                    <a:pt x="8674" y="1277399"/>
                    <a:pt x="5288" y="1274014"/>
                  </a:cubicBezTo>
                  <a:cubicBezTo>
                    <a:pt x="1902" y="1270628"/>
                    <a:pt x="0" y="1266036"/>
                    <a:pt x="0" y="1261248"/>
                  </a:cubicBezTo>
                  <a:lnTo>
                    <a:pt x="0" y="18054"/>
                  </a:lnTo>
                  <a:cubicBezTo>
                    <a:pt x="0" y="13266"/>
                    <a:pt x="1902" y="8674"/>
                    <a:pt x="5288" y="5288"/>
                  </a:cubicBezTo>
                  <a:cubicBezTo>
                    <a:pt x="8674" y="1902"/>
                    <a:pt x="13266" y="0"/>
                    <a:pt x="18054"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38100"/>
              <a:ext cx="2378457" cy="131740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Freeform 6"/>
          <p:cNvSpPr/>
          <p:nvPr/>
        </p:nvSpPr>
        <p:spPr>
          <a:xfrm>
            <a:off x="3022962" y="2251675"/>
            <a:ext cx="1569410" cy="1496824"/>
          </a:xfrm>
          <a:custGeom>
            <a:avLst/>
            <a:gdLst/>
            <a:ahLst/>
            <a:cxnLst/>
            <a:rect l="l" t="t" r="r" b="b"/>
            <a:pathLst>
              <a:path w="1569410" h="1496824">
                <a:moveTo>
                  <a:pt x="0" y="0"/>
                </a:moveTo>
                <a:lnTo>
                  <a:pt x="1569410" y="0"/>
                </a:lnTo>
                <a:lnTo>
                  <a:pt x="1569410" y="1496824"/>
                </a:lnTo>
                <a:lnTo>
                  <a:pt x="0" y="14968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4648983" y="1757074"/>
            <a:ext cx="4495017" cy="2400300"/>
          </a:xfrm>
          <a:prstGeom prst="rect">
            <a:avLst/>
          </a:prstGeom>
        </p:spPr>
        <p:txBody>
          <a:bodyPr lIns="0" tIns="0" rIns="0" bIns="0" rtlCol="0" anchor="t">
            <a:spAutoFit/>
          </a:bodyPr>
          <a:lstStyle/>
          <a:p>
            <a:pPr algn="l">
              <a:lnSpc>
                <a:spcPts val="3899"/>
              </a:lnSpc>
            </a:pPr>
            <a:r>
              <a:rPr lang="en-US" sz="2499" b="1">
                <a:solidFill>
                  <a:srgbClr val="000000"/>
                </a:solidFill>
                <a:latin typeface="DM Sans Bold"/>
                <a:ea typeface="DM Sans Bold"/>
                <a:cs typeface="DM Sans Bold"/>
                <a:sym typeface="DM Sans Bold"/>
              </a:rPr>
              <a:t>Model: </a:t>
            </a:r>
            <a:r>
              <a:rPr lang="en-US" sz="2499">
                <a:solidFill>
                  <a:srgbClr val="000000"/>
                </a:solidFill>
                <a:latin typeface="DM Sans"/>
                <a:ea typeface="DM Sans"/>
                <a:cs typeface="DM Sans"/>
                <a:sym typeface="DM Sans"/>
              </a:rPr>
              <a:t>bert-base-uncased </a:t>
            </a:r>
          </a:p>
          <a:p>
            <a:pPr algn="l">
              <a:lnSpc>
                <a:spcPts val="3899"/>
              </a:lnSpc>
            </a:pPr>
            <a:r>
              <a:rPr lang="en-US" sz="2499">
                <a:solidFill>
                  <a:srgbClr val="000000"/>
                </a:solidFill>
                <a:latin typeface="DM Sans"/>
                <a:ea typeface="DM Sans"/>
                <a:cs typeface="DM Sans"/>
                <a:sym typeface="DM Sans"/>
              </a:rPr>
              <a:t>Accuracy: </a:t>
            </a:r>
            <a:r>
              <a:rPr lang="en-US" sz="2499" b="1">
                <a:solidFill>
                  <a:srgbClr val="000000"/>
                </a:solidFill>
                <a:latin typeface="DM Sans Bold"/>
                <a:ea typeface="DM Sans Bold"/>
                <a:cs typeface="DM Sans Bold"/>
                <a:sym typeface="DM Sans Bold"/>
              </a:rPr>
              <a:t>0.8909 F1</a:t>
            </a:r>
            <a:r>
              <a:rPr lang="en-US" sz="2499">
                <a:solidFill>
                  <a:srgbClr val="000000"/>
                </a:solidFill>
                <a:latin typeface="DM Sans"/>
                <a:ea typeface="DM Sans"/>
                <a:cs typeface="DM Sans"/>
                <a:sym typeface="DM Sans"/>
              </a:rPr>
              <a:t> </a:t>
            </a:r>
          </a:p>
          <a:p>
            <a:pPr algn="l">
              <a:lnSpc>
                <a:spcPts val="3899"/>
              </a:lnSpc>
            </a:pPr>
            <a:r>
              <a:rPr lang="en-US" sz="2499">
                <a:solidFill>
                  <a:srgbClr val="000000"/>
                </a:solidFill>
                <a:latin typeface="DM Sans"/>
                <a:ea typeface="DM Sans"/>
                <a:cs typeface="DM Sans"/>
                <a:sym typeface="DM Sans"/>
              </a:rPr>
              <a:t>Score: </a:t>
            </a:r>
            <a:r>
              <a:rPr lang="en-US" sz="2499" b="1">
                <a:solidFill>
                  <a:srgbClr val="000000"/>
                </a:solidFill>
                <a:latin typeface="DM Sans Bold"/>
                <a:ea typeface="DM Sans Bold"/>
                <a:cs typeface="DM Sans Bold"/>
                <a:sym typeface="DM Sans Bold"/>
              </a:rPr>
              <a:t>0.8706 </a:t>
            </a:r>
          </a:p>
          <a:p>
            <a:pPr algn="l">
              <a:lnSpc>
                <a:spcPts val="3899"/>
              </a:lnSpc>
            </a:pPr>
            <a:r>
              <a:rPr lang="en-US" sz="2499">
                <a:solidFill>
                  <a:srgbClr val="000000"/>
                </a:solidFill>
                <a:latin typeface="DM Sans"/>
                <a:ea typeface="DM Sans"/>
                <a:cs typeface="DM Sans"/>
                <a:sym typeface="DM Sans"/>
              </a:rPr>
              <a:t>Precision: </a:t>
            </a:r>
            <a:r>
              <a:rPr lang="en-US" sz="2499" b="1">
                <a:solidFill>
                  <a:srgbClr val="000000"/>
                </a:solidFill>
                <a:latin typeface="DM Sans Bold"/>
                <a:ea typeface="DM Sans Bold"/>
                <a:cs typeface="DM Sans Bold"/>
                <a:sym typeface="DM Sans Bold"/>
              </a:rPr>
              <a:t>0.8691 </a:t>
            </a:r>
          </a:p>
          <a:p>
            <a:pPr algn="l">
              <a:lnSpc>
                <a:spcPts val="3899"/>
              </a:lnSpc>
              <a:spcBef>
                <a:spcPct val="0"/>
              </a:spcBef>
            </a:pPr>
            <a:r>
              <a:rPr lang="en-US" sz="2499">
                <a:solidFill>
                  <a:srgbClr val="000000"/>
                </a:solidFill>
                <a:latin typeface="DM Sans"/>
                <a:ea typeface="DM Sans"/>
                <a:cs typeface="DM Sans"/>
                <a:sym typeface="DM Sans"/>
              </a:rPr>
              <a:t>Recall: </a:t>
            </a:r>
            <a:r>
              <a:rPr lang="en-US" sz="2499" b="1">
                <a:solidFill>
                  <a:srgbClr val="000000"/>
                </a:solidFill>
                <a:latin typeface="DM Sans Bold"/>
                <a:ea typeface="DM Sans Bold"/>
                <a:cs typeface="DM Sans Bold"/>
                <a:sym typeface="DM Sans Bold"/>
              </a:rPr>
              <a:t>0.8909 </a:t>
            </a:r>
          </a:p>
        </p:txBody>
      </p:sp>
      <p:grpSp>
        <p:nvGrpSpPr>
          <p:cNvPr id="8" name="Group 8"/>
          <p:cNvGrpSpPr/>
          <p:nvPr/>
        </p:nvGrpSpPr>
        <p:grpSpPr>
          <a:xfrm>
            <a:off x="11249468" y="1294330"/>
            <a:ext cx="6432424" cy="3459811"/>
            <a:chOff x="0" y="0"/>
            <a:chExt cx="2378457" cy="1279302"/>
          </a:xfrm>
        </p:grpSpPr>
        <p:sp>
          <p:nvSpPr>
            <p:cNvPr id="9" name="Freeform 9"/>
            <p:cNvSpPr/>
            <p:nvPr/>
          </p:nvSpPr>
          <p:spPr>
            <a:xfrm>
              <a:off x="0" y="0"/>
              <a:ext cx="2378457" cy="1279302"/>
            </a:xfrm>
            <a:custGeom>
              <a:avLst/>
              <a:gdLst/>
              <a:ahLst/>
              <a:cxnLst/>
              <a:rect l="l" t="t" r="r" b="b"/>
              <a:pathLst>
                <a:path w="2378457" h="1279302">
                  <a:moveTo>
                    <a:pt x="18054" y="0"/>
                  </a:moveTo>
                  <a:lnTo>
                    <a:pt x="2360403" y="0"/>
                  </a:lnTo>
                  <a:cubicBezTo>
                    <a:pt x="2365191" y="0"/>
                    <a:pt x="2369783" y="1902"/>
                    <a:pt x="2373169" y="5288"/>
                  </a:cubicBezTo>
                  <a:cubicBezTo>
                    <a:pt x="2376555" y="8674"/>
                    <a:pt x="2378457" y="13266"/>
                    <a:pt x="2378457" y="18054"/>
                  </a:cubicBezTo>
                  <a:lnTo>
                    <a:pt x="2378457" y="1261248"/>
                  </a:lnTo>
                  <a:cubicBezTo>
                    <a:pt x="2378457" y="1266036"/>
                    <a:pt x="2376555" y="1270628"/>
                    <a:pt x="2373169" y="1274014"/>
                  </a:cubicBezTo>
                  <a:cubicBezTo>
                    <a:pt x="2369783" y="1277399"/>
                    <a:pt x="2365191" y="1279302"/>
                    <a:pt x="2360403" y="1279302"/>
                  </a:cubicBezTo>
                  <a:lnTo>
                    <a:pt x="18054" y="1279302"/>
                  </a:lnTo>
                  <a:cubicBezTo>
                    <a:pt x="13266" y="1279302"/>
                    <a:pt x="8674" y="1277399"/>
                    <a:pt x="5288" y="1274014"/>
                  </a:cubicBezTo>
                  <a:cubicBezTo>
                    <a:pt x="1902" y="1270628"/>
                    <a:pt x="0" y="1266036"/>
                    <a:pt x="0" y="1261248"/>
                  </a:cubicBezTo>
                  <a:lnTo>
                    <a:pt x="0" y="18054"/>
                  </a:lnTo>
                  <a:cubicBezTo>
                    <a:pt x="0" y="13266"/>
                    <a:pt x="1902" y="8674"/>
                    <a:pt x="5288" y="5288"/>
                  </a:cubicBezTo>
                  <a:cubicBezTo>
                    <a:pt x="8674" y="1902"/>
                    <a:pt x="13266" y="0"/>
                    <a:pt x="18054" y="0"/>
                  </a:cubicBezTo>
                  <a:close/>
                </a:path>
              </a:pathLst>
            </a:custGeom>
            <a:solidFill>
              <a:srgbClr val="8AB7E2"/>
            </a:solidFill>
            <a:ln w="9525" cap="sq">
              <a:solidFill>
                <a:srgbClr val="000000"/>
              </a:solidFill>
              <a:prstDash val="solid"/>
              <a:miter/>
            </a:ln>
          </p:spPr>
          <p:txBody>
            <a:bodyPr/>
            <a:lstStyle/>
            <a:p>
              <a:endParaRPr lang="en-US"/>
            </a:p>
          </p:txBody>
        </p:sp>
        <p:sp>
          <p:nvSpPr>
            <p:cNvPr id="10" name="TextBox 10"/>
            <p:cNvSpPr txBox="1"/>
            <p:nvPr/>
          </p:nvSpPr>
          <p:spPr>
            <a:xfrm>
              <a:off x="0" y="-38100"/>
              <a:ext cx="2378457" cy="131740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1262875" y="2239649"/>
            <a:ext cx="1363085" cy="1520876"/>
          </a:xfrm>
          <a:custGeom>
            <a:avLst/>
            <a:gdLst/>
            <a:ahLst/>
            <a:cxnLst/>
            <a:rect l="l" t="t" r="r" b="b"/>
            <a:pathLst>
              <a:path w="1363085" h="1520876">
                <a:moveTo>
                  <a:pt x="0" y="0"/>
                </a:moveTo>
                <a:lnTo>
                  <a:pt x="1363085" y="0"/>
                </a:lnTo>
                <a:lnTo>
                  <a:pt x="1363085" y="1520876"/>
                </a:lnTo>
                <a:lnTo>
                  <a:pt x="0" y="15208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TextBox 12"/>
          <p:cNvSpPr txBox="1"/>
          <p:nvPr/>
        </p:nvSpPr>
        <p:spPr>
          <a:xfrm>
            <a:off x="12898263" y="1781223"/>
            <a:ext cx="4783630" cy="2400300"/>
          </a:xfrm>
          <a:prstGeom prst="rect">
            <a:avLst/>
          </a:prstGeom>
        </p:spPr>
        <p:txBody>
          <a:bodyPr lIns="0" tIns="0" rIns="0" bIns="0" rtlCol="0" anchor="t">
            <a:spAutoFit/>
          </a:bodyPr>
          <a:lstStyle/>
          <a:p>
            <a:pPr algn="l">
              <a:lnSpc>
                <a:spcPts val="3899"/>
              </a:lnSpc>
            </a:pPr>
            <a:r>
              <a:rPr lang="en-US" sz="2499" b="1">
                <a:solidFill>
                  <a:srgbClr val="000000"/>
                </a:solidFill>
                <a:latin typeface="DM Sans Bold"/>
                <a:ea typeface="DM Sans Bold"/>
                <a:cs typeface="DM Sans Bold"/>
                <a:sym typeface="DM Sans Bold"/>
              </a:rPr>
              <a:t>Model: </a:t>
            </a:r>
            <a:r>
              <a:rPr lang="en-US" sz="2499">
                <a:solidFill>
                  <a:srgbClr val="000000"/>
                </a:solidFill>
                <a:latin typeface="DM Sans"/>
                <a:ea typeface="DM Sans"/>
                <a:cs typeface="DM Sans"/>
                <a:sym typeface="DM Sans"/>
              </a:rPr>
              <a:t>distilbert-base-uncased </a:t>
            </a:r>
          </a:p>
          <a:p>
            <a:pPr algn="l">
              <a:lnSpc>
                <a:spcPts val="3899"/>
              </a:lnSpc>
            </a:pPr>
            <a:r>
              <a:rPr lang="en-US" sz="2499">
                <a:solidFill>
                  <a:srgbClr val="000000"/>
                </a:solidFill>
                <a:latin typeface="DM Sans"/>
                <a:ea typeface="DM Sans"/>
                <a:cs typeface="DM Sans"/>
                <a:sym typeface="DM Sans"/>
              </a:rPr>
              <a:t>Accuracy:</a:t>
            </a:r>
            <a:r>
              <a:rPr lang="en-US" sz="2499" b="1">
                <a:solidFill>
                  <a:srgbClr val="000000"/>
                </a:solidFill>
                <a:latin typeface="DM Sans Bold"/>
                <a:ea typeface="DM Sans Bold"/>
                <a:cs typeface="DM Sans Bold"/>
                <a:sym typeface="DM Sans Bold"/>
              </a:rPr>
              <a:t> 0.8909 </a:t>
            </a:r>
          </a:p>
          <a:p>
            <a:pPr algn="l">
              <a:lnSpc>
                <a:spcPts val="3899"/>
              </a:lnSpc>
            </a:pPr>
            <a:r>
              <a:rPr lang="en-US" sz="2499">
                <a:solidFill>
                  <a:srgbClr val="000000"/>
                </a:solidFill>
                <a:latin typeface="DM Sans"/>
                <a:ea typeface="DM Sans"/>
                <a:cs typeface="DM Sans"/>
                <a:sym typeface="DM Sans"/>
              </a:rPr>
              <a:t>F1 Score: </a:t>
            </a:r>
            <a:r>
              <a:rPr lang="en-US" sz="2499" b="1">
                <a:solidFill>
                  <a:srgbClr val="000000"/>
                </a:solidFill>
                <a:latin typeface="DM Sans Bold"/>
                <a:ea typeface="DM Sans Bold"/>
                <a:cs typeface="DM Sans Bold"/>
                <a:sym typeface="DM Sans Bold"/>
              </a:rPr>
              <a:t>0.8706 </a:t>
            </a:r>
          </a:p>
          <a:p>
            <a:pPr algn="l">
              <a:lnSpc>
                <a:spcPts val="3899"/>
              </a:lnSpc>
            </a:pPr>
            <a:r>
              <a:rPr lang="en-US" sz="2499">
                <a:solidFill>
                  <a:srgbClr val="000000"/>
                </a:solidFill>
                <a:latin typeface="DM Sans"/>
                <a:ea typeface="DM Sans"/>
                <a:cs typeface="DM Sans"/>
                <a:sym typeface="DM Sans"/>
              </a:rPr>
              <a:t>Precision:</a:t>
            </a:r>
            <a:r>
              <a:rPr lang="en-US" sz="2499" b="1">
                <a:solidFill>
                  <a:srgbClr val="000000"/>
                </a:solidFill>
                <a:latin typeface="DM Sans Bold"/>
                <a:ea typeface="DM Sans Bold"/>
                <a:cs typeface="DM Sans Bold"/>
                <a:sym typeface="DM Sans Bold"/>
              </a:rPr>
              <a:t> 0.8691 </a:t>
            </a:r>
          </a:p>
          <a:p>
            <a:pPr algn="l">
              <a:lnSpc>
                <a:spcPts val="3899"/>
              </a:lnSpc>
              <a:spcBef>
                <a:spcPct val="0"/>
              </a:spcBef>
            </a:pPr>
            <a:r>
              <a:rPr lang="en-US" sz="2499">
                <a:solidFill>
                  <a:srgbClr val="000000"/>
                </a:solidFill>
                <a:latin typeface="DM Sans"/>
                <a:ea typeface="DM Sans"/>
                <a:cs typeface="DM Sans"/>
                <a:sym typeface="DM Sans"/>
              </a:rPr>
              <a:t>Recall: </a:t>
            </a:r>
            <a:r>
              <a:rPr lang="en-US" sz="2499" b="1">
                <a:solidFill>
                  <a:srgbClr val="000000"/>
                </a:solidFill>
                <a:latin typeface="DM Sans Bold"/>
                <a:ea typeface="DM Sans Bold"/>
                <a:cs typeface="DM Sans Bold"/>
                <a:sym typeface="DM Sans Bold"/>
              </a:rPr>
              <a:t>0.8909</a:t>
            </a:r>
          </a:p>
        </p:txBody>
      </p:sp>
      <p:grpSp>
        <p:nvGrpSpPr>
          <p:cNvPr id="13" name="Group 13"/>
          <p:cNvGrpSpPr/>
          <p:nvPr/>
        </p:nvGrpSpPr>
        <p:grpSpPr>
          <a:xfrm>
            <a:off x="3022962" y="6219418"/>
            <a:ext cx="6432424" cy="3459811"/>
            <a:chOff x="0" y="0"/>
            <a:chExt cx="2378457" cy="1279302"/>
          </a:xfrm>
        </p:grpSpPr>
        <p:sp>
          <p:nvSpPr>
            <p:cNvPr id="14" name="Freeform 14"/>
            <p:cNvSpPr/>
            <p:nvPr/>
          </p:nvSpPr>
          <p:spPr>
            <a:xfrm>
              <a:off x="0" y="0"/>
              <a:ext cx="2378457" cy="1279302"/>
            </a:xfrm>
            <a:custGeom>
              <a:avLst/>
              <a:gdLst/>
              <a:ahLst/>
              <a:cxnLst/>
              <a:rect l="l" t="t" r="r" b="b"/>
              <a:pathLst>
                <a:path w="2378457" h="1279302">
                  <a:moveTo>
                    <a:pt x="18054" y="0"/>
                  </a:moveTo>
                  <a:lnTo>
                    <a:pt x="2360403" y="0"/>
                  </a:lnTo>
                  <a:cubicBezTo>
                    <a:pt x="2365191" y="0"/>
                    <a:pt x="2369783" y="1902"/>
                    <a:pt x="2373169" y="5288"/>
                  </a:cubicBezTo>
                  <a:cubicBezTo>
                    <a:pt x="2376555" y="8674"/>
                    <a:pt x="2378457" y="13266"/>
                    <a:pt x="2378457" y="18054"/>
                  </a:cubicBezTo>
                  <a:lnTo>
                    <a:pt x="2378457" y="1261248"/>
                  </a:lnTo>
                  <a:cubicBezTo>
                    <a:pt x="2378457" y="1266036"/>
                    <a:pt x="2376555" y="1270628"/>
                    <a:pt x="2373169" y="1274014"/>
                  </a:cubicBezTo>
                  <a:cubicBezTo>
                    <a:pt x="2369783" y="1277399"/>
                    <a:pt x="2365191" y="1279302"/>
                    <a:pt x="2360403" y="1279302"/>
                  </a:cubicBezTo>
                  <a:lnTo>
                    <a:pt x="18054" y="1279302"/>
                  </a:lnTo>
                  <a:cubicBezTo>
                    <a:pt x="13266" y="1279302"/>
                    <a:pt x="8674" y="1277399"/>
                    <a:pt x="5288" y="1274014"/>
                  </a:cubicBezTo>
                  <a:cubicBezTo>
                    <a:pt x="1902" y="1270628"/>
                    <a:pt x="0" y="1266036"/>
                    <a:pt x="0" y="1261248"/>
                  </a:cubicBezTo>
                  <a:lnTo>
                    <a:pt x="0" y="18054"/>
                  </a:lnTo>
                  <a:cubicBezTo>
                    <a:pt x="0" y="13266"/>
                    <a:pt x="1902" y="8674"/>
                    <a:pt x="5288" y="5288"/>
                  </a:cubicBezTo>
                  <a:cubicBezTo>
                    <a:pt x="8674" y="1902"/>
                    <a:pt x="13266" y="0"/>
                    <a:pt x="18054" y="0"/>
                  </a:cubicBezTo>
                  <a:close/>
                </a:path>
              </a:pathLst>
            </a:custGeom>
            <a:solidFill>
              <a:srgbClr val="8AB7E2"/>
            </a:solidFill>
            <a:ln w="9525" cap="sq">
              <a:solidFill>
                <a:srgbClr val="000000"/>
              </a:solidFill>
              <a:prstDash val="solid"/>
              <a:miter/>
            </a:ln>
          </p:spPr>
          <p:txBody>
            <a:bodyPr/>
            <a:lstStyle/>
            <a:p>
              <a:endParaRPr lang="en-US"/>
            </a:p>
          </p:txBody>
        </p:sp>
        <p:sp>
          <p:nvSpPr>
            <p:cNvPr id="15" name="TextBox 15"/>
            <p:cNvSpPr txBox="1"/>
            <p:nvPr/>
          </p:nvSpPr>
          <p:spPr>
            <a:xfrm>
              <a:off x="0" y="-38100"/>
              <a:ext cx="2378457" cy="131740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3234974" y="6970832"/>
            <a:ext cx="1626021" cy="1420735"/>
          </a:xfrm>
          <a:custGeom>
            <a:avLst/>
            <a:gdLst/>
            <a:ahLst/>
            <a:cxnLst/>
            <a:rect l="l" t="t" r="r" b="b"/>
            <a:pathLst>
              <a:path w="1626021" h="1420735">
                <a:moveTo>
                  <a:pt x="0" y="0"/>
                </a:moveTo>
                <a:lnTo>
                  <a:pt x="1626021" y="0"/>
                </a:lnTo>
                <a:lnTo>
                  <a:pt x="1626021" y="1420736"/>
                </a:lnTo>
                <a:lnTo>
                  <a:pt x="0" y="14207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7" name="Group 17"/>
          <p:cNvGrpSpPr/>
          <p:nvPr/>
        </p:nvGrpSpPr>
        <p:grpSpPr>
          <a:xfrm>
            <a:off x="11249468" y="6219418"/>
            <a:ext cx="6432424" cy="3459811"/>
            <a:chOff x="0" y="0"/>
            <a:chExt cx="2378457" cy="1279302"/>
          </a:xfrm>
        </p:grpSpPr>
        <p:sp>
          <p:nvSpPr>
            <p:cNvPr id="18" name="Freeform 18"/>
            <p:cNvSpPr/>
            <p:nvPr/>
          </p:nvSpPr>
          <p:spPr>
            <a:xfrm>
              <a:off x="0" y="0"/>
              <a:ext cx="2378457" cy="1279302"/>
            </a:xfrm>
            <a:custGeom>
              <a:avLst/>
              <a:gdLst/>
              <a:ahLst/>
              <a:cxnLst/>
              <a:rect l="l" t="t" r="r" b="b"/>
              <a:pathLst>
                <a:path w="2378457" h="1279302">
                  <a:moveTo>
                    <a:pt x="18054" y="0"/>
                  </a:moveTo>
                  <a:lnTo>
                    <a:pt x="2360403" y="0"/>
                  </a:lnTo>
                  <a:cubicBezTo>
                    <a:pt x="2365191" y="0"/>
                    <a:pt x="2369783" y="1902"/>
                    <a:pt x="2373169" y="5288"/>
                  </a:cubicBezTo>
                  <a:cubicBezTo>
                    <a:pt x="2376555" y="8674"/>
                    <a:pt x="2378457" y="13266"/>
                    <a:pt x="2378457" y="18054"/>
                  </a:cubicBezTo>
                  <a:lnTo>
                    <a:pt x="2378457" y="1261248"/>
                  </a:lnTo>
                  <a:cubicBezTo>
                    <a:pt x="2378457" y="1266036"/>
                    <a:pt x="2376555" y="1270628"/>
                    <a:pt x="2373169" y="1274014"/>
                  </a:cubicBezTo>
                  <a:cubicBezTo>
                    <a:pt x="2369783" y="1277399"/>
                    <a:pt x="2365191" y="1279302"/>
                    <a:pt x="2360403" y="1279302"/>
                  </a:cubicBezTo>
                  <a:lnTo>
                    <a:pt x="18054" y="1279302"/>
                  </a:lnTo>
                  <a:cubicBezTo>
                    <a:pt x="13266" y="1279302"/>
                    <a:pt x="8674" y="1277399"/>
                    <a:pt x="5288" y="1274014"/>
                  </a:cubicBezTo>
                  <a:cubicBezTo>
                    <a:pt x="1902" y="1270628"/>
                    <a:pt x="0" y="1266036"/>
                    <a:pt x="0" y="1261248"/>
                  </a:cubicBezTo>
                  <a:lnTo>
                    <a:pt x="0" y="18054"/>
                  </a:lnTo>
                  <a:cubicBezTo>
                    <a:pt x="0" y="13266"/>
                    <a:pt x="1902" y="8674"/>
                    <a:pt x="5288" y="5288"/>
                  </a:cubicBezTo>
                  <a:cubicBezTo>
                    <a:pt x="8674" y="1902"/>
                    <a:pt x="13266" y="0"/>
                    <a:pt x="18054" y="0"/>
                  </a:cubicBezTo>
                  <a:close/>
                </a:path>
              </a:pathLst>
            </a:custGeom>
            <a:solidFill>
              <a:srgbClr val="8AB7E2"/>
            </a:solidFill>
            <a:ln w="9525" cap="sq">
              <a:solidFill>
                <a:srgbClr val="000000"/>
              </a:solidFill>
              <a:prstDash val="solid"/>
              <a:miter/>
            </a:ln>
          </p:spPr>
          <p:txBody>
            <a:bodyPr/>
            <a:lstStyle/>
            <a:p>
              <a:endParaRPr lang="en-US"/>
            </a:p>
          </p:txBody>
        </p:sp>
        <p:sp>
          <p:nvSpPr>
            <p:cNvPr id="19" name="TextBox 19"/>
            <p:cNvSpPr txBox="1"/>
            <p:nvPr/>
          </p:nvSpPr>
          <p:spPr>
            <a:xfrm>
              <a:off x="0" y="-38100"/>
              <a:ext cx="2378457" cy="131740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a:off x="11476670" y="6792036"/>
            <a:ext cx="1617408" cy="1386927"/>
          </a:xfrm>
          <a:custGeom>
            <a:avLst/>
            <a:gdLst/>
            <a:ahLst/>
            <a:cxnLst/>
            <a:rect l="l" t="t" r="r" b="b"/>
            <a:pathLst>
              <a:path w="1617408" h="1386927">
                <a:moveTo>
                  <a:pt x="0" y="0"/>
                </a:moveTo>
                <a:lnTo>
                  <a:pt x="1617408" y="0"/>
                </a:lnTo>
                <a:lnTo>
                  <a:pt x="1617408" y="1386927"/>
                </a:lnTo>
                <a:lnTo>
                  <a:pt x="0" y="13869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1" name="TextBox 21"/>
          <p:cNvSpPr txBox="1"/>
          <p:nvPr/>
        </p:nvSpPr>
        <p:spPr>
          <a:xfrm>
            <a:off x="4860995" y="6397594"/>
            <a:ext cx="4212899" cy="2491541"/>
          </a:xfrm>
          <a:prstGeom prst="rect">
            <a:avLst/>
          </a:prstGeom>
        </p:spPr>
        <p:txBody>
          <a:bodyPr lIns="0" tIns="0" rIns="0" bIns="0" rtlCol="0" anchor="t">
            <a:spAutoFit/>
          </a:bodyPr>
          <a:lstStyle/>
          <a:p>
            <a:pPr algn="l">
              <a:lnSpc>
                <a:spcPts val="4036"/>
              </a:lnSpc>
              <a:spcBef>
                <a:spcPct val="0"/>
              </a:spcBef>
            </a:pPr>
            <a:r>
              <a:rPr lang="en-US" sz="2587" b="1">
                <a:solidFill>
                  <a:srgbClr val="000000"/>
                </a:solidFill>
                <a:latin typeface="DM Sans Bold"/>
                <a:ea typeface="DM Sans Bold"/>
                <a:cs typeface="DM Sans Bold"/>
                <a:sym typeface="DM Sans Bold"/>
              </a:rPr>
              <a:t>Model</a:t>
            </a:r>
            <a:r>
              <a:rPr lang="en-US" sz="2587">
                <a:solidFill>
                  <a:srgbClr val="000000"/>
                </a:solidFill>
                <a:latin typeface="DM Sans"/>
                <a:ea typeface="DM Sans"/>
                <a:cs typeface="DM Sans"/>
                <a:sym typeface="DM Sans"/>
              </a:rPr>
              <a:t>: roberta-base</a:t>
            </a:r>
          </a:p>
          <a:p>
            <a:pPr algn="l">
              <a:lnSpc>
                <a:spcPts val="4036"/>
              </a:lnSpc>
              <a:spcBef>
                <a:spcPct val="0"/>
              </a:spcBef>
            </a:pPr>
            <a:r>
              <a:rPr lang="en-US" sz="2587">
                <a:solidFill>
                  <a:srgbClr val="000000"/>
                </a:solidFill>
                <a:latin typeface="DM Sans"/>
                <a:ea typeface="DM Sans"/>
                <a:cs typeface="DM Sans"/>
                <a:sym typeface="DM Sans"/>
              </a:rPr>
              <a:t>Accuracy: </a:t>
            </a:r>
            <a:r>
              <a:rPr lang="en-US" sz="2587" b="1">
                <a:solidFill>
                  <a:srgbClr val="000000"/>
                </a:solidFill>
                <a:latin typeface="DM Sans Bold"/>
                <a:ea typeface="DM Sans Bold"/>
                <a:cs typeface="DM Sans Bold"/>
                <a:sym typeface="DM Sans Bold"/>
              </a:rPr>
              <a:t>0.9273</a:t>
            </a:r>
          </a:p>
          <a:p>
            <a:pPr algn="l">
              <a:lnSpc>
                <a:spcPts val="4036"/>
              </a:lnSpc>
              <a:spcBef>
                <a:spcPct val="0"/>
              </a:spcBef>
            </a:pPr>
            <a:r>
              <a:rPr lang="en-US" sz="2587">
                <a:solidFill>
                  <a:srgbClr val="000000"/>
                </a:solidFill>
                <a:latin typeface="DM Sans"/>
                <a:ea typeface="DM Sans"/>
                <a:cs typeface="DM Sans"/>
                <a:sym typeface="DM Sans"/>
              </a:rPr>
              <a:t>F1 Score: </a:t>
            </a:r>
            <a:r>
              <a:rPr lang="en-US" sz="2587" b="1">
                <a:solidFill>
                  <a:srgbClr val="000000"/>
                </a:solidFill>
                <a:latin typeface="DM Sans Bold"/>
                <a:ea typeface="DM Sans Bold"/>
                <a:cs typeface="DM Sans Bold"/>
                <a:sym typeface="DM Sans Bold"/>
              </a:rPr>
              <a:t>0.9132</a:t>
            </a:r>
          </a:p>
          <a:p>
            <a:pPr algn="l">
              <a:lnSpc>
                <a:spcPts val="4036"/>
              </a:lnSpc>
              <a:spcBef>
                <a:spcPct val="0"/>
              </a:spcBef>
            </a:pPr>
            <a:r>
              <a:rPr lang="en-US" sz="2587">
                <a:solidFill>
                  <a:srgbClr val="000000"/>
                </a:solidFill>
                <a:latin typeface="DM Sans"/>
                <a:ea typeface="DM Sans"/>
                <a:cs typeface="DM Sans"/>
                <a:sym typeface="DM Sans"/>
              </a:rPr>
              <a:t>Precision:</a:t>
            </a:r>
            <a:r>
              <a:rPr lang="en-US" sz="2587" b="1">
                <a:solidFill>
                  <a:srgbClr val="000000"/>
                </a:solidFill>
                <a:latin typeface="DM Sans Bold"/>
                <a:ea typeface="DM Sans Bold"/>
                <a:cs typeface="DM Sans Bold"/>
                <a:sym typeface="DM Sans Bold"/>
              </a:rPr>
              <a:t> 0.9071</a:t>
            </a:r>
          </a:p>
          <a:p>
            <a:pPr algn="l">
              <a:lnSpc>
                <a:spcPts val="4036"/>
              </a:lnSpc>
              <a:spcBef>
                <a:spcPct val="0"/>
              </a:spcBef>
            </a:pPr>
            <a:r>
              <a:rPr lang="en-US" sz="2587">
                <a:solidFill>
                  <a:srgbClr val="000000"/>
                </a:solidFill>
                <a:latin typeface="DM Sans"/>
                <a:ea typeface="DM Sans"/>
                <a:cs typeface="DM Sans"/>
                <a:sym typeface="DM Sans"/>
              </a:rPr>
              <a:t>Recall: </a:t>
            </a:r>
            <a:r>
              <a:rPr lang="en-US" sz="2587" b="1">
                <a:solidFill>
                  <a:srgbClr val="000000"/>
                </a:solidFill>
                <a:latin typeface="DM Sans Bold"/>
                <a:ea typeface="DM Sans Bold"/>
                <a:cs typeface="DM Sans Bold"/>
                <a:sym typeface="DM Sans Bold"/>
              </a:rPr>
              <a:t>0.9273</a:t>
            </a:r>
          </a:p>
        </p:txBody>
      </p:sp>
      <p:sp>
        <p:nvSpPr>
          <p:cNvPr id="22" name="TextBox 22"/>
          <p:cNvSpPr txBox="1"/>
          <p:nvPr/>
        </p:nvSpPr>
        <p:spPr>
          <a:xfrm>
            <a:off x="13668305" y="6479028"/>
            <a:ext cx="3342561" cy="2457450"/>
          </a:xfrm>
          <a:prstGeom prst="rect">
            <a:avLst/>
          </a:prstGeom>
        </p:spPr>
        <p:txBody>
          <a:bodyPr lIns="0" tIns="0" rIns="0" bIns="0" rtlCol="0" anchor="t">
            <a:spAutoFit/>
          </a:bodyPr>
          <a:lstStyle/>
          <a:p>
            <a:pPr algn="ctr">
              <a:lnSpc>
                <a:spcPts val="3900"/>
              </a:lnSpc>
              <a:spcBef>
                <a:spcPct val="0"/>
              </a:spcBef>
            </a:pPr>
            <a:r>
              <a:rPr lang="en-US" sz="2500" b="1">
                <a:solidFill>
                  <a:srgbClr val="000000"/>
                </a:solidFill>
                <a:latin typeface="DM Sans Bold"/>
                <a:ea typeface="DM Sans Bold"/>
                <a:cs typeface="DM Sans Bold"/>
                <a:sym typeface="DM Sans Bold"/>
              </a:rPr>
              <a:t>Model</a:t>
            </a:r>
            <a:r>
              <a:rPr lang="en-US" sz="2500">
                <a:solidFill>
                  <a:srgbClr val="000000"/>
                </a:solidFill>
                <a:latin typeface="DM Sans"/>
                <a:ea typeface="DM Sans"/>
                <a:cs typeface="DM Sans"/>
                <a:sym typeface="DM Sans"/>
              </a:rPr>
              <a:t>: albert-base-v2</a:t>
            </a:r>
          </a:p>
          <a:p>
            <a:pPr algn="ctr">
              <a:lnSpc>
                <a:spcPts val="3900"/>
              </a:lnSpc>
              <a:spcBef>
                <a:spcPct val="0"/>
              </a:spcBef>
            </a:pPr>
            <a:r>
              <a:rPr lang="en-US" sz="2500">
                <a:solidFill>
                  <a:srgbClr val="000000"/>
                </a:solidFill>
                <a:latin typeface="DM Sans"/>
                <a:ea typeface="DM Sans"/>
                <a:cs typeface="DM Sans"/>
                <a:sym typeface="DM Sans"/>
              </a:rPr>
              <a:t>Accuracy: </a:t>
            </a:r>
            <a:r>
              <a:rPr lang="en-US" sz="2500" b="1">
                <a:solidFill>
                  <a:srgbClr val="000000"/>
                </a:solidFill>
                <a:latin typeface="DM Sans Bold"/>
                <a:ea typeface="DM Sans Bold"/>
                <a:cs typeface="DM Sans Bold"/>
                <a:sym typeface="DM Sans Bold"/>
              </a:rPr>
              <a:t>0.8909</a:t>
            </a:r>
          </a:p>
          <a:p>
            <a:pPr algn="ctr">
              <a:lnSpc>
                <a:spcPts val="3900"/>
              </a:lnSpc>
              <a:spcBef>
                <a:spcPct val="0"/>
              </a:spcBef>
            </a:pPr>
            <a:r>
              <a:rPr lang="en-US" sz="2500">
                <a:solidFill>
                  <a:srgbClr val="000000"/>
                </a:solidFill>
                <a:latin typeface="DM Sans"/>
                <a:ea typeface="DM Sans"/>
                <a:cs typeface="DM Sans"/>
                <a:sym typeface="DM Sans"/>
              </a:rPr>
              <a:t>F1 Score: </a:t>
            </a:r>
            <a:r>
              <a:rPr lang="en-US" sz="2500" b="1">
                <a:solidFill>
                  <a:srgbClr val="000000"/>
                </a:solidFill>
                <a:latin typeface="DM Sans Bold"/>
                <a:ea typeface="DM Sans Bold"/>
                <a:cs typeface="DM Sans Bold"/>
                <a:sym typeface="DM Sans Bold"/>
              </a:rPr>
              <a:t>0.8706</a:t>
            </a:r>
          </a:p>
          <a:p>
            <a:pPr algn="ctr">
              <a:lnSpc>
                <a:spcPts val="3900"/>
              </a:lnSpc>
              <a:spcBef>
                <a:spcPct val="0"/>
              </a:spcBef>
            </a:pPr>
            <a:r>
              <a:rPr lang="en-US" sz="2500">
                <a:solidFill>
                  <a:srgbClr val="000000"/>
                </a:solidFill>
                <a:latin typeface="DM Sans"/>
                <a:ea typeface="DM Sans"/>
                <a:cs typeface="DM Sans"/>
                <a:sym typeface="DM Sans"/>
              </a:rPr>
              <a:t>Precision: </a:t>
            </a:r>
            <a:r>
              <a:rPr lang="en-US" sz="2500" b="1">
                <a:solidFill>
                  <a:srgbClr val="000000"/>
                </a:solidFill>
                <a:latin typeface="DM Sans Bold"/>
                <a:ea typeface="DM Sans Bold"/>
                <a:cs typeface="DM Sans Bold"/>
                <a:sym typeface="DM Sans Bold"/>
              </a:rPr>
              <a:t>0.8691</a:t>
            </a:r>
          </a:p>
          <a:p>
            <a:pPr algn="ctr">
              <a:lnSpc>
                <a:spcPts val="3900"/>
              </a:lnSpc>
              <a:spcBef>
                <a:spcPct val="0"/>
              </a:spcBef>
            </a:pPr>
            <a:r>
              <a:rPr lang="en-US" sz="2500">
                <a:solidFill>
                  <a:srgbClr val="000000"/>
                </a:solidFill>
                <a:latin typeface="DM Sans"/>
                <a:ea typeface="DM Sans"/>
                <a:cs typeface="DM Sans"/>
                <a:sym typeface="DM Sans"/>
              </a:rPr>
              <a:t>Recall: </a:t>
            </a:r>
            <a:r>
              <a:rPr lang="en-US" sz="2500" b="1">
                <a:solidFill>
                  <a:srgbClr val="000000"/>
                </a:solidFill>
                <a:latin typeface="DM Sans Bold"/>
                <a:ea typeface="DM Sans Bold"/>
                <a:cs typeface="DM Sans Bold"/>
                <a:sym typeface="DM Sans Bold"/>
              </a:rPr>
              <a:t>0.8909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4136549" y="4375283"/>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F1 Score</a:t>
            </a:r>
          </a:p>
        </p:txBody>
      </p:sp>
      <p:sp>
        <p:nvSpPr>
          <p:cNvPr id="4" name="TextBox 4"/>
          <p:cNvSpPr txBox="1"/>
          <p:nvPr/>
        </p:nvSpPr>
        <p:spPr>
          <a:xfrm>
            <a:off x="3535225" y="5522417"/>
            <a:ext cx="12357170" cy="2552700"/>
          </a:xfrm>
          <a:prstGeom prst="rect">
            <a:avLst/>
          </a:prstGeom>
        </p:spPr>
        <p:txBody>
          <a:bodyPr lIns="0" tIns="0" rIns="0" bIns="0" rtlCol="0" anchor="t">
            <a:spAutoFit/>
          </a:bodyPr>
          <a:lstStyle/>
          <a:p>
            <a:pPr algn="ctr">
              <a:lnSpc>
                <a:spcPts val="6750"/>
              </a:lnSpc>
            </a:pPr>
            <a:r>
              <a:rPr lang="en-US" sz="5000" spc="300">
                <a:solidFill>
                  <a:srgbClr val="000000"/>
                </a:solidFill>
                <a:latin typeface="DM Sans"/>
                <a:ea typeface="DM Sans"/>
                <a:cs typeface="DM Sans"/>
                <a:sym typeface="DM Sans"/>
              </a:rPr>
              <a:t>Best model based on F1 score: </a:t>
            </a:r>
            <a:r>
              <a:rPr lang="en-US" sz="5000" b="1" spc="300">
                <a:solidFill>
                  <a:srgbClr val="000000"/>
                </a:solidFill>
                <a:latin typeface="DM Sans Bold"/>
                <a:ea typeface="DM Sans Bold"/>
                <a:cs typeface="DM Sans Bold"/>
                <a:sym typeface="DM Sans Bold"/>
              </a:rPr>
              <a:t>roberta-base</a:t>
            </a:r>
          </a:p>
          <a:p>
            <a:pPr marL="0" lvl="0" indent="0" algn="ctr">
              <a:lnSpc>
                <a:spcPts val="6750"/>
              </a:lnSpc>
              <a:spcBef>
                <a:spcPct val="0"/>
              </a:spcBef>
            </a:pPr>
            <a:endParaRPr lang="en-US" sz="5000" b="1" spc="300">
              <a:solidFill>
                <a:srgbClr val="000000"/>
              </a:solidFill>
              <a:latin typeface="DM Sans Bold"/>
              <a:ea typeface="DM Sans Bold"/>
              <a:cs typeface="DM Sans Bold"/>
              <a:sym typeface="DM Sans Bold"/>
            </a:endParaRPr>
          </a:p>
        </p:txBody>
      </p:sp>
      <p:sp>
        <p:nvSpPr>
          <p:cNvPr id="5" name="TextBox 5"/>
          <p:cNvSpPr txBox="1"/>
          <p:nvPr/>
        </p:nvSpPr>
        <p:spPr>
          <a:xfrm>
            <a:off x="5486467" y="1897558"/>
            <a:ext cx="7315066" cy="2534875"/>
          </a:xfrm>
          <a:prstGeom prst="rect">
            <a:avLst/>
          </a:prstGeom>
        </p:spPr>
        <p:txBody>
          <a:bodyPr lIns="0" tIns="0" rIns="0" bIns="0" rtlCol="0" anchor="t">
            <a:spAutoFit/>
          </a:bodyPr>
          <a:lstStyle/>
          <a:p>
            <a:pPr algn="ctr">
              <a:lnSpc>
                <a:spcPts val="18952"/>
              </a:lnSpc>
            </a:pPr>
            <a:r>
              <a:rPr lang="en-US" sz="19538" b="1">
                <a:solidFill>
                  <a:srgbClr val="000000"/>
                </a:solidFill>
                <a:latin typeface="DM Sans Bold"/>
                <a:ea typeface="DM Sans Bold"/>
                <a:cs typeface="DM Sans Bold"/>
                <a:sym typeface="DM Sans Bold"/>
              </a:rPr>
              <a:t>91%</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542"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5401" y="5976"/>
            <a:ext cx="14064948" cy="10287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55104" y="5977"/>
            <a:ext cx="14659148" cy="10287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C40D66C-BE8E-A801-9C22-CD177BCF2166}"/>
              </a:ext>
            </a:extLst>
          </p:cNvPr>
          <p:cNvSpPr>
            <a:spLocks noGrp="1"/>
          </p:cNvSpPr>
          <p:nvPr>
            <p:ph type="title"/>
          </p:nvPr>
        </p:nvSpPr>
        <p:spPr>
          <a:xfrm>
            <a:off x="5254096" y="2313603"/>
            <a:ext cx="7780263" cy="3581877"/>
          </a:xfrm>
        </p:spPr>
        <p:txBody>
          <a:bodyPr vert="horz" lIns="91440" tIns="45720" rIns="91440" bIns="45720" rtlCol="0" anchor="b">
            <a:normAutofit/>
          </a:bodyPr>
          <a:lstStyle/>
          <a:p>
            <a:pPr>
              <a:lnSpc>
                <a:spcPct val="90000"/>
              </a:lnSpc>
            </a:pPr>
            <a:r>
              <a:rPr lang="en-US" sz="7800" kern="1200">
                <a:solidFill>
                  <a:schemeClr val="tx2"/>
                </a:solidFill>
                <a:latin typeface="+mj-lt"/>
                <a:ea typeface="+mj-ea"/>
                <a:cs typeface="+mj-cs"/>
              </a:rPr>
              <a:t>Code Demo</a:t>
            </a:r>
          </a:p>
        </p:txBody>
      </p:sp>
      <p:sp>
        <p:nvSpPr>
          <p:cNvPr id="3" name="TextBox 2">
            <a:extLst>
              <a:ext uri="{FF2B5EF4-FFF2-40B4-BE49-F238E27FC236}">
                <a16:creationId xmlns:a16="http://schemas.microsoft.com/office/drawing/2014/main" id="{84872EF9-5987-B936-624A-893F8576E650}"/>
              </a:ext>
            </a:extLst>
          </p:cNvPr>
          <p:cNvSpPr txBox="1"/>
          <p:nvPr/>
        </p:nvSpPr>
        <p:spPr>
          <a:xfrm>
            <a:off x="5253202" y="6002380"/>
            <a:ext cx="7782051" cy="1023119"/>
          </a:xfrm>
          <a:prstGeom prst="rect">
            <a:avLst/>
          </a:prstGeom>
        </p:spPr>
        <p:txBody>
          <a:bodyPr vert="horz" lIns="91440" tIns="45720" rIns="91440" bIns="45720" rtlCol="0">
            <a:normAutofit/>
          </a:bodyPr>
          <a:lstStyle/>
          <a:p>
            <a:pPr algn="ctr">
              <a:lnSpc>
                <a:spcPct val="90000"/>
              </a:lnSpc>
              <a:spcBef>
                <a:spcPts val="1000"/>
              </a:spcBef>
            </a:pPr>
            <a:r>
              <a:rPr lang="en-US" sz="2400" kern="1200" dirty="0">
                <a:solidFill>
                  <a:schemeClr val="tx2"/>
                </a:solidFill>
                <a:latin typeface="+mn-lt"/>
                <a:ea typeface="+mn-ea"/>
                <a:cs typeface="+mn-cs"/>
              </a:rPr>
              <a:t>Here is the Demo link </a:t>
            </a:r>
            <a:r>
              <a:rPr lang="en-US" sz="2400" dirty="0">
                <a:solidFill>
                  <a:schemeClr val="tx2"/>
                </a:solidFill>
              </a:rPr>
              <a:t>of </a:t>
            </a:r>
            <a:r>
              <a:rPr lang="en-US" sz="2400" kern="1200" dirty="0">
                <a:solidFill>
                  <a:schemeClr val="tx2"/>
                </a:solidFill>
                <a:latin typeface="+mn-lt"/>
                <a:ea typeface="+mn-ea"/>
                <a:cs typeface="+mn-cs"/>
              </a:rPr>
              <a:t>the code : </a:t>
            </a:r>
            <a:r>
              <a:rPr lang="en-US" sz="2400" kern="1200" dirty="0" err="1">
                <a:solidFill>
                  <a:schemeClr val="tx2"/>
                </a:solidFill>
                <a:latin typeface="+mn-lt"/>
                <a:ea typeface="+mn-ea"/>
                <a:cs typeface="+mn-cs"/>
                <a:hlinkClick r:id="rId2"/>
              </a:rPr>
              <a:t>Youtube</a:t>
            </a:r>
            <a:r>
              <a:rPr lang="en-US" sz="2400" kern="1200" dirty="0">
                <a:solidFill>
                  <a:schemeClr val="tx2"/>
                </a:solidFill>
                <a:latin typeface="+mn-lt"/>
                <a:ea typeface="+mn-ea"/>
                <a:cs typeface="+mn-cs"/>
                <a:hlinkClick r:id="rId2"/>
              </a:rPr>
              <a:t> LINK</a:t>
            </a:r>
            <a:endParaRPr lang="en-US" sz="2400" kern="1200" dirty="0">
              <a:solidFill>
                <a:schemeClr val="tx2"/>
              </a:solidFill>
              <a:latin typeface="+mn-lt"/>
              <a:ea typeface="+mn-ea"/>
              <a:cs typeface="+mn-cs"/>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 y="-6233"/>
            <a:ext cx="3772421" cy="3261500"/>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4528590" y="7025499"/>
            <a:ext cx="3772422" cy="3261500"/>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250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1390280"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028700" y="159765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Abstract </a:t>
            </a:r>
          </a:p>
        </p:txBody>
      </p:sp>
      <p:sp>
        <p:nvSpPr>
          <p:cNvPr id="5" name="TextBox 5"/>
          <p:cNvSpPr txBox="1"/>
          <p:nvPr/>
        </p:nvSpPr>
        <p:spPr>
          <a:xfrm>
            <a:off x="1028700" y="2736840"/>
            <a:ext cx="10361580" cy="7326630"/>
          </a:xfrm>
          <a:prstGeom prst="rect">
            <a:avLst/>
          </a:prstGeom>
        </p:spPr>
        <p:txBody>
          <a:bodyPr lIns="0" tIns="0" rIns="0" bIns="0" rtlCol="0" anchor="t">
            <a:spAutoFit/>
          </a:bodyPr>
          <a:lstStyle/>
          <a:p>
            <a:pPr algn="just">
              <a:lnSpc>
                <a:spcPts val="3779"/>
              </a:lnSpc>
            </a:pPr>
            <a:r>
              <a:rPr lang="en-US" sz="2799" spc="167">
                <a:solidFill>
                  <a:srgbClr val="000000"/>
                </a:solidFill>
                <a:latin typeface="DM Sans"/>
                <a:ea typeface="DM Sans"/>
                <a:cs typeface="DM Sans"/>
                <a:sym typeface="DM Sans"/>
              </a:rPr>
              <a:t>This project focuses on analyzing WhatsApp chat data using NLP techniques and transformer models. The main goal here was to identify the distribution of sentiment and pattern of conversation inside group conversations using pre-trained models like BERT, DistilBERT, RoBERTa, and ALBERT. This involved data pre-processing, sentiment labelling, and visualising of chat dynamics. Several models were trained and tested with accuracy, precision, recall, and F1 score as evaluation metrics. The best results were achieved by RoBERTA. It was concluded that transformer-based models are effective in analyzing informal text data and could provide insights into trends in communication and user behavior.</a:t>
            </a:r>
          </a:p>
          <a:p>
            <a:pPr algn="just">
              <a:lnSpc>
                <a:spcPts val="2699"/>
              </a:lnSpc>
            </a:pPr>
            <a:endParaRPr lang="en-US" sz="2799" spc="167">
              <a:solidFill>
                <a:srgbClr val="000000"/>
              </a:solidFill>
              <a:latin typeface="DM Sans"/>
              <a:ea typeface="DM Sans"/>
              <a:cs typeface="DM Sans"/>
              <a:sym typeface="DM Sans"/>
            </a:endParaRPr>
          </a:p>
          <a:p>
            <a:pPr marL="0" lvl="0" indent="0" algn="just">
              <a:lnSpc>
                <a:spcPts val="2699"/>
              </a:lnSpc>
              <a:spcBef>
                <a:spcPct val="0"/>
              </a:spcBef>
            </a:pPr>
            <a:endParaRPr lang="en-US" sz="2799" spc="167">
              <a:solidFill>
                <a:srgbClr val="000000"/>
              </a:solidFill>
              <a:latin typeface="DM Sans"/>
              <a:ea typeface="DM Sans"/>
              <a:cs typeface="DM Sans"/>
              <a:sym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1360761"/>
            <a:ext cx="7025086" cy="67017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Overview , Goal and Significance</a:t>
            </a:r>
          </a:p>
          <a:p>
            <a:pPr algn="l">
              <a:lnSpc>
                <a:spcPts val="8730"/>
              </a:lnSpc>
            </a:pPr>
            <a:r>
              <a:rPr lang="en-US" sz="9000" b="1">
                <a:solidFill>
                  <a:srgbClr val="000000"/>
                </a:solidFill>
                <a:latin typeface="DM Sans Bold"/>
                <a:ea typeface="DM Sans Bold"/>
                <a:cs typeface="DM Sans Bold"/>
                <a:sym typeface="DM Sans Bold"/>
              </a:rPr>
              <a:t> </a:t>
            </a:r>
          </a:p>
          <a:p>
            <a:pPr algn="l">
              <a:lnSpc>
                <a:spcPts val="8730"/>
              </a:lnSpc>
            </a:pPr>
            <a:endParaRPr lang="en-US" sz="9000" b="1">
              <a:solidFill>
                <a:srgbClr val="000000"/>
              </a:solidFill>
              <a:latin typeface="DM Sans Bold"/>
              <a:ea typeface="DM Sans Bold"/>
              <a:cs typeface="DM Sans Bold"/>
              <a:sym typeface="DM Sans Bold"/>
            </a:endParaRPr>
          </a:p>
        </p:txBody>
      </p:sp>
      <p:sp>
        <p:nvSpPr>
          <p:cNvPr id="4" name="TextBox 4"/>
          <p:cNvSpPr txBox="1"/>
          <p:nvPr/>
        </p:nvSpPr>
        <p:spPr>
          <a:xfrm>
            <a:off x="1504950" y="6252853"/>
            <a:ext cx="7025086" cy="1657350"/>
          </a:xfrm>
          <a:prstGeom prst="rect">
            <a:avLst/>
          </a:prstGeom>
        </p:spPr>
        <p:txBody>
          <a:bodyPr lIns="0" tIns="0" rIns="0" bIns="0" rtlCol="0" anchor="t">
            <a:spAutoFit/>
          </a:bodyPr>
          <a:lstStyle/>
          <a:p>
            <a:pPr algn="l">
              <a:lnSpc>
                <a:spcPts val="2699"/>
              </a:lnSpc>
            </a:pPr>
            <a:r>
              <a:rPr lang="en-US" sz="1999" b="1" spc="119">
                <a:solidFill>
                  <a:srgbClr val="000000"/>
                </a:solidFill>
                <a:latin typeface="DM Sans Bold"/>
                <a:ea typeface="DM Sans Bold"/>
                <a:cs typeface="DM Sans Bold"/>
                <a:sym typeface="DM Sans Bold"/>
              </a:rPr>
              <a:t>This project analyzes WhatsApp chat data using NLP techniques and transformer models to understand chat dynamics and sentiment distribution.</a:t>
            </a:r>
          </a:p>
          <a:p>
            <a:pPr marL="0" lvl="0" indent="0" algn="l">
              <a:lnSpc>
                <a:spcPts val="2699"/>
              </a:lnSpc>
              <a:spcBef>
                <a:spcPct val="0"/>
              </a:spcBef>
            </a:pPr>
            <a:endParaRPr lang="en-US" sz="1999" b="1" spc="119">
              <a:solidFill>
                <a:srgbClr val="000000"/>
              </a:solidFill>
              <a:latin typeface="DM Sans Bold"/>
              <a:ea typeface="DM Sans Bold"/>
              <a:cs typeface="DM Sans Bold"/>
              <a:sym typeface="DM Sans Bold"/>
            </a:endParaRP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7" name="TextBox 17"/>
          <p:cNvSpPr txBox="1"/>
          <p:nvPr/>
        </p:nvSpPr>
        <p:spPr>
          <a:xfrm>
            <a:off x="11907651" y="1328271"/>
            <a:ext cx="4754642" cy="2040047"/>
          </a:xfrm>
          <a:prstGeom prst="rect">
            <a:avLst/>
          </a:prstGeom>
        </p:spPr>
        <p:txBody>
          <a:bodyPr lIns="0" tIns="0" rIns="0" bIns="0" rtlCol="0" anchor="t">
            <a:spAutoFit/>
          </a:bodyPr>
          <a:lstStyle/>
          <a:p>
            <a:pPr marL="0" lvl="0" indent="0" algn="just">
              <a:lnSpc>
                <a:spcPts val="3254"/>
              </a:lnSpc>
              <a:spcBef>
                <a:spcPct val="0"/>
              </a:spcBef>
            </a:pPr>
            <a:r>
              <a:rPr lang="en-US" sz="2410" spc="38">
                <a:solidFill>
                  <a:srgbClr val="000000"/>
                </a:solidFill>
                <a:latin typeface="DM Sans"/>
                <a:ea typeface="DM Sans"/>
                <a:cs typeface="DM Sans"/>
                <a:sym typeface="DM Sans"/>
              </a:rPr>
              <a:t>This project analyzes WhatsApp chat data using NLP techniques and transformer models to understand chat dynamics and sentiment distribution.</a:t>
            </a:r>
          </a:p>
        </p:txBody>
      </p:sp>
      <p:sp>
        <p:nvSpPr>
          <p:cNvPr id="18" name="TextBox 18"/>
          <p:cNvSpPr txBox="1"/>
          <p:nvPr/>
        </p:nvSpPr>
        <p:spPr>
          <a:xfrm>
            <a:off x="11907651" y="4107396"/>
            <a:ext cx="4754642" cy="2040255"/>
          </a:xfrm>
          <a:prstGeom prst="rect">
            <a:avLst/>
          </a:prstGeom>
        </p:spPr>
        <p:txBody>
          <a:bodyPr lIns="0" tIns="0" rIns="0" bIns="0" rtlCol="0" anchor="t">
            <a:spAutoFit/>
          </a:bodyPr>
          <a:lstStyle/>
          <a:p>
            <a:pPr algn="just">
              <a:lnSpc>
                <a:spcPts val="3240"/>
              </a:lnSpc>
            </a:pPr>
            <a:r>
              <a:rPr lang="en-US" sz="2400" spc="-163">
                <a:solidFill>
                  <a:srgbClr val="000000"/>
                </a:solidFill>
                <a:latin typeface="DM Sans"/>
                <a:ea typeface="DM Sans"/>
                <a:cs typeface="DM Sans"/>
                <a:sym typeface="DM Sans"/>
              </a:rPr>
              <a:t>To utilize pre-trained models like BERT, DistilBERT, RoBERTa, and ALBERT to classify WhatsApp messages and compare their performance.</a:t>
            </a:r>
          </a:p>
          <a:p>
            <a:pPr marL="0" lvl="0" indent="0" algn="just">
              <a:lnSpc>
                <a:spcPts val="3240"/>
              </a:lnSpc>
              <a:spcBef>
                <a:spcPct val="0"/>
              </a:spcBef>
            </a:pPr>
            <a:endParaRPr lang="en-US" sz="2400" spc="-163">
              <a:solidFill>
                <a:srgbClr val="000000"/>
              </a:solidFill>
              <a:latin typeface="DM Sans"/>
              <a:ea typeface="DM Sans"/>
              <a:cs typeface="DM Sans"/>
              <a:sym typeface="DM Sans"/>
            </a:endParaRPr>
          </a:p>
        </p:txBody>
      </p:sp>
      <p:sp>
        <p:nvSpPr>
          <p:cNvPr id="19" name="TextBox 19"/>
          <p:cNvSpPr txBox="1"/>
          <p:nvPr/>
        </p:nvSpPr>
        <p:spPr>
          <a:xfrm>
            <a:off x="11752022" y="6637595"/>
            <a:ext cx="5065899" cy="2481158"/>
          </a:xfrm>
          <a:prstGeom prst="rect">
            <a:avLst/>
          </a:prstGeom>
        </p:spPr>
        <p:txBody>
          <a:bodyPr lIns="0" tIns="0" rIns="0" bIns="0" rtlCol="0" anchor="t">
            <a:spAutoFit/>
          </a:bodyPr>
          <a:lstStyle/>
          <a:p>
            <a:pPr algn="just">
              <a:lnSpc>
                <a:spcPts val="2805"/>
              </a:lnSpc>
            </a:pPr>
            <a:r>
              <a:rPr lang="en-US" sz="2078" spc="33">
                <a:solidFill>
                  <a:srgbClr val="000000"/>
                </a:solidFill>
                <a:latin typeface="DM Sans"/>
                <a:ea typeface="DM Sans"/>
                <a:cs typeface="DM Sans"/>
                <a:sym typeface="DM Sans"/>
              </a:rPr>
              <a:t>Understanding chat patterns can provide insights into user behavior, sentiment trends, and overall group communication dynamics, which can be valuable for social analysis and improving communication tools.</a:t>
            </a:r>
          </a:p>
          <a:p>
            <a:pPr marL="0" lvl="0" indent="0" algn="just">
              <a:lnSpc>
                <a:spcPts val="2805"/>
              </a:lnSpc>
              <a:spcBef>
                <a:spcPct val="0"/>
              </a:spcBef>
            </a:pPr>
            <a:endParaRPr lang="en-US" sz="2078" spc="33">
              <a:solidFill>
                <a:srgbClr val="000000"/>
              </a:solidFill>
              <a:latin typeface="DM Sans"/>
              <a:ea typeface="DM Sans"/>
              <a:cs typeface="DM Sans"/>
              <a:sym typeface="DM Sans"/>
            </a:endParaRP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1504950" y="772894"/>
            <a:ext cx="8092094" cy="33870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Dataset Overview</a:t>
            </a:r>
          </a:p>
          <a:p>
            <a:pPr algn="l">
              <a:lnSpc>
                <a:spcPts val="8730"/>
              </a:lnSpc>
            </a:pPr>
            <a:endParaRPr lang="en-US" sz="9000" b="1">
              <a:solidFill>
                <a:srgbClr val="000000"/>
              </a:solidFill>
              <a:latin typeface="DM Sans Bold"/>
              <a:ea typeface="DM Sans Bold"/>
              <a:cs typeface="DM Sans Bold"/>
              <a:sym typeface="DM Sans Bold"/>
            </a:endParaRPr>
          </a:p>
        </p:txBody>
      </p:sp>
      <p:sp>
        <p:nvSpPr>
          <p:cNvPr id="6" name="TextBox 6"/>
          <p:cNvSpPr txBox="1"/>
          <p:nvPr/>
        </p:nvSpPr>
        <p:spPr>
          <a:xfrm>
            <a:off x="1028700" y="3073988"/>
            <a:ext cx="9108164" cy="4631056"/>
          </a:xfrm>
          <a:prstGeom prst="rect">
            <a:avLst/>
          </a:prstGeom>
        </p:spPr>
        <p:txBody>
          <a:bodyPr lIns="0" tIns="0" rIns="0" bIns="0" rtlCol="0" anchor="t">
            <a:spAutoFit/>
          </a:bodyPr>
          <a:lstStyle/>
          <a:p>
            <a:pPr marL="734051" lvl="1" indent="-367026" algn="l">
              <a:lnSpc>
                <a:spcPts val="4589"/>
              </a:lnSpc>
              <a:spcBef>
                <a:spcPct val="0"/>
              </a:spcBef>
              <a:buFont typeface="Arial"/>
              <a:buChar char="•"/>
            </a:pPr>
            <a:r>
              <a:rPr lang="en-US" sz="3399" b="1" spc="203">
                <a:solidFill>
                  <a:srgbClr val="000000"/>
                </a:solidFill>
                <a:latin typeface="DM Sans Bold"/>
                <a:ea typeface="DM Sans Bold"/>
                <a:cs typeface="DM Sans Bold"/>
                <a:sym typeface="DM Sans Bold"/>
              </a:rPr>
              <a:t>D</a:t>
            </a:r>
            <a:r>
              <a:rPr lang="en-US" sz="3399" b="1" u="none" spc="203">
                <a:solidFill>
                  <a:srgbClr val="000000"/>
                </a:solidFill>
                <a:latin typeface="DM Sans Bold"/>
                <a:ea typeface="DM Sans Bold"/>
                <a:cs typeface="DM Sans Bold"/>
                <a:sym typeface="DM Sans Bold"/>
              </a:rPr>
              <a:t>ataset</a:t>
            </a:r>
            <a:r>
              <a:rPr lang="en-US" sz="3399" u="none" spc="203">
                <a:solidFill>
                  <a:srgbClr val="000000"/>
                </a:solidFill>
                <a:latin typeface="DM Sans"/>
                <a:ea typeface="DM Sans"/>
                <a:cs typeface="DM Sans"/>
                <a:sym typeface="DM Sans"/>
              </a:rPr>
              <a:t>: WhatsApp group chat data and Normal data.</a:t>
            </a:r>
          </a:p>
          <a:p>
            <a:pPr marL="734051" lvl="1" indent="-367026" algn="l">
              <a:lnSpc>
                <a:spcPts val="4589"/>
              </a:lnSpc>
              <a:spcBef>
                <a:spcPct val="0"/>
              </a:spcBef>
              <a:buFont typeface="Arial"/>
              <a:buChar char="•"/>
            </a:pPr>
            <a:r>
              <a:rPr lang="en-US" sz="3399" b="1" u="none" spc="203">
                <a:solidFill>
                  <a:srgbClr val="000000"/>
                </a:solidFill>
                <a:latin typeface="DM Sans Bold"/>
                <a:ea typeface="DM Sans Bold"/>
                <a:cs typeface="DM Sans Bold"/>
                <a:sym typeface="DM Sans Bold"/>
              </a:rPr>
              <a:t>Key features:</a:t>
            </a:r>
          </a:p>
          <a:p>
            <a:pPr marL="1468103" lvl="2" indent="-489368" algn="l">
              <a:lnSpc>
                <a:spcPts val="4589"/>
              </a:lnSpc>
              <a:spcBef>
                <a:spcPct val="0"/>
              </a:spcBef>
              <a:buFont typeface="Arial"/>
              <a:buChar char="⚬"/>
            </a:pPr>
            <a:r>
              <a:rPr lang="en-US" sz="3399" u="none" spc="203">
                <a:solidFill>
                  <a:srgbClr val="000000"/>
                </a:solidFill>
                <a:latin typeface="DM Sans"/>
                <a:ea typeface="DM Sans"/>
                <a:cs typeface="DM Sans"/>
                <a:sym typeface="DM Sans"/>
              </a:rPr>
              <a:t>Messages with date, time, and sender details.</a:t>
            </a:r>
          </a:p>
          <a:p>
            <a:pPr marL="1468103" lvl="2" indent="-489368" algn="l">
              <a:lnSpc>
                <a:spcPts val="4589"/>
              </a:lnSpc>
              <a:spcBef>
                <a:spcPct val="0"/>
              </a:spcBef>
              <a:buFont typeface="Arial"/>
              <a:buChar char="⚬"/>
            </a:pPr>
            <a:r>
              <a:rPr lang="en-US" sz="3399" u="none" spc="203">
                <a:solidFill>
                  <a:srgbClr val="000000"/>
                </a:solidFill>
                <a:latin typeface="DM Sans"/>
                <a:ea typeface="DM Sans"/>
                <a:cs typeface="DM Sans"/>
                <a:sym typeface="DM Sans"/>
              </a:rPr>
              <a:t>System messages and multimedia information included.</a:t>
            </a:r>
          </a:p>
          <a:p>
            <a:pPr marL="0" lvl="0" indent="0" algn="l">
              <a:lnSpc>
                <a:spcPts val="4589"/>
              </a:lnSpc>
              <a:spcBef>
                <a:spcPct val="0"/>
              </a:spcBef>
            </a:pPr>
            <a:endParaRPr lang="en-US" sz="3399" u="none" spc="203">
              <a:solidFill>
                <a:srgbClr val="00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907439"/>
            <a:ext cx="8822997" cy="2282190"/>
          </a:xfrm>
          <a:prstGeom prst="rect">
            <a:avLst/>
          </a:prstGeom>
        </p:spPr>
        <p:txBody>
          <a:bodyPr lIns="0" tIns="0" rIns="0" bIns="0" rtlCol="0" anchor="t">
            <a:spAutoFit/>
          </a:bodyPr>
          <a:lstStyle/>
          <a:p>
            <a:pPr algn="ctr">
              <a:lnSpc>
                <a:spcPts val="8730"/>
              </a:lnSpc>
              <a:spcBef>
                <a:spcPct val="0"/>
              </a:spcBef>
            </a:pPr>
            <a:r>
              <a:rPr lang="en-US" sz="9000" b="1">
                <a:solidFill>
                  <a:srgbClr val="000000"/>
                </a:solidFill>
                <a:latin typeface="DM Sans Bold"/>
                <a:ea typeface="DM Sans Bold"/>
                <a:cs typeface="DM Sans Bold"/>
                <a:sym typeface="DM Sans Bold"/>
              </a:rPr>
              <a:t>Data Preprocessing</a:t>
            </a:r>
          </a:p>
        </p:txBody>
      </p:sp>
      <p:sp>
        <p:nvSpPr>
          <p:cNvPr id="17" name="TextBox 17"/>
          <p:cNvSpPr txBox="1"/>
          <p:nvPr/>
        </p:nvSpPr>
        <p:spPr>
          <a:xfrm>
            <a:off x="2227066"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5948468"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2227066" y="6419316"/>
            <a:ext cx="2646492" cy="1842898"/>
          </a:xfrm>
          <a:prstGeom prst="rect">
            <a:avLst/>
          </a:prstGeom>
        </p:spPr>
        <p:txBody>
          <a:bodyPr lIns="0" tIns="0" rIns="0" bIns="0" rtlCol="0" anchor="t">
            <a:spAutoFit/>
          </a:bodyPr>
          <a:lstStyle/>
          <a:p>
            <a:pPr algn="l">
              <a:lnSpc>
                <a:spcPts val="3743"/>
              </a:lnSpc>
            </a:pPr>
            <a:r>
              <a:rPr lang="en-US" sz="2399">
                <a:solidFill>
                  <a:srgbClr val="000000"/>
                </a:solidFill>
                <a:latin typeface="DM Sans"/>
                <a:ea typeface="DM Sans"/>
                <a:cs typeface="DM Sans"/>
                <a:sym typeface="DM Sans"/>
              </a:rPr>
              <a:t>Loading chat data and parsing with regex.</a:t>
            </a:r>
          </a:p>
          <a:p>
            <a:pPr algn="l">
              <a:lnSpc>
                <a:spcPts val="3743"/>
              </a:lnSpc>
            </a:pPr>
            <a:endParaRPr lang="en-US" sz="2399">
              <a:solidFill>
                <a:srgbClr val="000000"/>
              </a:solidFill>
              <a:latin typeface="DM Sans"/>
              <a:ea typeface="DM Sans"/>
              <a:cs typeface="DM Sans"/>
              <a:sym typeface="DM Sans"/>
            </a:endParaRPr>
          </a:p>
        </p:txBody>
      </p:sp>
      <p:sp>
        <p:nvSpPr>
          <p:cNvPr id="20" name="TextBox 20"/>
          <p:cNvSpPr txBox="1"/>
          <p:nvPr/>
        </p:nvSpPr>
        <p:spPr>
          <a:xfrm>
            <a:off x="5948468" y="6419316"/>
            <a:ext cx="2732862" cy="1842897"/>
          </a:xfrm>
          <a:prstGeom prst="rect">
            <a:avLst/>
          </a:prstGeom>
        </p:spPr>
        <p:txBody>
          <a:bodyPr lIns="0" tIns="0" rIns="0" bIns="0" rtlCol="0" anchor="t">
            <a:spAutoFit/>
          </a:bodyPr>
          <a:lstStyle/>
          <a:p>
            <a:pPr algn="l">
              <a:lnSpc>
                <a:spcPts val="3744"/>
              </a:lnSpc>
            </a:pPr>
            <a:r>
              <a:rPr lang="en-US" sz="2400">
                <a:solidFill>
                  <a:srgbClr val="000000"/>
                </a:solidFill>
                <a:latin typeface="DM Sans"/>
                <a:ea typeface="DM Sans"/>
                <a:cs typeface="DM Sans"/>
                <a:sym typeface="DM Sans"/>
              </a:rPr>
              <a:t>Removing system messages and empty lines.</a:t>
            </a:r>
          </a:p>
          <a:p>
            <a:pPr algn="l">
              <a:lnSpc>
                <a:spcPts val="3744"/>
              </a:lnSpc>
            </a:pPr>
            <a:endParaRPr lang="en-US" sz="2400">
              <a:solidFill>
                <a:srgbClr val="000000"/>
              </a:solidFill>
              <a:latin typeface="DM Sans"/>
              <a:ea typeface="DM Sans"/>
              <a:cs typeface="DM Sans"/>
              <a:sym typeface="DM Sans"/>
            </a:endParaRP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9671930" y="6419316"/>
            <a:ext cx="2747991" cy="2309622"/>
          </a:xfrm>
          <a:prstGeom prst="rect">
            <a:avLst/>
          </a:prstGeom>
        </p:spPr>
        <p:txBody>
          <a:bodyPr lIns="0" tIns="0" rIns="0" bIns="0" rtlCol="0" anchor="t">
            <a:spAutoFit/>
          </a:bodyPr>
          <a:lstStyle/>
          <a:p>
            <a:pPr algn="l">
              <a:lnSpc>
                <a:spcPts val="3744"/>
              </a:lnSpc>
            </a:pPr>
            <a:r>
              <a:rPr lang="en-US" sz="2400">
                <a:solidFill>
                  <a:srgbClr val="000000"/>
                </a:solidFill>
                <a:latin typeface="DM Sans"/>
                <a:ea typeface="DM Sans"/>
                <a:cs typeface="DM Sans"/>
                <a:sym typeface="DM Sans"/>
              </a:rPr>
              <a:t>Converting date and time into proper datetime format.</a:t>
            </a:r>
          </a:p>
          <a:p>
            <a:pPr algn="l">
              <a:lnSpc>
                <a:spcPts val="3744"/>
              </a:lnSpc>
            </a:pPr>
            <a:endParaRPr lang="en-US" sz="2400">
              <a:solidFill>
                <a:srgbClr val="000000"/>
              </a:solidFill>
              <a:latin typeface="DM Sans"/>
              <a:ea typeface="DM Sans"/>
              <a:cs typeface="DM Sans"/>
              <a:sym typeface="DM Sans"/>
            </a:endParaRPr>
          </a:p>
        </p:txBody>
      </p:sp>
      <p:sp>
        <p:nvSpPr>
          <p:cNvPr id="23" name="TextBox 23"/>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3414442" y="6419316"/>
            <a:ext cx="2646492" cy="1842897"/>
          </a:xfrm>
          <a:prstGeom prst="rect">
            <a:avLst/>
          </a:prstGeom>
        </p:spPr>
        <p:txBody>
          <a:bodyPr lIns="0" tIns="0" rIns="0" bIns="0" rtlCol="0" anchor="t">
            <a:spAutoFit/>
          </a:bodyPr>
          <a:lstStyle/>
          <a:p>
            <a:pPr algn="l">
              <a:lnSpc>
                <a:spcPts val="3744"/>
              </a:lnSpc>
            </a:pPr>
            <a:r>
              <a:rPr lang="en-US" sz="2400" b="1">
                <a:solidFill>
                  <a:srgbClr val="000000"/>
                </a:solidFill>
                <a:latin typeface="DM Sans Bold"/>
                <a:ea typeface="DM Sans Bold"/>
                <a:cs typeface="DM Sans Bold"/>
                <a:sym typeface="DM Sans Bold"/>
              </a:rPr>
              <a:t>Tools used:</a:t>
            </a:r>
            <a:r>
              <a:rPr lang="en-US" sz="2400">
                <a:solidFill>
                  <a:srgbClr val="000000"/>
                </a:solidFill>
                <a:latin typeface="DM Sans"/>
                <a:ea typeface="DM Sans"/>
                <a:cs typeface="DM Sans"/>
                <a:sym typeface="DM Sans"/>
              </a:rPr>
              <a:t> pandas, regex library, etc.</a:t>
            </a:r>
          </a:p>
          <a:p>
            <a:pPr algn="l">
              <a:lnSpc>
                <a:spcPts val="3744"/>
              </a:lnSpc>
            </a:pPr>
            <a:endParaRPr lang="en-US" sz="2400">
              <a:solidFill>
                <a:srgbClr val="000000"/>
              </a:solidFill>
              <a:latin typeface="DM Sans"/>
              <a:ea typeface="DM Sans"/>
              <a:cs typeface="DM Sans"/>
              <a:sym typeface="DM Sans"/>
            </a:endParaRP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4359268" y="4383056"/>
            <a:ext cx="11373703" cy="5565870"/>
          </a:xfrm>
          <a:custGeom>
            <a:avLst/>
            <a:gdLst/>
            <a:ahLst/>
            <a:cxnLst/>
            <a:rect l="l" t="t" r="r" b="b"/>
            <a:pathLst>
              <a:path w="11373703" h="5565870">
                <a:moveTo>
                  <a:pt x="0" y="0"/>
                </a:moveTo>
                <a:lnTo>
                  <a:pt x="11373703" y="0"/>
                </a:lnTo>
                <a:lnTo>
                  <a:pt x="11373703" y="5565870"/>
                </a:lnTo>
                <a:lnTo>
                  <a:pt x="0" y="5565870"/>
                </a:lnTo>
                <a:lnTo>
                  <a:pt x="0" y="0"/>
                </a:lnTo>
                <a:close/>
              </a:path>
            </a:pathLst>
          </a:custGeom>
          <a:blipFill>
            <a:blip r:embed="rId3"/>
            <a:stretch>
              <a:fillRect t="-320" b="-320"/>
            </a:stretch>
          </a:blipFill>
        </p:spPr>
        <p:txBody>
          <a:bodyPr/>
          <a:lstStyle/>
          <a:p>
            <a:endParaRPr lang="en-US"/>
          </a:p>
        </p:txBody>
      </p:sp>
      <p:sp>
        <p:nvSpPr>
          <p:cNvPr id="4" name="TextBox 4"/>
          <p:cNvSpPr txBox="1"/>
          <p:nvPr/>
        </p:nvSpPr>
        <p:spPr>
          <a:xfrm>
            <a:off x="417135" y="190500"/>
            <a:ext cx="9628985" cy="33870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Exploratory Data Analysis (EDA)</a:t>
            </a:r>
          </a:p>
          <a:p>
            <a:pPr algn="l">
              <a:lnSpc>
                <a:spcPts val="8730"/>
              </a:lnSpc>
            </a:pPr>
            <a:endParaRPr lang="en-US" sz="9000" b="1">
              <a:solidFill>
                <a:srgbClr val="000000"/>
              </a:solidFill>
              <a:latin typeface="DM Sans Bold"/>
              <a:ea typeface="DM Sans Bold"/>
              <a:cs typeface="DM Sans Bold"/>
              <a:sym typeface="DM Sans Bold"/>
            </a:endParaRPr>
          </a:p>
        </p:txBody>
      </p:sp>
      <p:sp>
        <p:nvSpPr>
          <p:cNvPr id="5" name="TextBox 5"/>
          <p:cNvSpPr txBox="1"/>
          <p:nvPr/>
        </p:nvSpPr>
        <p:spPr>
          <a:xfrm>
            <a:off x="417135" y="2538412"/>
            <a:ext cx="7707571" cy="2040255"/>
          </a:xfrm>
          <a:prstGeom prst="rect">
            <a:avLst/>
          </a:prstGeom>
        </p:spPr>
        <p:txBody>
          <a:bodyPr lIns="0" tIns="0" rIns="0" bIns="0" rtlCol="0" anchor="t">
            <a:spAutoFit/>
          </a:bodyPr>
          <a:lstStyle/>
          <a:p>
            <a:pPr marL="518157" lvl="1" indent="-259078" algn="l">
              <a:lnSpc>
                <a:spcPts val="3239"/>
              </a:lnSpc>
              <a:spcBef>
                <a:spcPct val="0"/>
              </a:spcBef>
              <a:buFont typeface="Arial"/>
              <a:buChar char="•"/>
            </a:pPr>
            <a:r>
              <a:rPr lang="en-US" sz="2399" spc="143">
                <a:solidFill>
                  <a:srgbClr val="000000"/>
                </a:solidFill>
                <a:latin typeface="DM Sans"/>
                <a:ea typeface="DM Sans"/>
                <a:cs typeface="DM Sans"/>
                <a:sym typeface="DM Sans"/>
              </a:rPr>
              <a:t>M</a:t>
            </a:r>
            <a:r>
              <a:rPr lang="en-US" sz="2399" u="none" spc="143">
                <a:solidFill>
                  <a:srgbClr val="000000"/>
                </a:solidFill>
                <a:latin typeface="DM Sans"/>
                <a:ea typeface="DM Sans"/>
                <a:cs typeface="DM Sans"/>
                <a:sym typeface="DM Sans"/>
              </a:rPr>
              <a:t>essages by day of the week, hour of the day, and month.</a:t>
            </a:r>
          </a:p>
          <a:p>
            <a:pPr marL="518157" lvl="1" indent="-259078" algn="l">
              <a:lnSpc>
                <a:spcPts val="3239"/>
              </a:lnSpc>
              <a:spcBef>
                <a:spcPct val="0"/>
              </a:spcBef>
              <a:buFont typeface="Arial"/>
              <a:buChar char="•"/>
            </a:pPr>
            <a:r>
              <a:rPr lang="en-US" sz="2399" u="none" spc="143">
                <a:solidFill>
                  <a:srgbClr val="000000"/>
                </a:solidFill>
                <a:latin typeface="DM Sans"/>
                <a:ea typeface="DM Sans"/>
                <a:cs typeface="DM Sans"/>
                <a:sym typeface="DM Sans"/>
              </a:rPr>
              <a:t>Top active users and "ghost" users.</a:t>
            </a:r>
          </a:p>
          <a:p>
            <a:pPr marL="0" lvl="0" indent="0" algn="l">
              <a:lnSpc>
                <a:spcPts val="3239"/>
              </a:lnSpc>
              <a:spcBef>
                <a:spcPct val="0"/>
              </a:spcBef>
            </a:pPr>
            <a:endParaRPr lang="en-US" sz="2399" u="none" spc="143">
              <a:solidFill>
                <a:srgbClr val="000000"/>
              </a:solidFill>
              <a:latin typeface="DM Sans"/>
              <a:ea typeface="DM Sans"/>
              <a:cs typeface="DM Sans"/>
              <a:sym typeface="DM Sans"/>
            </a:endParaRPr>
          </a:p>
          <a:p>
            <a:pPr marL="0" lvl="0" indent="0" algn="l">
              <a:lnSpc>
                <a:spcPts val="3239"/>
              </a:lnSpc>
              <a:spcBef>
                <a:spcPct val="0"/>
              </a:spcBef>
            </a:pPr>
            <a:endParaRPr lang="en-US" sz="2399" u="none" spc="143">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1754609" y="1199827"/>
            <a:ext cx="15981115" cy="7890675"/>
          </a:xfrm>
          <a:custGeom>
            <a:avLst/>
            <a:gdLst/>
            <a:ahLst/>
            <a:cxnLst/>
            <a:rect l="l" t="t" r="r" b="b"/>
            <a:pathLst>
              <a:path w="15981115" h="7890675">
                <a:moveTo>
                  <a:pt x="0" y="0"/>
                </a:moveTo>
                <a:lnTo>
                  <a:pt x="15981115" y="0"/>
                </a:lnTo>
                <a:lnTo>
                  <a:pt x="15981115" y="7890675"/>
                </a:lnTo>
                <a:lnTo>
                  <a:pt x="0" y="7890675"/>
                </a:lnTo>
                <a:lnTo>
                  <a:pt x="0" y="0"/>
                </a:lnTo>
                <a:close/>
              </a:path>
            </a:pathLst>
          </a:custGeom>
          <a:blipFill>
            <a:blip r:embed="rId19"/>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1028700" y="1571692"/>
            <a:ext cx="16886595" cy="7451210"/>
          </a:xfrm>
          <a:custGeom>
            <a:avLst/>
            <a:gdLst/>
            <a:ahLst/>
            <a:cxnLst/>
            <a:rect l="l" t="t" r="r" b="b"/>
            <a:pathLst>
              <a:path w="16886595" h="7451210">
                <a:moveTo>
                  <a:pt x="0" y="0"/>
                </a:moveTo>
                <a:lnTo>
                  <a:pt x="16886595" y="0"/>
                </a:lnTo>
                <a:lnTo>
                  <a:pt x="16886595" y="7451210"/>
                </a:lnTo>
                <a:lnTo>
                  <a:pt x="0" y="7451210"/>
                </a:lnTo>
                <a:lnTo>
                  <a:pt x="0" y="0"/>
                </a:lnTo>
                <a:close/>
              </a:path>
            </a:pathLst>
          </a:custGeom>
          <a:blipFill>
            <a:blip r:embed="rId19"/>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72061" y="6595378"/>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028700" y="1028700"/>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28700" y="6598786"/>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18"/>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9" name="Freeform 19"/>
          <p:cNvSpPr/>
          <p:nvPr/>
        </p:nvSpPr>
        <p:spPr>
          <a:xfrm>
            <a:off x="825021" y="1523337"/>
            <a:ext cx="1829699" cy="1745076"/>
          </a:xfrm>
          <a:custGeom>
            <a:avLst/>
            <a:gdLst/>
            <a:ahLst/>
            <a:cxnLst/>
            <a:rect l="l" t="t" r="r" b="b"/>
            <a:pathLst>
              <a:path w="1829699" h="1745076">
                <a:moveTo>
                  <a:pt x="0" y="0"/>
                </a:moveTo>
                <a:lnTo>
                  <a:pt x="1829700" y="0"/>
                </a:lnTo>
                <a:lnTo>
                  <a:pt x="1829700"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0" name="Freeform 20"/>
          <p:cNvSpPr/>
          <p:nvPr/>
        </p:nvSpPr>
        <p:spPr>
          <a:xfrm>
            <a:off x="1206092" y="7066570"/>
            <a:ext cx="1946733" cy="1700958"/>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1"/>
          <p:cNvSpPr/>
          <p:nvPr/>
        </p:nvSpPr>
        <p:spPr>
          <a:xfrm>
            <a:off x="12118917" y="1547255"/>
            <a:ext cx="1521152" cy="1697240"/>
          </a:xfrm>
          <a:custGeom>
            <a:avLst/>
            <a:gdLst/>
            <a:ahLst/>
            <a:cxnLst/>
            <a:rect l="l" t="t" r="r" b="b"/>
            <a:pathLst>
              <a:path w="1521152" h="1697240">
                <a:moveTo>
                  <a:pt x="0" y="0"/>
                </a:moveTo>
                <a:lnTo>
                  <a:pt x="1521151" y="0"/>
                </a:lnTo>
                <a:lnTo>
                  <a:pt x="1521151" y="1697240"/>
                </a:lnTo>
                <a:lnTo>
                  <a:pt x="0" y="169724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2" name="Freeform 22"/>
          <p:cNvSpPr/>
          <p:nvPr/>
        </p:nvSpPr>
        <p:spPr>
          <a:xfrm>
            <a:off x="11944417" y="7131683"/>
            <a:ext cx="1907691" cy="1635845"/>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3" name="TextBox 23"/>
          <p:cNvSpPr txBox="1"/>
          <p:nvPr/>
        </p:nvSpPr>
        <p:spPr>
          <a:xfrm>
            <a:off x="14101836" y="1480580"/>
            <a:ext cx="2816627" cy="1696467"/>
          </a:xfrm>
          <a:prstGeom prst="rect">
            <a:avLst/>
          </a:prstGeom>
        </p:spPr>
        <p:txBody>
          <a:bodyPr lIns="0" tIns="0" rIns="0" bIns="0" rtlCol="0" anchor="t">
            <a:spAutoFit/>
          </a:bodyPr>
          <a:lstStyle/>
          <a:p>
            <a:pPr algn="l">
              <a:lnSpc>
                <a:spcPts val="3426"/>
              </a:lnSpc>
            </a:pPr>
            <a:r>
              <a:rPr lang="en-US" sz="2299" b="1">
                <a:solidFill>
                  <a:srgbClr val="000000"/>
                </a:solidFill>
                <a:latin typeface="DM Sans Bold"/>
                <a:ea typeface="DM Sans Bold"/>
                <a:cs typeface="DM Sans Bold"/>
                <a:sym typeface="DM Sans Bold"/>
              </a:rPr>
              <a:t>Tools Used:</a:t>
            </a:r>
            <a:r>
              <a:rPr lang="en-US" sz="2299">
                <a:solidFill>
                  <a:srgbClr val="000000"/>
                </a:solidFill>
                <a:latin typeface="DM Sans"/>
                <a:ea typeface="DM Sans"/>
                <a:cs typeface="DM Sans"/>
                <a:sym typeface="DM Sans"/>
              </a:rPr>
              <a:t> LabelEncoder, train_test_split.</a:t>
            </a:r>
          </a:p>
          <a:p>
            <a:pPr marL="0" lvl="0" indent="0" algn="l">
              <a:lnSpc>
                <a:spcPts val="3426"/>
              </a:lnSpc>
              <a:spcBef>
                <a:spcPct val="0"/>
              </a:spcBef>
            </a:pPr>
            <a:endParaRPr lang="en-US" sz="2299">
              <a:solidFill>
                <a:srgbClr val="000000"/>
              </a:solidFill>
              <a:latin typeface="DM Sans"/>
              <a:ea typeface="DM Sans"/>
              <a:cs typeface="DM Sans"/>
              <a:sym typeface="DM Sans"/>
            </a:endParaRPr>
          </a:p>
        </p:txBody>
      </p:sp>
      <p:sp>
        <p:nvSpPr>
          <p:cNvPr id="24" name="TextBox 24"/>
          <p:cNvSpPr txBox="1"/>
          <p:nvPr/>
        </p:nvSpPr>
        <p:spPr>
          <a:xfrm>
            <a:off x="13852109" y="7016744"/>
            <a:ext cx="3157464" cy="1696466"/>
          </a:xfrm>
          <a:prstGeom prst="rect">
            <a:avLst/>
          </a:prstGeom>
        </p:spPr>
        <p:txBody>
          <a:bodyPr lIns="0" tIns="0" rIns="0" bIns="0" rtlCol="0" anchor="t">
            <a:spAutoFit/>
          </a:bodyPr>
          <a:lstStyle/>
          <a:p>
            <a:pPr algn="l">
              <a:lnSpc>
                <a:spcPts val="3427"/>
              </a:lnSpc>
            </a:pPr>
            <a:r>
              <a:rPr lang="en-US" sz="2300" b="1">
                <a:solidFill>
                  <a:srgbClr val="000000"/>
                </a:solidFill>
                <a:latin typeface="DM Sans Bold"/>
                <a:ea typeface="DM Sans Bold"/>
                <a:cs typeface="DM Sans Bold"/>
                <a:sym typeface="DM Sans Bold"/>
              </a:rPr>
              <a:t>Models Used:</a:t>
            </a:r>
          </a:p>
          <a:p>
            <a:pPr algn="l">
              <a:lnSpc>
                <a:spcPts val="3427"/>
              </a:lnSpc>
            </a:pPr>
            <a:r>
              <a:rPr lang="en-US" sz="2300">
                <a:solidFill>
                  <a:srgbClr val="000000"/>
                </a:solidFill>
                <a:latin typeface="DM Sans"/>
                <a:ea typeface="DM Sans"/>
                <a:cs typeface="DM Sans"/>
                <a:sym typeface="DM Sans"/>
              </a:rPr>
              <a:t>BERT, DistilBERT, RoBERTa, and ALBERT.</a:t>
            </a:r>
          </a:p>
          <a:p>
            <a:pPr marL="0" lvl="0" indent="0" algn="l">
              <a:lnSpc>
                <a:spcPts val="3427"/>
              </a:lnSpc>
              <a:spcBef>
                <a:spcPct val="0"/>
              </a:spcBef>
            </a:pPr>
            <a:endParaRPr lang="en-US" sz="2300">
              <a:solidFill>
                <a:srgbClr val="000000"/>
              </a:solidFill>
              <a:latin typeface="DM Sans"/>
              <a:ea typeface="DM Sans"/>
              <a:cs typeface="DM Sans"/>
              <a:sym typeface="DM Sans"/>
            </a:endParaRPr>
          </a:p>
        </p:txBody>
      </p:sp>
      <p:sp>
        <p:nvSpPr>
          <p:cNvPr id="25" name="TextBox 25"/>
          <p:cNvSpPr txBox="1"/>
          <p:nvPr/>
        </p:nvSpPr>
        <p:spPr>
          <a:xfrm>
            <a:off x="2898115" y="6691624"/>
            <a:ext cx="2816627" cy="726441"/>
          </a:xfrm>
          <a:prstGeom prst="rect">
            <a:avLst/>
          </a:prstGeom>
        </p:spPr>
        <p:txBody>
          <a:bodyPr lIns="0" tIns="0" rIns="0" bIns="0" rtlCol="0" anchor="t">
            <a:spAutoFit/>
          </a:bodyPr>
          <a:lstStyle/>
          <a:p>
            <a:pPr marL="431794" lvl="1" indent="-215897" algn="l">
              <a:lnSpc>
                <a:spcPts val="2979"/>
              </a:lnSpc>
              <a:buFont typeface="Arial"/>
              <a:buChar char="•"/>
            </a:pPr>
            <a:r>
              <a:rPr lang="en-US" sz="1999" b="1">
                <a:solidFill>
                  <a:srgbClr val="000000"/>
                </a:solidFill>
                <a:latin typeface="DM Sans Bold"/>
                <a:ea typeface="DM Sans Bold"/>
                <a:cs typeface="DM Sans Bold"/>
                <a:sym typeface="DM Sans Bold"/>
              </a:rPr>
              <a:t>T</a:t>
            </a:r>
            <a:r>
              <a:rPr lang="en-US" sz="1999" b="1" u="none" strike="noStrike">
                <a:solidFill>
                  <a:srgbClr val="000000"/>
                </a:solidFill>
                <a:latin typeface="DM Sans Bold"/>
                <a:ea typeface="DM Sans Bold"/>
                <a:cs typeface="DM Sans Bold"/>
                <a:sym typeface="DM Sans Bold"/>
              </a:rPr>
              <a:t>rain-Test Split:</a:t>
            </a:r>
          </a:p>
          <a:p>
            <a:pPr algn="l">
              <a:lnSpc>
                <a:spcPts val="2979"/>
              </a:lnSpc>
            </a:pPr>
            <a:endParaRPr lang="en-US" sz="1999" b="1" u="none" strike="noStrike">
              <a:solidFill>
                <a:srgbClr val="000000"/>
              </a:solidFill>
              <a:latin typeface="DM Sans Bold"/>
              <a:ea typeface="DM Sans Bold"/>
              <a:cs typeface="DM Sans Bold"/>
              <a:sym typeface="DM Sans Bold"/>
            </a:endParaRPr>
          </a:p>
        </p:txBody>
      </p:sp>
      <p:sp>
        <p:nvSpPr>
          <p:cNvPr id="26" name="TextBox 26"/>
          <p:cNvSpPr txBox="1"/>
          <p:nvPr/>
        </p:nvSpPr>
        <p:spPr>
          <a:xfrm>
            <a:off x="7069750" y="3223882"/>
            <a:ext cx="4297511" cy="3908295"/>
          </a:xfrm>
          <a:prstGeom prst="rect">
            <a:avLst/>
          </a:prstGeom>
        </p:spPr>
        <p:txBody>
          <a:bodyPr lIns="0" tIns="0" rIns="0" bIns="0" rtlCol="0" anchor="t">
            <a:spAutoFit/>
          </a:bodyPr>
          <a:lstStyle/>
          <a:p>
            <a:pPr algn="ctr">
              <a:lnSpc>
                <a:spcPts val="6110"/>
              </a:lnSpc>
            </a:pPr>
            <a:r>
              <a:rPr lang="en-US" sz="6299" b="1">
                <a:solidFill>
                  <a:srgbClr val="000000"/>
                </a:solidFill>
                <a:latin typeface="DM Sans Bold"/>
                <a:ea typeface="DM Sans Bold"/>
                <a:cs typeface="DM Sans Bold"/>
                <a:sym typeface="DM Sans Bold"/>
              </a:rPr>
              <a:t>Sentiment Labeling and Data Split</a:t>
            </a:r>
          </a:p>
          <a:p>
            <a:pPr marL="0" lvl="1" indent="0" algn="ctr">
              <a:lnSpc>
                <a:spcPts val="6110"/>
              </a:lnSpc>
              <a:spcBef>
                <a:spcPct val="0"/>
              </a:spcBef>
            </a:pPr>
            <a:endParaRPr lang="en-US" sz="6299" b="1">
              <a:solidFill>
                <a:srgbClr val="000000"/>
              </a:solidFill>
              <a:latin typeface="DM Sans Bold"/>
              <a:ea typeface="DM Sans Bold"/>
              <a:cs typeface="DM Sans Bold"/>
              <a:sym typeface="DM Sans Bold"/>
            </a:endParaRPr>
          </a:p>
        </p:txBody>
      </p:sp>
      <p:sp>
        <p:nvSpPr>
          <p:cNvPr id="27" name="TextBox 27"/>
          <p:cNvSpPr txBox="1"/>
          <p:nvPr/>
        </p:nvSpPr>
        <p:spPr>
          <a:xfrm>
            <a:off x="2654721" y="1152862"/>
            <a:ext cx="3786379" cy="2400300"/>
          </a:xfrm>
          <a:prstGeom prst="rect">
            <a:avLst/>
          </a:prstGeom>
        </p:spPr>
        <p:txBody>
          <a:bodyPr lIns="0" tIns="0" rIns="0" bIns="0" rtlCol="0" anchor="t">
            <a:spAutoFit/>
          </a:bodyPr>
          <a:lstStyle/>
          <a:p>
            <a:pPr algn="l">
              <a:lnSpc>
                <a:spcPts val="3899"/>
              </a:lnSpc>
              <a:spcBef>
                <a:spcPct val="0"/>
              </a:spcBef>
            </a:pPr>
            <a:r>
              <a:rPr lang="en-US" sz="2499" b="1">
                <a:solidFill>
                  <a:srgbClr val="000000"/>
                </a:solidFill>
                <a:latin typeface="DM Sans Bold"/>
                <a:ea typeface="DM Sans Bold"/>
                <a:cs typeface="DM Sans Bold"/>
                <a:sym typeface="DM Sans Bold"/>
              </a:rPr>
              <a:t>Sentiment Labeling:</a:t>
            </a:r>
          </a:p>
          <a:p>
            <a:pPr algn="l">
              <a:lnSpc>
                <a:spcPts val="3899"/>
              </a:lnSpc>
              <a:spcBef>
                <a:spcPct val="0"/>
              </a:spcBef>
            </a:pPr>
            <a:r>
              <a:rPr lang="en-US" sz="2499">
                <a:solidFill>
                  <a:srgbClr val="000000"/>
                </a:solidFill>
                <a:latin typeface="DM Sans"/>
                <a:ea typeface="DM Sans"/>
                <a:cs typeface="DM Sans"/>
                <a:sym typeface="DM Sans"/>
              </a:rPr>
              <a:t>Labeled messages as Positive, Negative, or Neutral using keyword matching and emojis.</a:t>
            </a:r>
          </a:p>
        </p:txBody>
      </p:sp>
      <p:sp>
        <p:nvSpPr>
          <p:cNvPr id="28" name="TextBox 28"/>
          <p:cNvSpPr txBox="1"/>
          <p:nvPr/>
        </p:nvSpPr>
        <p:spPr>
          <a:xfrm>
            <a:off x="2654721" y="7246478"/>
            <a:ext cx="3786379" cy="909447"/>
          </a:xfrm>
          <a:prstGeom prst="rect">
            <a:avLst/>
          </a:prstGeom>
        </p:spPr>
        <p:txBody>
          <a:bodyPr lIns="0" tIns="0" rIns="0" bIns="0" rtlCol="0" anchor="t">
            <a:spAutoFit/>
          </a:bodyPr>
          <a:lstStyle/>
          <a:p>
            <a:pPr algn="ctr">
              <a:lnSpc>
                <a:spcPts val="3744"/>
              </a:lnSpc>
              <a:spcBef>
                <a:spcPct val="0"/>
              </a:spcBef>
            </a:pPr>
            <a:r>
              <a:rPr lang="en-US" sz="2400">
                <a:solidFill>
                  <a:srgbClr val="000000"/>
                </a:solidFill>
                <a:latin typeface="DM Sans"/>
                <a:ea typeface="DM Sans"/>
                <a:cs typeface="DM Sans"/>
                <a:sym typeface="DM Sans"/>
              </a:rPr>
              <a:t>Splitting data into 80% training and 20% testing.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564</Words>
  <Application>Microsoft Office PowerPoint</Application>
  <PresentationFormat>Custom</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DM Sans</vt:lpstr>
      <vt:lpstr>DM Sans Bold</vt:lpstr>
      <vt:lpstr>Swung Note</vt:lpstr>
      <vt:lpstr>Moonlight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Lokesh Bathala</dc:creator>
  <cp:lastModifiedBy>Lokesh Bathala</cp:lastModifiedBy>
  <cp:revision>2</cp:revision>
  <dcterms:created xsi:type="dcterms:W3CDTF">2006-08-16T00:00:00Z</dcterms:created>
  <dcterms:modified xsi:type="dcterms:W3CDTF">2024-12-07T03:11:12Z</dcterms:modified>
  <dc:identifier>DAGYS4drTzo</dc:identifier>
</cp:coreProperties>
</file>