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4" r:id="rId7"/>
    <p:sldId id="263"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ectangle 3"/>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p:cNvSpPr>
            <a:spLocks noGrp="1"/>
          </p:cNvSpPr>
          <p:nvPr>
            <p:ph type="dt" sz="half" idx="10"/>
          </p:nvPr>
        </p:nvSpPr>
        <p:spPr>
          <a:xfrm>
            <a:off x="8197353" y="6309360"/>
            <a:ext cx="2151134" cy="457200"/>
          </a:xfrm>
        </p:spPr>
        <p:txBody>
          <a:bodyPr/>
          <a:lstStyle/>
          <a:p>
            <a:pPr algn="l"/>
            <a:fld id="{0DCFB061-4267-4D9F-8017-6F550D3068DF}" type="datetime1">
              <a:rPr lang="en-US" smtClean="0"/>
            </a:fld>
            <a:endParaRPr lang="en-US" dirty="0"/>
          </a:p>
        </p:txBody>
      </p:sp>
      <p:sp>
        <p:nvSpPr>
          <p:cNvPr id="15" name="Footer Placeholder 14"/>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p:cNvSpPr>
            <a:spLocks noGrp="1"/>
          </p:cNvSpPr>
          <p:nvPr>
            <p:ph type="sldNum" sz="quarter" idx="12"/>
          </p:nvPr>
        </p:nvSpPr>
        <p:spPr/>
        <p:txBody>
          <a:bodyPr/>
          <a:lstStyle/>
          <a:p>
            <a:fld id="{FAEF9944-A4F6-4C59-AEBD-678D6480B8EA}"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fld>
            <a:endParaRPr lang="en-US" dirty="0"/>
          </a:p>
        </p:txBody>
      </p:sp>
      <p:cxnSp>
        <p:nvCxnSpPr>
          <p:cNvPr id="7" name="Straight Connector 6" title="Rule Line"/>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4" name="Rectangle 3"/>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29CABC0C-B6DF-45E9-B954-11C99AA62C3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AEF9944-A4F6-4C59-AEBD-678D6480B8EA}" type="slidenum">
              <a:rPr lang="en-US" smtClean="0"/>
            </a:fld>
            <a:endParaRPr lang="en-US" dirty="0"/>
          </a:p>
        </p:txBody>
      </p:sp>
      <p:sp>
        <p:nvSpPr>
          <p:cNvPr id="11" name="Rectangle 10"/>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76670" y="705114"/>
            <a:ext cx="6172412" cy="2403846"/>
          </a:xfrm>
        </p:spPr>
        <p:txBody>
          <a:bodyPr anchor="b"/>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fld>
            <a:endParaRPr lang="en-US" dirty="0"/>
          </a:p>
        </p:txBody>
      </p:sp>
      <p:sp>
        <p:nvSpPr>
          <p:cNvPr id="10" name="Rectangle 9"/>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endParaRPr lang="en-US"/>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fld>
            <a:endParaRPr lang="en-US" dirty="0"/>
          </a:p>
        </p:txBody>
      </p:sp>
      <p:sp>
        <p:nvSpPr>
          <p:cNvPr id="10" name="Title 9"/>
          <p:cNvSpPr>
            <a:spLocks noGrp="1"/>
          </p:cNvSpPr>
          <p:nvPr>
            <p:ph type="title"/>
          </p:nvPr>
        </p:nvSpPr>
        <p:spPr/>
        <p:txBody>
          <a:bodyPr/>
          <a:lstStyle/>
          <a:p>
            <a:r>
              <a:rPr lang="en-US"/>
              <a:t>Click to edit Master title style</a:t>
            </a:r>
            <a:endParaRPr lang="en-US"/>
          </a:p>
        </p:txBody>
      </p:sp>
      <p:sp>
        <p:nvSpPr>
          <p:cNvPr id="12" name="Rectangle 11"/>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363A0F-DEF3-4134-98D0-2E1276938A8B}"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5" name="Rectangle 4"/>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endParaRPr lang="en-US" dirty="0"/>
          </a:p>
        </p:txBody>
      </p:sp>
      <p:sp>
        <p:nvSpPr>
          <p:cNvPr id="9" name="Rectangle 8"/>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fld>
            <a:endParaRPr lang="en-US" dirty="0"/>
          </a:p>
        </p:txBody>
      </p:sp>
      <p:sp>
        <p:nvSpPr>
          <p:cNvPr id="11" name="Footer Placeholder 10"/>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p:cNvSpPr>
            <a:spLocks noGrp="1"/>
          </p:cNvSpPr>
          <p:nvPr>
            <p:ph type="sldNum" sz="quarter" idx="12"/>
          </p:nvPr>
        </p:nvSpPr>
        <p:spPr/>
        <p:txBody>
          <a:bodyPr/>
          <a:lstStyle/>
          <a:p>
            <a:fld id="{FAEF9944-A4F6-4C59-AEBD-678D6480B8EA}"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endParaRPr lang="en-US" dirty="0"/>
          </a:p>
        </p:txBody>
      </p:sp>
      <p:sp>
        <p:nvSpPr>
          <p:cNvPr id="9" name="Rectangle 8"/>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8834997" y="6309360"/>
            <a:ext cx="1645920" cy="457200"/>
          </a:xfrm>
        </p:spPr>
        <p:txBody>
          <a:bodyPr/>
          <a:lstStyle/>
          <a:p>
            <a:fld id="{48BDEA15-09CD-4275-A8E0-385C965F48B0}" type="datetime1">
              <a:rPr lang="en-US" smtClean="0"/>
            </a:fld>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fld>
            <a:endParaRPr lang="en-US" dirty="0"/>
          </a:p>
        </p:txBody>
      </p:sp>
      <p:sp>
        <p:nvSpPr>
          <p:cNvPr id="6" name="Footer Placeholder 5"/>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fld>
            <a:endParaRPr lang="en-US" dirty="0"/>
          </a:p>
        </p:txBody>
      </p:sp>
      <p:sp>
        <p:nvSpPr>
          <p:cNvPr id="21" name="Rectangle 20"/>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archive.ics.uci.edu/dataset/225/ilpd+indian+liver+patient+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
          <a:srcRect l="18009" r="-1" b="-1"/>
          <a:stretch>
            <a:fillRect/>
          </a:stretch>
        </p:blipFill>
        <p:spPr>
          <a:xfrm>
            <a:off x="20" y="1804072"/>
            <a:ext cx="4458058" cy="4349801"/>
          </a:xfrm>
          <a:prstGeom prst="rect">
            <a:avLst/>
          </a:prstGeom>
        </p:spPr>
      </p:pic>
      <p:sp>
        <p:nvSpPr>
          <p:cNvPr id="13" name="Rectangle 12"/>
          <p:cNvSpPr>
            <a:spLocks noGrp="1" noRot="1" noChangeAspect="1" noMove="1" noResize="1" noEditPoints="1" noAdjustHandles="1" noChangeArrowheads="1" noChangeShapeType="1" noTextEdit="1"/>
          </p:cNvSpPr>
          <p:nvPr/>
        </p:nvSpPr>
        <p:spPr>
          <a:xfrm flipH="1">
            <a:off x="4426076" y="1740090"/>
            <a:ext cx="7765922"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82101" y="2146851"/>
            <a:ext cx="6666980" cy="2658269"/>
          </a:xfrm>
        </p:spPr>
        <p:txBody>
          <a:bodyPr anchor="b">
            <a:normAutofit/>
          </a:bodyPr>
          <a:lstStyle/>
          <a:p>
            <a:pPr>
              <a:lnSpc>
                <a:spcPct val="115000"/>
              </a:lnSpc>
            </a:pPr>
            <a:r>
              <a:rPr lang="en-US" sz="4200" b="1" u="sng"/>
              <a:t>Liver Disease Prediction Using Machine Learning </a:t>
            </a:r>
            <a:endParaRPr lang="en-US" sz="4200" b="1" u="sng"/>
          </a:p>
        </p:txBody>
      </p:sp>
      <p:sp>
        <p:nvSpPr>
          <p:cNvPr id="3" name="Subtitle 2"/>
          <p:cNvSpPr>
            <a:spLocks noGrp="1"/>
          </p:cNvSpPr>
          <p:nvPr>
            <p:ph type="subTitle" idx="1"/>
          </p:nvPr>
        </p:nvSpPr>
        <p:spPr>
          <a:xfrm>
            <a:off x="4882102" y="4810937"/>
            <a:ext cx="6666980" cy="1172200"/>
          </a:xfrm>
        </p:spPr>
        <p:txBody>
          <a:bodyPr anchor="t">
            <a:normAutofit/>
          </a:bodyPr>
          <a:lstStyle/>
          <a:p>
            <a:pPr>
              <a:lnSpc>
                <a:spcPct val="140000"/>
              </a:lnSpc>
            </a:pPr>
            <a:r>
              <a:rPr lang="en-US" sz="2000" dirty="0"/>
              <a:t>By :            </a:t>
            </a:r>
            <a:r>
              <a:rPr lang="en-US" sz="2000" dirty="0" err="1"/>
              <a:t>Kannikanti</a:t>
            </a:r>
            <a:r>
              <a:rPr lang="en-US" sz="2000" dirty="0"/>
              <a:t> </a:t>
            </a:r>
            <a:r>
              <a:rPr lang="en-US" sz="2000" dirty="0" err="1"/>
              <a:t>Kranthi</a:t>
            </a:r>
            <a:r>
              <a:rPr lang="en-US" sz="2000" dirty="0"/>
              <a:t> Kumari</a:t>
            </a:r>
            <a:endParaRPr lang="en-US" sz="2000" dirty="0"/>
          </a:p>
          <a:p>
            <a:pPr>
              <a:lnSpc>
                <a:spcPct val="140000"/>
              </a:lnSpc>
            </a:pPr>
            <a:r>
              <a:rPr lang="en-US" sz="2000" dirty="0"/>
              <a:t>                 Lokesh </a:t>
            </a:r>
            <a:r>
              <a:rPr lang="en-US" sz="2000" dirty="0" err="1"/>
              <a:t>Bathala</a:t>
            </a:r>
            <a:endParaRPr lang="en-US" sz="2000" dirty="0"/>
          </a:p>
        </p:txBody>
      </p:sp>
      <p:sp>
        <p:nvSpPr>
          <p:cNvPr id="15" name="Rectangle 14"/>
          <p:cNvSpPr>
            <a:spLocks noGrp="1" noRot="1" noChangeAspect="1" noMove="1" noResize="1" noEditPoints="1" noAdjustHandles="1" noChangeArrowheads="1" noChangeShapeType="1" noTextEdit="1"/>
          </p:cNvSpPr>
          <p:nvPr/>
        </p:nvSpPr>
        <p:spPr>
          <a:xfrm>
            <a:off x="1525" y="17538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736" y="1271016"/>
            <a:ext cx="6821424" cy="5300344"/>
          </a:xfrm>
        </p:spPr>
        <p:txBody>
          <a:bodyPr/>
          <a:lstStyle/>
          <a:p>
            <a:pPr algn="ctr"/>
            <a:r>
              <a:rPr lang="en-US" sz="18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Liver disease is a major global health concern, affecting millions of people worldwide.</a:t>
            </a:r>
            <a:r>
              <a:rPr lang="en-US" sz="1800" b="0" i="0" dirty="0">
                <a:solidFill>
                  <a:srgbClr val="555555"/>
                </a:solidFill>
                <a:effectLst/>
                <a:latin typeface="__Roboto_2d2bf0"/>
              </a:rPr>
              <a:t> </a:t>
            </a: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Approximately 1.8% of U.S. adults (4.5 million adults) have liver disease. It causes about 57,000 U.S. deaths a year. Globally, it causes about 2 million deaths per year, or 4% of all deaths. </a:t>
            </a:r>
            <a:b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br>
            <a:r>
              <a:rPr lang="en-US" sz="1800" b="0" i="0" dirty="0">
                <a:solidFill>
                  <a:srgbClr val="555555"/>
                </a:solidFill>
                <a:effectLst/>
                <a:latin typeface="Calibri" panose="020F0502020204030204" pitchFamily="34" charset="0"/>
                <a:ea typeface="Calibri" panose="020F0502020204030204" pitchFamily="34" charset="0"/>
                <a:cs typeface="Calibri" panose="020F0502020204030204" pitchFamily="34" charset="0"/>
              </a:rPr>
              <a:t> Deaths are mostly from complications of cirrhosis, with acute liver failure accounting for a small portion. Liver disease affects men and people Assigned male at Birth (AMAB) twice as often as women and people assigned female at birth (AFAB).</a:t>
            </a:r>
            <a:b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br>
            <a:b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b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 Early diagnosis and treatment are crucial for improving patient outcomes. Traditional diagnostic methods can be time-consuming and expensive.</a:t>
            </a:r>
            <a:b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br>
            <a:b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b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 The need for more accurate and efficient diagnostic tools</a:t>
            </a:r>
            <a:br>
              <a:rPr lang="en-US" sz="18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18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1800" b="0" i="0" dirty="0">
                <a:solidFill>
                  <a:srgbClr val="1F1F1F"/>
                </a:solidFill>
                <a:effectLst/>
                <a:latin typeface="Google Sans"/>
              </a:rPr>
            </a:b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7914640" y="863068"/>
            <a:ext cx="3634441" cy="5120069"/>
          </a:xfrm>
        </p:spPr>
        <p:txBody>
          <a:bodyPr/>
          <a:lstStyle/>
          <a:p>
            <a:pPr algn="r"/>
            <a:r>
              <a:rPr lang="en-US" sz="3600" b="1" u="sng" dirty="0">
                <a:latin typeface="+mj-lt"/>
              </a:rPr>
              <a:t>Introduction</a:t>
            </a:r>
            <a:r>
              <a:rPr lang="en-US" dirty="0">
                <a:latin typeface="+mj-lt"/>
              </a:rPr>
              <a:t>  </a:t>
            </a:r>
            <a:endParaRPr lang="en-US"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3463" y="2404873"/>
            <a:ext cx="6928313" cy="2432304"/>
          </a:xfrm>
        </p:spPr>
        <p:txBody>
          <a:bodyPr/>
          <a:lstStyle/>
          <a:p>
            <a:pPr algn="ctr"/>
            <a: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-Develop a machine learning-based model for predicting liver disease.</a:t>
            </a:r>
            <a:b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Improve early diagnosis of liver disease, leading to timely interventions and better patient outcomes.</a:t>
            </a:r>
            <a:b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Reduce healthcare costs associated with late-stage liver disease complications.</a:t>
            </a:r>
            <a:b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Enhance decision-making capabilities for healthcare professionals in liver disease management.</a:t>
            </a:r>
            <a:b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22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Contribute to the advancement of ML applications in healthcare.</a:t>
            </a:r>
            <a:br>
              <a:rPr lang="en-US" sz="800" b="0" i="0" dirty="0">
                <a:solidFill>
                  <a:srgbClr val="1F1F1F"/>
                </a:solidFill>
                <a:effectLst/>
                <a:latin typeface="Google Sans"/>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7955280" y="863068"/>
            <a:ext cx="3593801" cy="5120069"/>
          </a:xfrm>
        </p:spPr>
        <p:txBody>
          <a:bodyPr>
            <a:normAutofit/>
          </a:bodyPr>
          <a:lstStyle/>
          <a:p>
            <a:pPr algn="ctr"/>
            <a:r>
              <a:rPr lang="en-US" sz="3200" b="1" u="sng" dirty="0">
                <a:latin typeface="+mj-lt"/>
              </a:rPr>
              <a:t>Statement of the Project Objective</a:t>
            </a:r>
            <a:endParaRPr lang="en-US" sz="3200" b="1" u="sng"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456" y="863068"/>
            <a:ext cx="7178040" cy="4985916"/>
          </a:xfrm>
        </p:spPr>
        <p:txBody>
          <a:bodyPr/>
          <a:lstStyle/>
          <a:p>
            <a:pPr algn="ctr"/>
            <a: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a:t>
            </a:r>
            <a:r>
              <a:rPr lang="en-US" sz="2000" b="1" i="0" u="sng"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Data Acquisition and Preprocessing:</a:t>
            </a:r>
            <a:b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a:t>
            </a:r>
            <a:r>
              <a:rPr lang="en-US" sz="16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Python programming language with libraries such as pandas, NumPy, and scikit-learn.</a:t>
            </a:r>
            <a:br>
              <a:rPr lang="en-US" sz="16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16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Missing value imputation techniques (e.g., mean, median, mode).</a:t>
            </a:r>
            <a:br>
              <a:rPr lang="en-US" sz="16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16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Data normalization and standardization techniques (e.g., min-max scaling, z-score normalization).</a:t>
            </a:r>
            <a:br>
              <a:rPr lang="en-US" sz="1600" b="0" i="0" dirty="0">
                <a:solidFill>
                  <a:srgbClr val="1F1F1F"/>
                </a:solidFill>
                <a:effectLst/>
                <a:latin typeface="Google Sans"/>
              </a:rPr>
            </a:br>
            <a:br>
              <a:rPr lang="en-US" sz="2000" b="1" i="0" u="sng" dirty="0">
                <a:solidFill>
                  <a:srgbClr val="1F1F1F"/>
                </a:solidFill>
                <a:effectLst/>
                <a:latin typeface="Google Sans"/>
              </a:rPr>
            </a:br>
            <a:r>
              <a:rPr lang="en-US" sz="2000" b="1" i="0" u="sng" dirty="0">
                <a:solidFill>
                  <a:srgbClr val="1F1F1F"/>
                </a:solidFill>
                <a:effectLst/>
                <a:latin typeface="Google Sans"/>
              </a:rPr>
              <a:t>Machine Learning Model Development:</a:t>
            </a:r>
            <a:br>
              <a:rPr lang="en-US" sz="2000" b="1" i="0" u="sng" dirty="0">
                <a:solidFill>
                  <a:srgbClr val="1F1F1F"/>
                </a:solidFill>
                <a:effectLst/>
                <a:latin typeface="Google Sans"/>
              </a:rPr>
            </a:br>
            <a:r>
              <a:rPr lang="en-US" sz="16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a:solidFill>
                  <a:srgbClr val="1F1F1F"/>
                </a:solidFill>
                <a:latin typeface="Calibri" panose="020F0502020204030204" pitchFamily="34" charset="0"/>
                <a:ea typeface="Calibri" panose="020F0502020204030204" pitchFamily="34" charset="0"/>
                <a:cs typeface="Calibri" panose="020F0502020204030204" pitchFamily="34" charset="0"/>
              </a:rPr>
              <a:t>Machine Learning Algorithms (Random Forest, Adaptive boosting etc..)</a:t>
            </a:r>
            <a:br>
              <a:rPr lang="en-US" sz="1600" dirty="0">
                <a:solidFill>
                  <a:srgbClr val="1F1F1F"/>
                </a:solidFill>
                <a:latin typeface="Calibri" panose="020F0502020204030204" pitchFamily="34" charset="0"/>
                <a:ea typeface="Calibri" panose="020F0502020204030204" pitchFamily="34" charset="0"/>
                <a:cs typeface="Calibri" panose="020F0502020204030204" pitchFamily="34" charset="0"/>
              </a:rPr>
            </a:br>
            <a:br>
              <a:rPr lang="en-US" sz="1600" dirty="0">
                <a:solidFill>
                  <a:srgbClr val="1F1F1F"/>
                </a:solidFill>
                <a:latin typeface="Calibri" panose="020F0502020204030204" pitchFamily="34" charset="0"/>
                <a:ea typeface="Calibri" panose="020F0502020204030204" pitchFamily="34" charset="0"/>
                <a:cs typeface="Calibri" panose="020F0502020204030204" pitchFamily="34" charset="0"/>
              </a:rPr>
            </a:br>
            <a:r>
              <a:rPr lang="en-US" sz="1600" dirty="0">
                <a:solidFill>
                  <a:srgbClr val="1F1F1F"/>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User friendly </a:t>
            </a:r>
            <a:r>
              <a:rPr lang="en-US" sz="1800" dirty="0" err="1">
                <a:solidFill>
                  <a:srgbClr val="1F1F1F"/>
                </a:solidFill>
                <a:latin typeface="Calibri" panose="020F0502020204030204" pitchFamily="34" charset="0"/>
                <a:ea typeface="Calibri" panose="020F0502020204030204" pitchFamily="34" charset="0"/>
                <a:cs typeface="Calibri" panose="020F0502020204030204" pitchFamily="34" charset="0"/>
              </a:rPr>
              <a:t>InterFace</a:t>
            </a: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 will be developed using the Hyper Text markup Language.</a:t>
            </a:r>
            <a:endParaRPr lang="en-US" sz="1800" b="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7799832" y="863068"/>
            <a:ext cx="3749249" cy="5120069"/>
          </a:xfrm>
        </p:spPr>
        <p:txBody>
          <a:bodyPr>
            <a:normAutofit/>
          </a:bodyPr>
          <a:lstStyle/>
          <a:p>
            <a:pPr algn="ctr"/>
            <a:r>
              <a:rPr lang="en-US" sz="3200" b="1" u="sng" dirty="0">
                <a:latin typeface="+mj-lt"/>
              </a:rPr>
              <a:t>Approach to the Project :</a:t>
            </a:r>
            <a:endParaRPr lang="en-US" sz="3200" b="1" u="sng" dirty="0">
              <a:latin typeface="+mj-lt"/>
            </a:endParaRPr>
          </a:p>
          <a:p>
            <a:pPr algn="ctr"/>
            <a:r>
              <a:rPr lang="en-US" sz="1800" b="1" dirty="0">
                <a:latin typeface="+mj-lt"/>
              </a:rPr>
              <a:t>- </a:t>
            </a:r>
            <a:r>
              <a:rPr lang="en-US" sz="1800" b="1" dirty="0"/>
              <a:t>Tools and Techniques used to achieve the Project Objectives</a:t>
            </a:r>
            <a:endParaRPr lang="en-US"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5169" y="1417320"/>
            <a:ext cx="6918960" cy="5952744"/>
          </a:xfrm>
        </p:spPr>
        <p:txBody>
          <a:bodyPr/>
          <a:lstStyle/>
          <a:p>
            <a:pPr algn="ctr"/>
            <a:r>
              <a:rPr lang="en-US" sz="2400" b="1" i="0" u="sng"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Data Acquisition</a:t>
            </a:r>
            <a:br>
              <a:rPr lang="en-US" sz="2400" b="1" i="0" u="sng"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Liver Patient Dataset from the UCI Machine Learning Repository.</a:t>
            </a:r>
            <a:b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hlinkClick r:id="rId1"/>
              </a:rPr>
              <a:t>https://archive.ics.uci.edu/dataset/225/ilpd+indian+liver+patient+dataset</a:t>
            </a:r>
            <a:br>
              <a:rPr lang="en-US" sz="24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2400" b="1" i="0" u="sng"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Data Preprocessing and EDA</a:t>
            </a:r>
            <a:br>
              <a:rPr lang="en-US" sz="2400" b="1" i="0" u="sng"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 Impute Missing Value </a:t>
            </a:r>
            <a:b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b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 Identify the correlation Factors</a:t>
            </a:r>
            <a:b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balance the data using smote on training set</a:t>
            </a:r>
            <a:b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1F1F1F"/>
                </a:solidFill>
                <a:latin typeface="Calibri" panose="020F0502020204030204" pitchFamily="34" charset="0"/>
                <a:ea typeface="Calibri" panose="020F0502020204030204" pitchFamily="34" charset="0"/>
                <a:cs typeface="Calibri" panose="020F0502020204030204" pitchFamily="34" charset="0"/>
              </a:rPr>
              <a:t>pca</a:t>
            </a: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 analysis for feature selection</a:t>
            </a:r>
            <a:b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b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 preprocessing data by </a:t>
            </a:r>
            <a:r>
              <a:rPr lang="en-US" sz="1800" dirty="0" err="1">
                <a:solidFill>
                  <a:srgbClr val="1F1F1F"/>
                </a:solidFill>
                <a:latin typeface="Calibri" panose="020F0502020204030204" pitchFamily="34" charset="0"/>
                <a:ea typeface="Calibri" panose="020F0502020204030204" pitchFamily="34" charset="0"/>
                <a:cs typeface="Calibri" panose="020F0502020204030204" pitchFamily="34" charset="0"/>
              </a:rPr>
              <a:t>sklearn</a:t>
            </a: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 standard scalar</a:t>
            </a:r>
            <a:br>
              <a:rPr lang="en-US" sz="2400" dirty="0">
                <a:solidFill>
                  <a:srgbClr val="1F1F1F"/>
                </a:solidFill>
                <a:latin typeface="Calibri" panose="020F0502020204030204" pitchFamily="34" charset="0"/>
                <a:ea typeface="Calibri" panose="020F0502020204030204" pitchFamily="34" charset="0"/>
                <a:cs typeface="Calibri" panose="020F0502020204030204" pitchFamily="34" charset="0"/>
              </a:rPr>
            </a:br>
            <a:r>
              <a:rPr lang="en-US" sz="2400" b="1" u="sng" dirty="0">
                <a:solidFill>
                  <a:srgbClr val="1F1F1F"/>
                </a:solidFill>
                <a:latin typeface="Calibri" panose="020F0502020204030204" pitchFamily="34" charset="0"/>
                <a:ea typeface="Calibri" panose="020F0502020204030204" pitchFamily="34" charset="0"/>
                <a:cs typeface="Calibri" panose="020F0502020204030204" pitchFamily="34" charset="0"/>
              </a:rPr>
              <a:t>Training and Evaluate the models</a:t>
            </a:r>
            <a:b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b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 comparing 5 ML models to find the best fit for predicting liver disease based on accuracy. We will be comparing five machine learning models namely random forest, gradient boosting, </a:t>
            </a:r>
            <a:r>
              <a:rPr lang="en-US" sz="1800" dirty="0" err="1">
                <a:solidFill>
                  <a:srgbClr val="1F1F1F"/>
                </a:solidFill>
                <a:latin typeface="Calibri" panose="020F0502020204030204" pitchFamily="34" charset="0"/>
                <a:ea typeface="Calibri" panose="020F0502020204030204" pitchFamily="34" charset="0"/>
                <a:cs typeface="Calibri" panose="020F0502020204030204" pitchFamily="34" charset="0"/>
              </a:rPr>
              <a:t>Adaboost</a:t>
            </a:r>
            <a:r>
              <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rPr>
              <a:t> classifier, random search CV and grid search CV</a:t>
            </a:r>
            <a:b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8197352" y="863068"/>
            <a:ext cx="3543544" cy="5120069"/>
          </a:xfrm>
        </p:spPr>
        <p:txBody>
          <a:bodyPr>
            <a:normAutofit/>
          </a:bodyPr>
          <a:lstStyle/>
          <a:p>
            <a:r>
              <a:rPr lang="en-US" sz="2800" b="1" u="sng" dirty="0">
                <a:latin typeface="+mj-lt"/>
              </a:rPr>
              <a:t>METHODOLOGY</a:t>
            </a:r>
            <a:endParaRPr lang="en-US" sz="2800" b="1" u="sng"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agnetic Disk 4"/>
          <p:cNvSpPr/>
          <p:nvPr/>
        </p:nvSpPr>
        <p:spPr>
          <a:xfrm>
            <a:off x="2112168" y="1783862"/>
            <a:ext cx="1518010" cy="99690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353841" y="2304970"/>
            <a:ext cx="1064873" cy="319446"/>
          </a:xfrm>
          <a:prstGeom prst="rect">
            <a:avLst/>
          </a:prstGeom>
          <a:noFill/>
        </p:spPr>
        <p:txBody>
          <a:bodyPr wrap="square" rtlCol="0">
            <a:spAutoFit/>
          </a:bodyPr>
          <a:lstStyle/>
          <a:p>
            <a:pPr algn="ctr" defTabSz="749935">
              <a:spcAft>
                <a:spcPts val="600"/>
              </a:spcAft>
            </a:pPr>
            <a:r>
              <a:rPr lang="en-US" sz="1475" kern="1200">
                <a:solidFill>
                  <a:schemeClr val="tx1"/>
                </a:solidFill>
                <a:latin typeface="+mn-lt"/>
                <a:ea typeface="+mn-ea"/>
                <a:cs typeface="+mn-cs"/>
              </a:rPr>
              <a:t>Dataset</a:t>
            </a:r>
            <a:endParaRPr lang="en-US"/>
          </a:p>
        </p:txBody>
      </p:sp>
      <p:sp>
        <p:nvSpPr>
          <p:cNvPr id="7" name="Arrow: Right 6"/>
          <p:cNvSpPr/>
          <p:nvPr/>
        </p:nvSpPr>
        <p:spPr>
          <a:xfrm>
            <a:off x="3630178" y="2282313"/>
            <a:ext cx="566422" cy="2416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96600" y="1844281"/>
            <a:ext cx="1518010" cy="936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49935">
              <a:spcAft>
                <a:spcPts val="600"/>
              </a:spcAft>
            </a:pPr>
            <a:r>
              <a:rPr lang="en-US" sz="1475" kern="1200">
                <a:solidFill>
                  <a:schemeClr val="dk1"/>
                </a:solidFill>
                <a:latin typeface="+mn-lt"/>
                <a:ea typeface="+mn-ea"/>
                <a:cs typeface="+mn-cs"/>
              </a:rPr>
              <a:t>Data </a:t>
            </a:r>
            <a:endParaRPr lang="en-US" sz="1475" kern="1200">
              <a:solidFill>
                <a:schemeClr val="dk1"/>
              </a:solidFill>
              <a:latin typeface="+mn-lt"/>
              <a:ea typeface="+mn-ea"/>
              <a:cs typeface="+mn-cs"/>
            </a:endParaRPr>
          </a:p>
          <a:p>
            <a:pPr algn="ctr" defTabSz="749935">
              <a:spcAft>
                <a:spcPts val="600"/>
              </a:spcAft>
            </a:pPr>
            <a:r>
              <a:rPr lang="en-US" sz="1475" kern="1200">
                <a:solidFill>
                  <a:schemeClr val="dk1"/>
                </a:solidFill>
                <a:latin typeface="+mn-lt"/>
                <a:ea typeface="+mn-ea"/>
                <a:cs typeface="+mn-cs"/>
              </a:rPr>
              <a:t>Pre-processing</a:t>
            </a:r>
            <a:endParaRPr lang="en-US"/>
          </a:p>
        </p:txBody>
      </p:sp>
      <p:sp>
        <p:nvSpPr>
          <p:cNvPr id="9" name="Arrow: Right 8"/>
          <p:cNvSpPr/>
          <p:nvPr/>
        </p:nvSpPr>
        <p:spPr>
          <a:xfrm>
            <a:off x="5714609" y="2304970"/>
            <a:ext cx="566422" cy="219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81031" y="1844281"/>
            <a:ext cx="1412278" cy="936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49935">
              <a:spcAft>
                <a:spcPts val="600"/>
              </a:spcAft>
            </a:pPr>
            <a:r>
              <a:rPr lang="en-US" sz="1475" kern="1200">
                <a:solidFill>
                  <a:schemeClr val="dk1"/>
                </a:solidFill>
                <a:latin typeface="+mn-lt"/>
                <a:ea typeface="+mn-ea"/>
                <a:cs typeface="+mn-cs"/>
              </a:rPr>
              <a:t>Feature Extraction</a:t>
            </a:r>
            <a:endParaRPr lang="en-US"/>
          </a:p>
        </p:txBody>
      </p:sp>
      <p:sp>
        <p:nvSpPr>
          <p:cNvPr id="11" name="Arrow: Right 10"/>
          <p:cNvSpPr/>
          <p:nvPr/>
        </p:nvSpPr>
        <p:spPr>
          <a:xfrm>
            <a:off x="7693309" y="2304970"/>
            <a:ext cx="709915" cy="219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403224" y="1844281"/>
            <a:ext cx="1676608" cy="936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49935">
              <a:spcAft>
                <a:spcPts val="600"/>
              </a:spcAft>
            </a:pPr>
            <a:r>
              <a:rPr lang="en-US" sz="1475" kern="1200">
                <a:solidFill>
                  <a:schemeClr val="dk1"/>
                </a:solidFill>
                <a:latin typeface="+mn-lt"/>
                <a:ea typeface="+mn-ea"/>
                <a:cs typeface="+mn-cs"/>
              </a:rPr>
              <a:t>Machine Learning Models</a:t>
            </a:r>
            <a:endParaRPr lang="en-US"/>
          </a:p>
        </p:txBody>
      </p:sp>
      <p:sp>
        <p:nvSpPr>
          <p:cNvPr id="13" name="Arrow: Down 12"/>
          <p:cNvSpPr/>
          <p:nvPr/>
        </p:nvSpPr>
        <p:spPr>
          <a:xfrm>
            <a:off x="9045169" y="1444010"/>
            <a:ext cx="271882" cy="4002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403224" y="643467"/>
            <a:ext cx="1676608" cy="8005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49935">
              <a:spcAft>
                <a:spcPts val="600"/>
              </a:spcAft>
            </a:pPr>
            <a:r>
              <a:rPr lang="en-US" sz="1475" kern="1200">
                <a:solidFill>
                  <a:schemeClr val="dk1"/>
                </a:solidFill>
                <a:latin typeface="+mn-lt"/>
                <a:ea typeface="+mn-ea"/>
                <a:cs typeface="+mn-cs"/>
              </a:rPr>
              <a:t>ML Algorithms </a:t>
            </a:r>
            <a:endParaRPr lang="en-US"/>
          </a:p>
        </p:txBody>
      </p:sp>
      <p:sp>
        <p:nvSpPr>
          <p:cNvPr id="15" name="Arrow: Down 14"/>
          <p:cNvSpPr/>
          <p:nvPr/>
        </p:nvSpPr>
        <p:spPr>
          <a:xfrm>
            <a:off x="9045169" y="2780764"/>
            <a:ext cx="271882" cy="5060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403224" y="3294320"/>
            <a:ext cx="1676608" cy="8836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49935">
              <a:spcAft>
                <a:spcPts val="600"/>
              </a:spcAft>
            </a:pPr>
            <a:r>
              <a:rPr lang="en-US" sz="1475" kern="1200">
                <a:solidFill>
                  <a:schemeClr val="dk1"/>
                </a:solidFill>
                <a:latin typeface="+mn-lt"/>
                <a:ea typeface="+mn-ea"/>
                <a:cs typeface="+mn-cs"/>
              </a:rPr>
              <a:t>Classifier</a:t>
            </a:r>
            <a:endParaRPr lang="en-US"/>
          </a:p>
        </p:txBody>
      </p:sp>
      <p:sp>
        <p:nvSpPr>
          <p:cNvPr id="17" name="Arrow: Up 16"/>
          <p:cNvSpPr/>
          <p:nvPr/>
        </p:nvSpPr>
        <p:spPr>
          <a:xfrm>
            <a:off x="9045169" y="4177938"/>
            <a:ext cx="271882" cy="6041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388119" y="4691493"/>
            <a:ext cx="1676608" cy="8836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49935">
              <a:spcAft>
                <a:spcPts val="600"/>
              </a:spcAft>
            </a:pPr>
            <a:r>
              <a:rPr lang="en-US" sz="1475" kern="1200">
                <a:solidFill>
                  <a:schemeClr val="dk1"/>
                </a:solidFill>
                <a:latin typeface="+mn-lt"/>
                <a:ea typeface="+mn-ea"/>
                <a:cs typeface="+mn-cs"/>
              </a:rPr>
              <a:t>Test Data Samples</a:t>
            </a:r>
            <a:endParaRPr lang="en-US"/>
          </a:p>
        </p:txBody>
      </p:sp>
      <p:sp>
        <p:nvSpPr>
          <p:cNvPr id="21" name="Rectangle 20"/>
          <p:cNvSpPr/>
          <p:nvPr/>
        </p:nvSpPr>
        <p:spPr>
          <a:xfrm>
            <a:off x="6281031" y="3241454"/>
            <a:ext cx="1412278" cy="936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49935">
              <a:spcAft>
                <a:spcPts val="600"/>
              </a:spcAft>
            </a:pPr>
            <a:r>
              <a:rPr lang="en-US" sz="1475" dirty="0"/>
              <a:t>Comparing  and Selection of ML Model</a:t>
            </a:r>
            <a:endParaRPr lang="en-US" dirty="0"/>
          </a:p>
        </p:txBody>
      </p:sp>
      <p:sp>
        <p:nvSpPr>
          <p:cNvPr id="23" name="Rectangle 22"/>
          <p:cNvSpPr/>
          <p:nvPr/>
        </p:nvSpPr>
        <p:spPr>
          <a:xfrm>
            <a:off x="4196600" y="3226349"/>
            <a:ext cx="1518010" cy="936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49935">
              <a:spcAft>
                <a:spcPts val="600"/>
              </a:spcAft>
            </a:pPr>
            <a:r>
              <a:rPr lang="en-US" sz="1475" kern="1200">
                <a:solidFill>
                  <a:schemeClr val="dk1"/>
                </a:solidFill>
                <a:latin typeface="+mn-lt"/>
                <a:ea typeface="+mn-ea"/>
                <a:cs typeface="+mn-cs"/>
              </a:rPr>
              <a:t>Result</a:t>
            </a:r>
            <a:endParaRPr lang="en-US"/>
          </a:p>
        </p:txBody>
      </p:sp>
      <p:sp>
        <p:nvSpPr>
          <p:cNvPr id="25" name="TextBox 24"/>
          <p:cNvSpPr txBox="1"/>
          <p:nvPr/>
        </p:nvSpPr>
        <p:spPr>
          <a:xfrm>
            <a:off x="543577" y="4996666"/>
            <a:ext cx="3620528" cy="1077218"/>
          </a:xfrm>
          <a:prstGeom prst="rect">
            <a:avLst/>
          </a:prstGeom>
          <a:noFill/>
        </p:spPr>
        <p:txBody>
          <a:bodyPr wrap="square" rtlCol="0">
            <a:spAutoFit/>
          </a:bodyPr>
          <a:lstStyle/>
          <a:p>
            <a:r>
              <a:rPr lang="en-US" sz="3200" b="1" u="sng" dirty="0">
                <a:latin typeface="+mj-lt"/>
              </a:rPr>
              <a:t>System Architecture</a:t>
            </a:r>
            <a:endParaRPr lang="en-US" sz="3200" b="1" u="sng" dirty="0">
              <a:latin typeface="+mj-lt"/>
            </a:endParaRPr>
          </a:p>
        </p:txBody>
      </p:sp>
      <p:sp>
        <p:nvSpPr>
          <p:cNvPr id="26" name="Arrow: Left 25"/>
          <p:cNvSpPr/>
          <p:nvPr/>
        </p:nvSpPr>
        <p:spPr>
          <a:xfrm>
            <a:off x="7693309" y="3619070"/>
            <a:ext cx="709915" cy="23411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 26"/>
          <p:cNvSpPr/>
          <p:nvPr/>
        </p:nvSpPr>
        <p:spPr>
          <a:xfrm>
            <a:off x="5714609" y="3619069"/>
            <a:ext cx="566422" cy="23411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052" y="636926"/>
            <a:ext cx="6007691" cy="4985916"/>
          </a:xfrm>
        </p:spPr>
        <p:txBody>
          <a:bodyPr/>
          <a:lstStyle/>
          <a:p>
            <a:b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Developed machine learning models for liver disease prediction. </a:t>
            </a:r>
            <a:b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A Web Application- which is </a:t>
            </a:r>
            <a: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User-friendly interface for inputting patient data and receiving predictions.</a:t>
            </a:r>
            <a:b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b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br>
            <a:r>
              <a:rPr lang="en-US" sz="20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A Video demonstration on explanation of the project and How it works.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8197352" y="863068"/>
            <a:ext cx="3570976" cy="5120069"/>
          </a:xfrm>
        </p:spPr>
        <p:txBody>
          <a:bodyPr>
            <a:normAutofit/>
          </a:bodyPr>
          <a:lstStyle/>
          <a:p>
            <a:pPr algn="ctr"/>
            <a:r>
              <a:rPr lang="en-US" sz="3200" b="1" u="sng" dirty="0">
                <a:latin typeface="+mj-lt"/>
              </a:rPr>
              <a:t>Deliverables :</a:t>
            </a:r>
            <a:r>
              <a:rPr lang="en-US" sz="3200" dirty="0">
                <a:latin typeface="+mj-lt"/>
              </a:rPr>
              <a:t> </a:t>
            </a:r>
            <a:r>
              <a:rPr lang="en-US" sz="1800" dirty="0"/>
              <a:t> - Items we will submit upon Completion of  the Project</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9668" y="863068"/>
            <a:ext cx="6007691" cy="4985916"/>
          </a:xfrm>
        </p:spPr>
        <p:txBody>
          <a:bodyPr/>
          <a:lstStyle/>
          <a:p>
            <a:pPr algn="ctr"/>
            <a:br>
              <a:rPr lang="en-US" sz="2000" dirty="0">
                <a:latin typeface="Calibri" panose="020F0502020204030204" pitchFamily="34" charset="0"/>
                <a:ea typeface="Calibri" panose="020F0502020204030204" pitchFamily="34" charset="0"/>
                <a:cs typeface="Calibri" panose="020F0502020204030204" pitchFamily="34" charset="0"/>
              </a:rPr>
            </a:b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b="1" dirty="0">
                <a:latin typeface="Calibri" panose="020F0502020204030204" pitchFamily="34" charset="0"/>
                <a:ea typeface="Calibri" panose="020F0502020204030204" pitchFamily="34" charset="0"/>
                <a:cs typeface="Calibri" panose="020F0502020204030204" pitchFamily="34" charset="0"/>
              </a:rPr>
              <a:t>- The Performance of the Model :</a:t>
            </a:r>
            <a:br>
              <a:rPr lang="en-US" sz="2000" b="1"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    The Accuracy of the model and consider the F1 score which provides the comprehensive measure of the model’s performance.</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2000" b="1" dirty="0">
                <a:latin typeface="Calibri" panose="020F0502020204030204" pitchFamily="34" charset="0"/>
                <a:ea typeface="Calibri" panose="020F0502020204030204" pitchFamily="34" charset="0"/>
                <a:cs typeface="Calibri" panose="020F0502020204030204" pitchFamily="34" charset="0"/>
              </a:rPr>
            </a:br>
            <a:r>
              <a:rPr lang="en-US" sz="2000" b="1" dirty="0">
                <a:latin typeface="Calibri" panose="020F0502020204030204" pitchFamily="34" charset="0"/>
                <a:ea typeface="Calibri" panose="020F0502020204030204" pitchFamily="34" charset="0"/>
                <a:cs typeface="Calibri" panose="020F0502020204030204" pitchFamily="34" charset="0"/>
              </a:rPr>
              <a:t>- clinical evaluation :</a:t>
            </a:r>
            <a:br>
              <a:rPr lang="en-US" sz="2000" b="1"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compare it’s performance with traditional diagnostic methods to assess it’s potential impact on patient care.</a:t>
            </a:r>
            <a:br>
              <a:rPr lang="en-US" sz="2000" b="1" dirty="0">
                <a:latin typeface="Calibri" panose="020F0502020204030204" pitchFamily="34" charset="0"/>
                <a:ea typeface="Calibri" panose="020F0502020204030204" pitchFamily="34" charset="0"/>
                <a:cs typeface="Calibri" panose="020F0502020204030204" pitchFamily="34" charset="0"/>
              </a:rPr>
            </a:br>
            <a:r>
              <a:rPr lang="en-US" sz="2000" b="1" dirty="0">
                <a:latin typeface="Calibri" panose="020F0502020204030204" pitchFamily="34" charset="0"/>
                <a:ea typeface="Calibri" panose="020F0502020204030204" pitchFamily="34" charset="0"/>
                <a:cs typeface="Calibri" panose="020F0502020204030204" pitchFamily="34" charset="0"/>
              </a:rPr>
              <a:t>  </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8197352" y="863068"/>
            <a:ext cx="3598408" cy="5120069"/>
          </a:xfrm>
        </p:spPr>
        <p:txBody>
          <a:bodyPr>
            <a:normAutofit/>
          </a:bodyPr>
          <a:lstStyle/>
          <a:p>
            <a:pPr algn="ctr"/>
            <a:r>
              <a:rPr lang="en-US" sz="3200" b="1" u="sng" dirty="0">
                <a:latin typeface="+mj-lt"/>
              </a:rPr>
              <a:t>Evaluation Methodology </a:t>
            </a:r>
            <a:endParaRPr lang="en-US" sz="3200" b="1" u="sng" dirty="0">
              <a:latin typeface="+mj-lt"/>
            </a:endParaRPr>
          </a:p>
        </p:txBody>
      </p:sp>
    </p:spTree>
  </p:cSld>
  <p:clrMapOvr>
    <a:masterClrMapping/>
  </p:clrMapOvr>
</p:sld>
</file>

<file path=ppt/theme/theme1.xml><?xml version="1.0" encoding="utf-8"?>
<a:theme xmlns:a="http://schemas.openxmlformats.org/drawingml/2006/main" name="ShojiVTI">
  <a:themeElements>
    <a:clrScheme name="AnalogousFromRegularSeedLeftStep">
      <a:dk1>
        <a:srgbClr val="000000"/>
      </a:dk1>
      <a:lt1>
        <a:srgbClr val="FFFFFF"/>
      </a:lt1>
      <a:dk2>
        <a:srgbClr val="1D311B"/>
      </a:dk2>
      <a:lt2>
        <a:srgbClr val="F3F1F0"/>
      </a:lt2>
      <a:accent1>
        <a:srgbClr val="47ACC3"/>
      </a:accent1>
      <a:accent2>
        <a:srgbClr val="36B396"/>
      </a:accent2>
      <a:accent3>
        <a:srgbClr val="42B76B"/>
      </a:accent3>
      <a:accent4>
        <a:srgbClr val="3FB637"/>
      </a:accent4>
      <a:accent5>
        <a:srgbClr val="75AF40"/>
      </a:accent5>
      <a:accent6>
        <a:srgbClr val="9DA933"/>
      </a:accent6>
      <a:hlink>
        <a:srgbClr val="C05942"/>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3363</Words>
  <Application>WPS Presentation</Application>
  <PresentationFormat>Widescreen</PresentationFormat>
  <Paragraphs>51</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Corbel</vt:lpstr>
      <vt:lpstr>Calibri</vt:lpstr>
      <vt:lpstr>__Roboto_2d2bf0</vt:lpstr>
      <vt:lpstr>Segoe Print</vt:lpstr>
      <vt:lpstr>Google Sans</vt:lpstr>
      <vt:lpstr>Meiryo</vt:lpstr>
      <vt:lpstr>Microsoft YaHei</vt:lpstr>
      <vt:lpstr>Arial Unicode MS</vt:lpstr>
      <vt:lpstr>ShojiVTI</vt:lpstr>
      <vt:lpstr>Liver Disease Prediction Using Machine Learning </vt:lpstr>
      <vt:lpstr>- Liver disease is a major global health concern, affecting millions of people worldwide. Approximately 1.8% of U.S. adults (4.5 million adults) have liver disease. It causes about 57,000 U.S. deaths a year. Globally, it causes about 2 million deaths per year, or 4% of all deaths.   Deaths are mostly from complications of cirrhosis, with acute liver failure accounting for a small portion. Liver disease affects men and people Assigned male at Birth (AMAB) twice as often as women and people assigned female at birth (AFAB).  - Early diagnosis and treatment are crucial for improving patient outcomes. Traditional diagnostic methods can be time-consuming and expensive.  - The need for more accurate and efficient diagnostic tools   </vt:lpstr>
      <vt:lpstr>-Develop a machine learning-based model for predicting liver disease.  - Improve early diagnosis of liver disease, leading to timely interventions and better patient outcomes.  - Reduce healthcare costs associated with late-stage liver disease complications.  - Enhance decision-making capabilities for healthcare professionals in liver disease management.  - Contribute to the advancement of ML applications in healthcare. </vt:lpstr>
      <vt:lpstr> Data Acquisition and Preprocessing: - Python programming language with libraries such as pandas, NumPy, and scikit-learn. - Missing value imputation techniques (e.g., mean, median, mode). - Data normalization and standardization techniques (e.g., min-max scaling, z-score normalization).  Machine Learning Model Development: - Machine Learning Algorithms (Random Forest, Adaptive boosting etc..)  - User friendly InterFace will be developed using the Hyper Text markup Language.</vt:lpstr>
      <vt:lpstr>Data Acquisition Liver Patient Dataset from the UCI Machine Learning Repository. https://archive.ics.uci.edu/dataset/225/ilpd+indian+liver+patient+dataset Data Preprocessing and EDA - Impute Missing Value  - Identify the correlation Factors - balance the data using smote on training set - pca analysis for feature selection - preprocessing data by sklearn standard scalar Training and Evaluate the models - comparing 5 ML models to find the best fit for predicting liver disease based on accuracy. We will be comparing five machine learning models namely random forest, gradient boosting, Adaboost classifier, random search CV and grid search CV      </vt:lpstr>
      <vt:lpstr>PowerPoint 演示文稿</vt:lpstr>
      <vt:lpstr>  - Developed machine learning models for liver disease prediction.   A Web Application- which is User-friendly interface for inputting patient data and receiving predictions.  - A Video demonstration on explanation of the project and How it works.</vt:lpstr>
      <vt:lpstr>  - The Performance of the Model :     The Accuracy of the model and consider the F1 score which provides the comprehensive measure of the model’s performance.  - clinical evaluation : compare it’s performance with traditional diagnostic methods to assess it’s potential impact on patient care.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Disease Prediction Using Machine Learning</dc:title>
  <dc:creator>Praveen Sheelam</dc:creator>
  <cp:lastModifiedBy>Dell</cp:lastModifiedBy>
  <cp:revision>7</cp:revision>
  <dcterms:created xsi:type="dcterms:W3CDTF">2023-11-13T13:56:00Z</dcterms:created>
  <dcterms:modified xsi:type="dcterms:W3CDTF">2023-12-05T20:09:36Z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BEA16ED8C3F7428DAC8E2D9F9E865D03_13</vt:lpwstr>
  </property>
  <property fmtid="{D5CDD505-2E9C-101B-9397-08002B2CF9AE}" pid="3" name="KSOProductBuildVer">
    <vt:lpwstr>1033-12.2.0.13306</vt:lpwstr>
  </property>
</Properties>
</file>