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2" r:id="rId7"/>
    <p:sldId id="264" r:id="rId8"/>
    <p:sldId id="272" r:id="rId9"/>
    <p:sldId id="265" r:id="rId10"/>
    <p:sldId id="273" r:id="rId11"/>
    <p:sldId id="266" r:id="rId12"/>
    <p:sldId id="274" r:id="rId13"/>
    <p:sldId id="267" r:id="rId14"/>
    <p:sldId id="268" r:id="rId15"/>
    <p:sldId id="261"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6FAB8-3AB6-4D9E-A2E9-A68C938F173B}" v="50" dt="2022-12-19T07:42:09.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D2F8-FA93-3814-7D53-E4D399DF6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9719BE-7BCD-4DCB-4139-92F2B9226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602DD1-E8DB-6D5E-79EB-74A40453E10A}"/>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F76E1997-6E56-6C54-BCEA-F3D88AB84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2325A-93F2-562A-F64B-63499EE67C02}"/>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117953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095C-DF02-D71B-646F-04CCDADEC4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EC3A9-4121-9236-02E7-94AAEC874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BE8E5-C01F-58C9-F4B3-9A106E1B2194}"/>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046BDB43-11F9-0DEC-8CA1-350D3279C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1AAFB-D581-2FA3-90A6-E3F6B8DBC717}"/>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13492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2403E-3E5E-6B02-59B7-ACD6A7086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47F6C6-CD42-D825-6109-F7F643257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7E63D-D7F4-A7A8-E40F-1CB8D1A7B282}"/>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03B8CEFB-D05A-9892-CF26-5830F88FD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89AAF-BD32-6FA7-8BA5-305E8AFB5FAE}"/>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30794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6086-FD6D-98CD-5832-361411219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2F9DD-3420-812E-4422-7DB6AE15E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271F9-7F92-6875-3428-54B8E4240754}"/>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1138301A-32D3-1F56-149B-130EFD9907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D102B-ED18-777F-FFCE-C5123629D677}"/>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299888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6A5C-DB4F-A4AD-C487-9934A1560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4DFA98-02A9-545B-757E-5FCE3248A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9779D-A7F9-8095-8262-B60000591008}"/>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FDE8F0FC-6C97-F804-72FB-6CF4461AF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994B2-FAB9-F81C-8A4C-262F1F8EF044}"/>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301854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B150-A63B-523D-6DF0-DC2827AE3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E25E0-A7C8-1833-C777-22946AC1E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C0B500-05C7-9288-9F93-3879E7295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A95A0-B178-E288-7EE1-0297E8936089}"/>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6" name="Footer Placeholder 5">
            <a:extLst>
              <a:ext uri="{FF2B5EF4-FFF2-40B4-BE49-F238E27FC236}">
                <a16:creationId xmlns:a16="http://schemas.microsoft.com/office/drawing/2014/main" id="{36AAC3F1-DC2C-A0BF-0AE2-CA45B9C84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84E44-910B-DAB2-C603-EF80870B5FFD}"/>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327122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E15A-69B8-49F7-41C1-97F9EC552B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81E459-3D73-E9CA-C978-A9F9318AF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271603-6C1A-2701-24A4-2BEDDC1E8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7DF5EB-D15D-DCBE-CBBA-8BECD21F61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B4788-41F5-720C-70E9-CC5F5DED6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9BF73-829D-EAF8-BE32-1EE1F5186B02}"/>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8" name="Footer Placeholder 7">
            <a:extLst>
              <a:ext uri="{FF2B5EF4-FFF2-40B4-BE49-F238E27FC236}">
                <a16:creationId xmlns:a16="http://schemas.microsoft.com/office/drawing/2014/main" id="{7A21D1C4-811D-1A8B-AF5F-1E2B433F9E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FB2D71-2066-7C91-E660-9A4799519622}"/>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230128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DDDA-B8D9-DDD1-2378-2198C4BF6E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A8EF7A-011F-3714-4960-AA0FC010DD49}"/>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4" name="Footer Placeholder 3">
            <a:extLst>
              <a:ext uri="{FF2B5EF4-FFF2-40B4-BE49-F238E27FC236}">
                <a16:creationId xmlns:a16="http://schemas.microsoft.com/office/drawing/2014/main" id="{801E8CB9-BA14-F937-F0EE-EAF453F849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756276-2542-2FE3-C414-9E84086C2FC0}"/>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8309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488C6-4ED6-4C09-79CF-74E9C8FAABD3}"/>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3" name="Footer Placeholder 2">
            <a:extLst>
              <a:ext uri="{FF2B5EF4-FFF2-40B4-BE49-F238E27FC236}">
                <a16:creationId xmlns:a16="http://schemas.microsoft.com/office/drawing/2014/main" id="{C76E5144-3068-8024-4125-AB908A434E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D56445-4C27-C678-767B-E438E2F4C5A3}"/>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128781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C2D7-D7C2-904C-FACF-31561D2DB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321AAE-8C05-E208-FAB9-48C7B3D8E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38C975-B684-8D9D-EE1A-1EE7ABF1A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82D7E-D265-275A-0735-02BDA8912307}"/>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6" name="Footer Placeholder 5">
            <a:extLst>
              <a:ext uri="{FF2B5EF4-FFF2-40B4-BE49-F238E27FC236}">
                <a16:creationId xmlns:a16="http://schemas.microsoft.com/office/drawing/2014/main" id="{C32A63FB-B646-B85C-44BB-674672501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FE7E4A-B53C-0AF8-C79A-B85CA727A171}"/>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328380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EE94-76D5-05A2-79BC-28AE9DE62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824B25-9E28-FE2F-5C69-7CF513045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FE9658B-4420-7215-2942-39026D7A1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91796-024E-E7D9-9D38-7565397C1EA4}"/>
              </a:ext>
            </a:extLst>
          </p:cNvPr>
          <p:cNvSpPr>
            <a:spLocks noGrp="1"/>
          </p:cNvSpPr>
          <p:nvPr>
            <p:ph type="dt" sz="half" idx="10"/>
          </p:nvPr>
        </p:nvSpPr>
        <p:spPr/>
        <p:txBody>
          <a:bodyPr/>
          <a:lstStyle/>
          <a:p>
            <a:fld id="{D3FD6100-512F-4D7E-9B35-F5504E49BC16}" type="datetimeFigureOut">
              <a:rPr lang="en-IN" smtClean="0"/>
              <a:t>22-12-2022</a:t>
            </a:fld>
            <a:endParaRPr lang="en-IN"/>
          </a:p>
        </p:txBody>
      </p:sp>
      <p:sp>
        <p:nvSpPr>
          <p:cNvPr id="6" name="Footer Placeholder 5">
            <a:extLst>
              <a:ext uri="{FF2B5EF4-FFF2-40B4-BE49-F238E27FC236}">
                <a16:creationId xmlns:a16="http://schemas.microsoft.com/office/drawing/2014/main" id="{AC6A5682-BC60-6C7F-E20A-A78C92735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D6F069-4A9B-C1EC-3517-55B35DE33EF9}"/>
              </a:ext>
            </a:extLst>
          </p:cNvPr>
          <p:cNvSpPr>
            <a:spLocks noGrp="1"/>
          </p:cNvSpPr>
          <p:nvPr>
            <p:ph type="sldNum" sz="quarter" idx="12"/>
          </p:nvPr>
        </p:nvSpPr>
        <p:spPr/>
        <p:txBody>
          <a:bodyPr/>
          <a:lstStyle/>
          <a:p>
            <a:fld id="{E0F51DD5-3FED-4C6B-A3B0-E47643286D4B}" type="slidenum">
              <a:rPr lang="en-IN" smtClean="0"/>
              <a:t>‹#›</a:t>
            </a:fld>
            <a:endParaRPr lang="en-IN"/>
          </a:p>
        </p:txBody>
      </p:sp>
    </p:spTree>
    <p:extLst>
      <p:ext uri="{BB962C8B-B14F-4D97-AF65-F5344CB8AC3E}">
        <p14:creationId xmlns:p14="http://schemas.microsoft.com/office/powerpoint/2010/main" val="61215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982A8-8B5A-3B0A-7D62-07F66DDCC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D62D34-91CE-A1C0-4642-CFC3398D3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B5A4B-5612-19E9-8790-6289BC2C6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D6100-512F-4D7E-9B35-F5504E49BC16}" type="datetimeFigureOut">
              <a:rPr lang="en-IN" smtClean="0"/>
              <a:t>22-12-2022</a:t>
            </a:fld>
            <a:endParaRPr lang="en-IN"/>
          </a:p>
        </p:txBody>
      </p:sp>
      <p:sp>
        <p:nvSpPr>
          <p:cNvPr id="5" name="Footer Placeholder 4">
            <a:extLst>
              <a:ext uri="{FF2B5EF4-FFF2-40B4-BE49-F238E27FC236}">
                <a16:creationId xmlns:a16="http://schemas.microsoft.com/office/drawing/2014/main" id="{76C3E298-BDFB-34B8-28B6-E7E9D5D3D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66A06C-E6B9-5CF5-310B-73143DC06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51DD5-3FED-4C6B-A3B0-E47643286D4B}" type="slidenum">
              <a:rPr lang="en-IN" smtClean="0"/>
              <a:t>‹#›</a:t>
            </a:fld>
            <a:endParaRPr lang="en-IN"/>
          </a:p>
        </p:txBody>
      </p:sp>
    </p:spTree>
    <p:extLst>
      <p:ext uri="{BB962C8B-B14F-4D97-AF65-F5344CB8AC3E}">
        <p14:creationId xmlns:p14="http://schemas.microsoft.com/office/powerpoint/2010/main" val="196831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geeksforgeeks.org/"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youtub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8B0D8E-C4C5-03A8-1E0A-16D765732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 y="9331"/>
            <a:ext cx="12189877" cy="6856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E42104-0ED9-5D52-DF6D-096672C70B21}"/>
              </a:ext>
            </a:extLst>
          </p:cNvPr>
          <p:cNvSpPr txBox="1"/>
          <p:nvPr/>
        </p:nvSpPr>
        <p:spPr>
          <a:xfrm>
            <a:off x="1894114" y="9331"/>
            <a:ext cx="6540761" cy="1877437"/>
          </a:xfrm>
          <a:prstGeom prst="rect">
            <a:avLst/>
          </a:prstGeom>
          <a:noFill/>
        </p:spPr>
        <p:txBody>
          <a:bodyPr wrap="square" rtlCol="0">
            <a:spAutoFit/>
          </a:bodyPr>
          <a:lstStyle/>
          <a:p>
            <a:r>
              <a:rPr lang="en-IN" sz="4400" u="sng" dirty="0">
                <a:solidFill>
                  <a:schemeClr val="bg1"/>
                </a:solidFill>
                <a:latin typeface="Algerian" panose="04020705040A02060702" pitchFamily="82" charset="0"/>
              </a:rPr>
              <a:t>THE EXPRESS ROASTER</a:t>
            </a:r>
          </a:p>
          <a:p>
            <a:endParaRPr lang="en-IN" sz="3200" u="sng" dirty="0">
              <a:solidFill>
                <a:schemeClr val="bg1"/>
              </a:solidFill>
              <a:latin typeface="Algerian" panose="04020705040A02060702" pitchFamily="82" charset="0"/>
            </a:endParaRPr>
          </a:p>
          <a:p>
            <a:endParaRPr lang="en-IN" sz="4000" u="sng" dirty="0">
              <a:solidFill>
                <a:schemeClr val="bg1"/>
              </a:solidFill>
              <a:latin typeface="Algerian" panose="04020705040A02060702" pitchFamily="82" charset="0"/>
            </a:endParaRPr>
          </a:p>
        </p:txBody>
      </p:sp>
      <p:sp>
        <p:nvSpPr>
          <p:cNvPr id="6" name="TextBox 5">
            <a:extLst>
              <a:ext uri="{FF2B5EF4-FFF2-40B4-BE49-F238E27FC236}">
                <a16:creationId xmlns:a16="http://schemas.microsoft.com/office/drawing/2014/main" id="{9B0DA65E-45A7-074F-1CB1-5ACB2B7B2AD4}"/>
              </a:ext>
            </a:extLst>
          </p:cNvPr>
          <p:cNvSpPr txBox="1"/>
          <p:nvPr/>
        </p:nvSpPr>
        <p:spPr>
          <a:xfrm>
            <a:off x="2164703" y="948049"/>
            <a:ext cx="5159827" cy="5447645"/>
          </a:xfrm>
          <a:prstGeom prst="rect">
            <a:avLst/>
          </a:prstGeom>
          <a:noFill/>
        </p:spPr>
        <p:txBody>
          <a:bodyPr wrap="square" rtlCol="0">
            <a:spAutoFit/>
          </a:bodyPr>
          <a:lstStyle/>
          <a:p>
            <a:pPr algn="ctr"/>
            <a:r>
              <a:rPr lang="en-US" b="1" dirty="0">
                <a:solidFill>
                  <a:schemeClr val="accent6">
                    <a:lumMod val="20000"/>
                    <a:lumOff val="80000"/>
                  </a:schemeClr>
                </a:solidFill>
                <a:effectLst>
                  <a:outerShdw blurRad="50800" dist="38100" dir="2700000" algn="tl" rotWithShape="0">
                    <a:prstClr val="black">
                      <a:alpha val="40000"/>
                    </a:prstClr>
                  </a:outerShdw>
                </a:effectLst>
                <a:latin typeface="Bell MT" panose="02020503060305020303" pitchFamily="18" charset="0"/>
              </a:rPr>
              <a:t>This Project &amp; Presentation is for partial fulfilment of </a:t>
            </a:r>
          </a:p>
          <a:p>
            <a:pPr algn="ctr"/>
            <a:r>
              <a:rPr lang="en-US" b="1" dirty="0">
                <a:solidFill>
                  <a:schemeClr val="accent6">
                    <a:lumMod val="20000"/>
                    <a:lumOff val="80000"/>
                  </a:schemeClr>
                </a:solidFill>
                <a:effectLst>
                  <a:outerShdw blurRad="50800" dist="38100" dir="2700000" algn="tl" rotWithShape="0">
                    <a:prstClr val="black">
                      <a:alpha val="40000"/>
                    </a:prstClr>
                  </a:outerShdw>
                </a:effectLst>
                <a:latin typeface="Bell MT" panose="02020503060305020303" pitchFamily="18" charset="0"/>
              </a:rPr>
              <a:t>Problem solving using Python Programming</a:t>
            </a:r>
          </a:p>
          <a:p>
            <a:pPr algn="ctr"/>
            <a:r>
              <a:rPr lang="en-US" dirty="0">
                <a:solidFill>
                  <a:schemeClr val="accent6">
                    <a:lumMod val="20000"/>
                    <a:lumOff val="80000"/>
                  </a:schemeClr>
                </a:solidFill>
                <a:latin typeface="Centaur" panose="02030504050205020304" pitchFamily="18" charset="0"/>
              </a:rPr>
              <a:t>(CS22001)</a:t>
            </a:r>
          </a:p>
          <a:p>
            <a:pPr algn="ctr"/>
            <a:r>
              <a:rPr lang="en-US" dirty="0">
                <a:solidFill>
                  <a:schemeClr val="accent6">
                    <a:lumMod val="20000"/>
                    <a:lumOff val="80000"/>
                  </a:schemeClr>
                </a:solidFill>
                <a:latin typeface="Centaur" panose="02030504050205020304" pitchFamily="18" charset="0"/>
              </a:rPr>
              <a:t>Session 20</a:t>
            </a:r>
            <a:r>
              <a:rPr lang="en-US" dirty="0">
                <a:solidFill>
                  <a:schemeClr val="accent6">
                    <a:lumMod val="20000"/>
                    <a:lumOff val="80000"/>
                  </a:schemeClr>
                </a:solidFill>
              </a:rPr>
              <a:t>22 – 23</a:t>
            </a:r>
          </a:p>
          <a:p>
            <a:pPr algn="ctr"/>
            <a:endParaRPr lang="en-US" dirty="0">
              <a:solidFill>
                <a:schemeClr val="accent6">
                  <a:lumMod val="20000"/>
                  <a:lumOff val="80000"/>
                </a:schemeClr>
              </a:solidFill>
            </a:endParaRPr>
          </a:p>
          <a:p>
            <a:pPr marL="342900" indent="-342900" algn="ctr">
              <a:buClr>
                <a:srgbClr val="FF0000"/>
              </a:buClr>
              <a:buFont typeface="Wingdings" panose="05000000000000000000" pitchFamily="2" charset="2"/>
              <a:buChar char="Ø"/>
            </a:pPr>
            <a:r>
              <a:rPr lang="en-US" dirty="0">
                <a:solidFill>
                  <a:schemeClr val="accent6">
                    <a:lumMod val="20000"/>
                    <a:lumOff val="80000"/>
                  </a:schemeClr>
                </a:solidFill>
                <a:latin typeface="Centaur" panose="02030504050205020304" pitchFamily="18" charset="0"/>
              </a:rPr>
              <a:t>SUBMITTED BY--</a:t>
            </a:r>
          </a:p>
          <a:p>
            <a:pPr algn="ctr"/>
            <a:r>
              <a:rPr lang="en-US" b="1" dirty="0">
                <a:ln w="10160">
                  <a:solidFill>
                    <a:schemeClr val="accent5"/>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Garamond" panose="02020404030301010803" pitchFamily="18" charset="0"/>
              </a:rPr>
              <a:t>   </a:t>
            </a:r>
            <a:r>
              <a:rPr lang="en-US" sz="24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Garamond" panose="02020404030301010803" pitchFamily="18" charset="0"/>
              </a:rPr>
              <a:t>CSE-G25</a:t>
            </a:r>
          </a:p>
          <a:p>
            <a:pPr algn="ctr"/>
            <a:endParaRPr lang="en-US" b="1" u="sng" dirty="0">
              <a:ln w="10160">
                <a:solidFill>
                  <a:schemeClr val="accent5"/>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Garamond" panose="02020404030301010803" pitchFamily="18" charset="0"/>
            </a:endParaRPr>
          </a:p>
          <a:p>
            <a:pPr algn="ctr"/>
            <a:r>
              <a:rPr lang="en-US" dirty="0">
                <a:solidFill>
                  <a:schemeClr val="accent6">
                    <a:lumMod val="20000"/>
                    <a:lumOff val="80000"/>
                  </a:schemeClr>
                </a:solidFill>
                <a:latin typeface="Centaur" panose="02030504050205020304" pitchFamily="18" charset="0"/>
              </a:rPr>
              <a:t>LOKESH GARG (2210990544)</a:t>
            </a:r>
          </a:p>
          <a:p>
            <a:pPr algn="ctr"/>
            <a:r>
              <a:rPr lang="en-US" dirty="0">
                <a:solidFill>
                  <a:schemeClr val="accent6">
                    <a:lumMod val="20000"/>
                    <a:lumOff val="80000"/>
                  </a:schemeClr>
                </a:solidFill>
                <a:latin typeface="Centaur" panose="02030504050205020304" pitchFamily="18" charset="0"/>
              </a:rPr>
              <a:t>MANYA  (2210990561)</a:t>
            </a:r>
          </a:p>
          <a:p>
            <a:pPr algn="ctr"/>
            <a:r>
              <a:rPr lang="en-US" dirty="0">
                <a:solidFill>
                  <a:schemeClr val="accent6">
                    <a:lumMod val="20000"/>
                    <a:lumOff val="80000"/>
                  </a:schemeClr>
                </a:solidFill>
                <a:latin typeface="Centaur" panose="02030504050205020304" pitchFamily="18" charset="0"/>
              </a:rPr>
              <a:t>MEHAK GOEL (2210990573)</a:t>
            </a:r>
          </a:p>
          <a:p>
            <a:pPr algn="ctr"/>
            <a:endParaRPr lang="en-US" u="sng" dirty="0">
              <a:solidFill>
                <a:schemeClr val="accent6">
                  <a:lumMod val="20000"/>
                  <a:lumOff val="80000"/>
                </a:schemeClr>
              </a:solidFill>
              <a:latin typeface="Centaur" panose="02030504050205020304" pitchFamily="18" charset="0"/>
            </a:endParaRPr>
          </a:p>
          <a:p>
            <a:pPr marL="342900" indent="-342900" algn="ctr">
              <a:buClr>
                <a:srgbClr val="FF0000"/>
              </a:buClr>
              <a:buFont typeface="Wingdings" panose="05000000000000000000" pitchFamily="2" charset="2"/>
              <a:buChar char="Ø"/>
            </a:pPr>
            <a:r>
              <a:rPr lang="en-US" dirty="0">
                <a:solidFill>
                  <a:schemeClr val="accent6">
                    <a:lumMod val="20000"/>
                    <a:lumOff val="80000"/>
                  </a:schemeClr>
                </a:solidFill>
                <a:latin typeface="Centaur" panose="02030504050205020304" pitchFamily="18" charset="0"/>
              </a:rPr>
              <a:t>PRESENTED To --</a:t>
            </a:r>
          </a:p>
          <a:p>
            <a:pPr algn="ctr"/>
            <a:r>
              <a:rPr lang="en-US" dirty="0">
                <a:solidFill>
                  <a:schemeClr val="accent6">
                    <a:lumMod val="20000"/>
                    <a:lumOff val="80000"/>
                  </a:schemeClr>
                </a:solidFill>
                <a:effectLst>
                  <a:outerShdw blurRad="50800" dist="38100" dir="2700000" algn="tl" rotWithShape="0">
                    <a:prstClr val="black">
                      <a:alpha val="40000"/>
                    </a:prstClr>
                  </a:outerShdw>
                </a:effectLst>
                <a:latin typeface="Centaur" panose="02030504050205020304" pitchFamily="18" charset="0"/>
              </a:rPr>
              <a:t>    DR. HARVEEN KAUR</a:t>
            </a:r>
            <a:br>
              <a:rPr lang="en-US" u="sng" dirty="0">
                <a:solidFill>
                  <a:schemeClr val="accent6">
                    <a:lumMod val="20000"/>
                    <a:lumOff val="80000"/>
                  </a:schemeClr>
                </a:solidFill>
                <a:latin typeface="Centaur" panose="02030504050205020304" pitchFamily="18" charset="0"/>
              </a:rPr>
            </a:br>
            <a:r>
              <a:rPr lang="en-US" u="sng" dirty="0">
                <a:solidFill>
                  <a:schemeClr val="accent6">
                    <a:lumMod val="20000"/>
                    <a:lumOff val="80000"/>
                  </a:schemeClr>
                </a:solidFill>
                <a:latin typeface="Centaur" panose="02030504050205020304" pitchFamily="18" charset="0"/>
              </a:rPr>
              <a:t> </a:t>
            </a:r>
            <a:endParaRPr lang="en-US" dirty="0">
              <a:solidFill>
                <a:schemeClr val="accent6">
                  <a:lumMod val="20000"/>
                  <a:lumOff val="80000"/>
                </a:schemeClr>
              </a:solidFill>
              <a:latin typeface="Centaur" panose="02030504050205020304" pitchFamily="18" charset="0"/>
            </a:endParaRPr>
          </a:p>
          <a:p>
            <a:pPr algn="ctr"/>
            <a:r>
              <a:rPr lang="en-US" dirty="0">
                <a:solidFill>
                  <a:schemeClr val="accent6">
                    <a:lumMod val="20000"/>
                    <a:lumOff val="80000"/>
                  </a:schemeClr>
                </a:solidFill>
              </a:rPr>
              <a:t>Department of Computer Science and Engineering</a:t>
            </a:r>
          </a:p>
          <a:p>
            <a:pPr algn="ctr"/>
            <a:r>
              <a:rPr lang="en-US" b="1" dirty="0">
                <a:solidFill>
                  <a:schemeClr val="accent6">
                    <a:lumMod val="20000"/>
                    <a:lumOff val="80000"/>
                  </a:schemeClr>
                </a:solidFill>
              </a:rPr>
              <a:t>Chitkara University, Punjab</a:t>
            </a:r>
            <a:endParaRPr lang="en-US" dirty="0">
              <a:solidFill>
                <a:schemeClr val="accent6">
                  <a:lumMod val="20000"/>
                  <a:lumOff val="80000"/>
                </a:schemeClr>
              </a:solidFill>
            </a:endParaRPr>
          </a:p>
          <a:p>
            <a:endParaRPr lang="en-IN" dirty="0">
              <a:solidFill>
                <a:schemeClr val="accent6">
                  <a:lumMod val="20000"/>
                  <a:lumOff val="80000"/>
                </a:schemeClr>
              </a:solidFill>
            </a:endParaRPr>
          </a:p>
        </p:txBody>
      </p:sp>
      <p:pic>
        <p:nvPicPr>
          <p:cNvPr id="1028" name="Picture 4">
            <a:extLst>
              <a:ext uri="{FF2B5EF4-FFF2-40B4-BE49-F238E27FC236}">
                <a16:creationId xmlns:a16="http://schemas.microsoft.com/office/drawing/2014/main" id="{8248CD12-DDB6-8573-0284-52EB26F5C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39" y="108285"/>
            <a:ext cx="1603472" cy="849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62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EA31F-1E6D-0CB0-4825-A17AFB34A54A}"/>
              </a:ext>
            </a:extLst>
          </p:cNvPr>
          <p:cNvSpPr txBox="1"/>
          <p:nvPr/>
        </p:nvSpPr>
        <p:spPr>
          <a:xfrm>
            <a:off x="4316563" y="187414"/>
            <a:ext cx="2893894" cy="769441"/>
          </a:xfrm>
          <a:prstGeom prst="rect">
            <a:avLst/>
          </a:prstGeom>
          <a:noFill/>
        </p:spPr>
        <p:txBody>
          <a:bodyPr wrap="square" rtlCol="0">
            <a:spAutoFit/>
          </a:bodyPr>
          <a:lstStyle/>
          <a:p>
            <a:r>
              <a:rPr lang="en-US" sz="4400" u="sng" dirty="0">
                <a:latin typeface="Algerian" panose="04020705040A02060702" pitchFamily="82" charset="0"/>
              </a:rPr>
              <a:t>WORKING</a:t>
            </a:r>
            <a:endParaRPr lang="en-IN" sz="4400" u="sng" dirty="0">
              <a:latin typeface="Algerian" panose="04020705040A02060702" pitchFamily="82" charset="0"/>
            </a:endParaRPr>
          </a:p>
        </p:txBody>
      </p:sp>
      <p:sp>
        <p:nvSpPr>
          <p:cNvPr id="4" name="TextBox 3">
            <a:extLst>
              <a:ext uri="{FF2B5EF4-FFF2-40B4-BE49-F238E27FC236}">
                <a16:creationId xmlns:a16="http://schemas.microsoft.com/office/drawing/2014/main" id="{E48F9E99-89C3-9699-222F-E21EF5CD3F9E}"/>
              </a:ext>
            </a:extLst>
          </p:cNvPr>
          <p:cNvSpPr txBox="1"/>
          <p:nvPr/>
        </p:nvSpPr>
        <p:spPr>
          <a:xfrm>
            <a:off x="389027" y="1413538"/>
            <a:ext cx="10748966" cy="4401205"/>
          </a:xfrm>
          <a:prstGeom prst="rect">
            <a:avLst/>
          </a:prstGeom>
          <a:noFill/>
        </p:spPr>
        <p:txBody>
          <a:bodyPr wrap="square" rtlCol="0">
            <a:spAutoFit/>
          </a:bodyPr>
          <a:lstStyle/>
          <a:p>
            <a:r>
              <a:rPr lang="en-US" sz="2800" dirty="0">
                <a:latin typeface="Baskerville Old Face" panose="02020602080505020303" pitchFamily="18" charset="0"/>
              </a:rPr>
              <a:t>The system has a Database in which all the Data related to Users and the Café are stored automatically by the system using the Json Module.</a:t>
            </a:r>
          </a:p>
          <a:p>
            <a:pPr marL="0" indent="0">
              <a:buNone/>
            </a:pPr>
            <a:r>
              <a:rPr lang="en-US" sz="2800" dirty="0">
                <a:latin typeface="Baskerville Old Face" panose="02020602080505020303" pitchFamily="18" charset="0"/>
              </a:rPr>
              <a:t> Whenever a customer wants to use the system, firstly he has to login into the system to continue as only when the user is logged-in  the system will enable the rest of the commands.</a:t>
            </a:r>
          </a:p>
          <a:p>
            <a:pPr marL="0" indent="0">
              <a:buNone/>
            </a:pPr>
            <a:r>
              <a:rPr lang="en-US" sz="2800" dirty="0">
                <a:latin typeface="Baskerville Old Face" panose="02020602080505020303" pitchFamily="18" charset="0"/>
              </a:rPr>
              <a:t>After logging-in you can use all sorts of commands such as “Order”, “Print Orders”, “Checkout” and Many More.</a:t>
            </a:r>
          </a:p>
          <a:p>
            <a:pPr marL="0" indent="0">
              <a:buNone/>
            </a:pPr>
            <a:r>
              <a:rPr lang="en-US" sz="2800" dirty="0">
                <a:latin typeface="Baskerville Old Face" panose="02020602080505020303" pitchFamily="18" charset="0"/>
              </a:rPr>
              <a:t>And if you are given admin permissions by the Manager then even more commands are enabled for you such as “Add Item”, “Add User”, “Add Coupon” and Many More.</a:t>
            </a:r>
          </a:p>
        </p:txBody>
      </p:sp>
    </p:spTree>
    <p:extLst>
      <p:ext uri="{BB962C8B-B14F-4D97-AF65-F5344CB8AC3E}">
        <p14:creationId xmlns:p14="http://schemas.microsoft.com/office/powerpoint/2010/main" val="331538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6809C-668F-1844-AC12-442C1D341545}"/>
              </a:ext>
            </a:extLst>
          </p:cNvPr>
          <p:cNvSpPr txBox="1"/>
          <p:nvPr/>
        </p:nvSpPr>
        <p:spPr>
          <a:xfrm flipH="1">
            <a:off x="3442058" y="65315"/>
            <a:ext cx="4126774" cy="769441"/>
          </a:xfrm>
          <a:prstGeom prst="rect">
            <a:avLst/>
          </a:prstGeom>
          <a:noFill/>
        </p:spPr>
        <p:txBody>
          <a:bodyPr wrap="square" rtlCol="0">
            <a:spAutoFit/>
          </a:bodyPr>
          <a:lstStyle/>
          <a:p>
            <a:r>
              <a:rPr lang="en-IN" sz="4400" u="sng" dirty="0" err="1">
                <a:latin typeface="Algerian" panose="04020705040A02060702" pitchFamily="82" charset="0"/>
              </a:rPr>
              <a:t>Prons</a:t>
            </a:r>
            <a:r>
              <a:rPr lang="en-IN" sz="4400" u="sng" dirty="0">
                <a:latin typeface="Algerian" panose="04020705040A02060702" pitchFamily="82" charset="0"/>
              </a:rPr>
              <a:t> </a:t>
            </a:r>
          </a:p>
        </p:txBody>
      </p:sp>
      <p:sp>
        <p:nvSpPr>
          <p:cNvPr id="3" name="TextBox 2">
            <a:extLst>
              <a:ext uri="{FF2B5EF4-FFF2-40B4-BE49-F238E27FC236}">
                <a16:creationId xmlns:a16="http://schemas.microsoft.com/office/drawing/2014/main" id="{64266CDB-B949-EB39-3D02-B0D0AB693258}"/>
              </a:ext>
            </a:extLst>
          </p:cNvPr>
          <p:cNvSpPr txBox="1"/>
          <p:nvPr/>
        </p:nvSpPr>
        <p:spPr>
          <a:xfrm>
            <a:off x="491612" y="1209367"/>
            <a:ext cx="8268929" cy="3785652"/>
          </a:xfrm>
          <a:prstGeom prst="rect">
            <a:avLst/>
          </a:prstGeom>
          <a:noFill/>
        </p:spPr>
        <p:txBody>
          <a:bodyPr wrap="square" rtlCol="0">
            <a:spAutoFit/>
          </a:bodyPr>
          <a:lstStyle/>
          <a:p>
            <a:pPr marL="571500" indent="-571500">
              <a:buFont typeface="Wingdings" panose="05000000000000000000" pitchFamily="2" charset="2"/>
              <a:buChar char="Ø"/>
            </a:pPr>
            <a:r>
              <a:rPr lang="en-US" sz="4000" dirty="0">
                <a:latin typeface="Baskerville Old Face" panose="02020602080505020303" pitchFamily="18" charset="0"/>
              </a:rPr>
              <a:t>Increase Profits Greatly</a:t>
            </a:r>
          </a:p>
          <a:p>
            <a:pPr marL="571500" indent="-571500">
              <a:buFont typeface="Wingdings" panose="05000000000000000000" pitchFamily="2" charset="2"/>
              <a:buChar char="Ø"/>
            </a:pPr>
            <a:r>
              <a:rPr lang="en-US" sz="4000" dirty="0">
                <a:latin typeface="Baskerville Old Face" panose="02020602080505020303" pitchFamily="18" charset="0"/>
              </a:rPr>
              <a:t>User Friendly</a:t>
            </a:r>
          </a:p>
          <a:p>
            <a:pPr marL="571500" indent="-571500">
              <a:buFont typeface="Wingdings" panose="05000000000000000000" pitchFamily="2" charset="2"/>
              <a:buChar char="Ø"/>
            </a:pPr>
            <a:r>
              <a:rPr lang="en-US" sz="4000" dirty="0">
                <a:latin typeface="Baskerville Old Face" panose="02020602080505020303" pitchFamily="18" charset="0"/>
              </a:rPr>
              <a:t>Easy to approach</a:t>
            </a:r>
          </a:p>
          <a:p>
            <a:pPr marL="571500" indent="-571500">
              <a:buFont typeface="Wingdings" panose="05000000000000000000" pitchFamily="2" charset="2"/>
              <a:buChar char="Ø"/>
            </a:pPr>
            <a:r>
              <a:rPr lang="en-US" sz="4000" dirty="0">
                <a:latin typeface="Baskerville Old Face" panose="02020602080505020303" pitchFamily="18" charset="0"/>
              </a:rPr>
              <a:t>Easy to understand</a:t>
            </a:r>
          </a:p>
          <a:p>
            <a:pPr marL="571500" indent="-571500">
              <a:buFont typeface="Wingdings" panose="05000000000000000000" pitchFamily="2" charset="2"/>
              <a:buChar char="Ø"/>
            </a:pPr>
            <a:r>
              <a:rPr lang="en-US" sz="4000" dirty="0">
                <a:latin typeface="Baskerville Old Face" panose="02020602080505020303" pitchFamily="18" charset="0"/>
              </a:rPr>
              <a:t>Gives you valuable Management Experience</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23122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90FD7-2E18-6D27-BB51-E9C18E20437F}"/>
              </a:ext>
            </a:extLst>
          </p:cNvPr>
          <p:cNvSpPr txBox="1"/>
          <p:nvPr/>
        </p:nvSpPr>
        <p:spPr>
          <a:xfrm>
            <a:off x="3383100" y="223734"/>
            <a:ext cx="4786604" cy="707886"/>
          </a:xfrm>
          <a:prstGeom prst="rect">
            <a:avLst/>
          </a:prstGeom>
          <a:noFill/>
        </p:spPr>
        <p:txBody>
          <a:bodyPr wrap="square" rtlCol="0">
            <a:spAutoFit/>
          </a:bodyPr>
          <a:lstStyle/>
          <a:p>
            <a:r>
              <a:rPr lang="en-US" sz="4000" u="sng" dirty="0">
                <a:latin typeface="Algerian" panose="04020705040A02060702" pitchFamily="82" charset="0"/>
              </a:rPr>
              <a:t>Cons</a:t>
            </a:r>
            <a:endParaRPr lang="en-IN" sz="4000" u="sng" dirty="0">
              <a:latin typeface="Algerian" panose="04020705040A02060702" pitchFamily="82" charset="0"/>
            </a:endParaRPr>
          </a:p>
        </p:txBody>
      </p:sp>
      <p:sp>
        <p:nvSpPr>
          <p:cNvPr id="4" name="TextBox 3">
            <a:extLst>
              <a:ext uri="{FF2B5EF4-FFF2-40B4-BE49-F238E27FC236}">
                <a16:creationId xmlns:a16="http://schemas.microsoft.com/office/drawing/2014/main" id="{46DEA36C-47E7-47C6-869C-839E72A8A42A}"/>
              </a:ext>
            </a:extLst>
          </p:cNvPr>
          <p:cNvSpPr txBox="1"/>
          <p:nvPr/>
        </p:nvSpPr>
        <p:spPr>
          <a:xfrm>
            <a:off x="285135" y="1316588"/>
            <a:ext cx="10500851" cy="4401205"/>
          </a:xfrm>
          <a:prstGeom prst="rect">
            <a:avLst/>
          </a:prstGeom>
          <a:noFill/>
        </p:spPr>
        <p:txBody>
          <a:bodyPr wrap="square" rtlCol="0">
            <a:spAutoFit/>
          </a:bodyPr>
          <a:lstStyle/>
          <a:p>
            <a:pPr marL="571500" indent="-571500">
              <a:buFont typeface="Wingdings" panose="05000000000000000000" pitchFamily="2" charset="2"/>
              <a:buChar char="Ø"/>
            </a:pPr>
            <a:r>
              <a:rPr lang="en-US" sz="4000" dirty="0">
                <a:latin typeface="Baskerville Old Face" panose="02020602080505020303" pitchFamily="18" charset="0"/>
              </a:rPr>
              <a:t>Only one User can use the system at a time.</a:t>
            </a:r>
          </a:p>
          <a:p>
            <a:pPr marL="571500" indent="-571500">
              <a:buFont typeface="Wingdings" panose="05000000000000000000" pitchFamily="2" charset="2"/>
              <a:buChar char="Ø"/>
            </a:pPr>
            <a:r>
              <a:rPr lang="en-US" sz="4000" dirty="0">
                <a:latin typeface="Baskerville Old Face" panose="02020602080505020303" pitchFamily="18" charset="0"/>
              </a:rPr>
              <a:t>Once ordered, the order can be canceled but the quantity of the order can not be changed.</a:t>
            </a:r>
          </a:p>
          <a:p>
            <a:pPr marL="571500" indent="-571500">
              <a:buFont typeface="Wingdings" panose="05000000000000000000" pitchFamily="2" charset="2"/>
              <a:buChar char="Ø"/>
            </a:pPr>
            <a:r>
              <a:rPr lang="en-US" sz="4000" dirty="0">
                <a:latin typeface="Baskerville Old Face" panose="02020602080505020303" pitchFamily="18" charset="0"/>
              </a:rPr>
              <a:t>The system only allows the user that has an account in the database and that  account can only be made by an admin which in our case is the café manager.</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152450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7C3B5-A336-8529-1C0B-948D08BDAB60}"/>
              </a:ext>
            </a:extLst>
          </p:cNvPr>
          <p:cNvSpPr txBox="1"/>
          <p:nvPr/>
        </p:nvSpPr>
        <p:spPr>
          <a:xfrm>
            <a:off x="3539412" y="149289"/>
            <a:ext cx="5747657" cy="769441"/>
          </a:xfrm>
          <a:prstGeom prst="rect">
            <a:avLst/>
          </a:prstGeom>
          <a:noFill/>
        </p:spPr>
        <p:txBody>
          <a:bodyPr wrap="square" rtlCol="0">
            <a:spAutoFit/>
          </a:bodyPr>
          <a:lstStyle/>
          <a:p>
            <a:r>
              <a:rPr lang="en-IN" sz="4400" u="sng" dirty="0">
                <a:latin typeface="Algerian" panose="04020705040A02060702" pitchFamily="82" charset="0"/>
              </a:rPr>
              <a:t>FUTURE</a:t>
            </a:r>
            <a:r>
              <a:rPr lang="en-IN" sz="4400" i="1" u="sng" dirty="0">
                <a:latin typeface="Algerian" panose="04020705040A02060702" pitchFamily="82" charset="0"/>
              </a:rPr>
              <a:t> </a:t>
            </a:r>
            <a:r>
              <a:rPr lang="en-IN" sz="4400" u="sng" dirty="0">
                <a:latin typeface="Algerian" panose="04020705040A02060702" pitchFamily="82" charset="0"/>
              </a:rPr>
              <a:t>SCOPE</a:t>
            </a:r>
          </a:p>
        </p:txBody>
      </p:sp>
      <p:sp>
        <p:nvSpPr>
          <p:cNvPr id="3" name="TextBox 2">
            <a:extLst>
              <a:ext uri="{FF2B5EF4-FFF2-40B4-BE49-F238E27FC236}">
                <a16:creationId xmlns:a16="http://schemas.microsoft.com/office/drawing/2014/main" id="{FAFC08D9-2210-795C-789E-2F7437665F51}"/>
              </a:ext>
            </a:extLst>
          </p:cNvPr>
          <p:cNvSpPr txBox="1"/>
          <p:nvPr/>
        </p:nvSpPr>
        <p:spPr>
          <a:xfrm>
            <a:off x="690862" y="1342019"/>
            <a:ext cx="7774711" cy="4524315"/>
          </a:xfrm>
          <a:prstGeom prst="rect">
            <a:avLst/>
          </a:prstGeom>
          <a:noFill/>
        </p:spPr>
        <p:txBody>
          <a:bodyPr wrap="square" rtlCol="0">
            <a:spAutoFit/>
          </a:bodyPr>
          <a:lstStyle/>
          <a:p>
            <a:pPr marL="0" indent="0">
              <a:buNone/>
            </a:pPr>
            <a:r>
              <a:rPr lang="en-US" sz="3200" dirty="0">
                <a:latin typeface="Baskerville Old Face" panose="02020602080505020303" pitchFamily="18" charset="0"/>
              </a:rPr>
              <a:t>More modules can be added in the system to make it:</a:t>
            </a:r>
          </a:p>
          <a:p>
            <a:pPr marL="457200" indent="-457200">
              <a:buFont typeface="Wingdings" panose="05000000000000000000" pitchFamily="2" charset="2"/>
              <a:buChar char="Ø"/>
            </a:pPr>
            <a:r>
              <a:rPr lang="en-US" sz="3200" dirty="0">
                <a:latin typeface="Baskerville Old Face" panose="02020602080505020303" pitchFamily="18" charset="0"/>
              </a:rPr>
              <a:t>More Attractive</a:t>
            </a:r>
          </a:p>
          <a:p>
            <a:pPr marL="457200" indent="-457200">
              <a:buFont typeface="Wingdings" panose="05000000000000000000" pitchFamily="2" charset="2"/>
              <a:buChar char="Ø"/>
            </a:pPr>
            <a:r>
              <a:rPr lang="en-IN" sz="3200" dirty="0">
                <a:latin typeface="Baskerville Old Face" panose="02020602080505020303" pitchFamily="18" charset="0"/>
              </a:rPr>
              <a:t>More User Friendly</a:t>
            </a:r>
          </a:p>
          <a:p>
            <a:r>
              <a:rPr lang="en-IN" sz="3200" dirty="0">
                <a:latin typeface="Baskerville Old Face" panose="02020602080505020303" pitchFamily="18" charset="0"/>
              </a:rPr>
              <a:t>More Efficient and Trustworthy</a:t>
            </a:r>
          </a:p>
          <a:p>
            <a:pPr marL="457200" indent="-457200">
              <a:buFont typeface="Wingdings" panose="05000000000000000000" pitchFamily="2" charset="2"/>
              <a:buChar char="Ø"/>
            </a:pPr>
            <a:r>
              <a:rPr lang="en-IN" sz="3200" dirty="0">
                <a:latin typeface="Baskerville Old Face" panose="02020602080505020303" pitchFamily="18" charset="0"/>
              </a:rPr>
              <a:t>More Widescale Option</a:t>
            </a:r>
          </a:p>
          <a:p>
            <a:pPr marL="457200" indent="-457200">
              <a:buFont typeface="Wingdings" panose="05000000000000000000" pitchFamily="2" charset="2"/>
              <a:buChar char="Ø"/>
            </a:pPr>
            <a:r>
              <a:rPr lang="en-IN" sz="3200" dirty="0">
                <a:latin typeface="Baskerville Old Face" panose="02020602080505020303" pitchFamily="18" charset="0"/>
              </a:rPr>
              <a:t>Even an AI can be added to the system to make it even more Interactive and Professional.</a:t>
            </a:r>
          </a:p>
        </p:txBody>
      </p:sp>
    </p:spTree>
    <p:extLst>
      <p:ext uri="{BB962C8B-B14F-4D97-AF65-F5344CB8AC3E}">
        <p14:creationId xmlns:p14="http://schemas.microsoft.com/office/powerpoint/2010/main" val="381167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C9F893-D39A-DE13-BD7B-CAB2F22AACBC}"/>
              </a:ext>
            </a:extLst>
          </p:cNvPr>
          <p:cNvSpPr txBox="1"/>
          <p:nvPr/>
        </p:nvSpPr>
        <p:spPr>
          <a:xfrm>
            <a:off x="3909527" y="149290"/>
            <a:ext cx="3741576" cy="707886"/>
          </a:xfrm>
          <a:prstGeom prst="rect">
            <a:avLst/>
          </a:prstGeom>
          <a:noFill/>
        </p:spPr>
        <p:txBody>
          <a:bodyPr wrap="square" rtlCol="0">
            <a:spAutoFit/>
          </a:bodyPr>
          <a:lstStyle/>
          <a:p>
            <a:r>
              <a:rPr lang="en-IN" sz="4000" u="sng" dirty="0">
                <a:latin typeface="Algerian" panose="04020705040A02060702" pitchFamily="82" charset="0"/>
              </a:rPr>
              <a:t>CONCLUSION</a:t>
            </a:r>
          </a:p>
        </p:txBody>
      </p:sp>
      <p:sp>
        <p:nvSpPr>
          <p:cNvPr id="3" name="TextBox 2">
            <a:extLst>
              <a:ext uri="{FF2B5EF4-FFF2-40B4-BE49-F238E27FC236}">
                <a16:creationId xmlns:a16="http://schemas.microsoft.com/office/drawing/2014/main" id="{590EF1C6-1387-00BA-B1A4-39FC29F55697}"/>
              </a:ext>
            </a:extLst>
          </p:cNvPr>
          <p:cNvSpPr txBox="1"/>
          <p:nvPr/>
        </p:nvSpPr>
        <p:spPr>
          <a:xfrm>
            <a:off x="344128" y="1219200"/>
            <a:ext cx="11159613" cy="5016758"/>
          </a:xfrm>
          <a:prstGeom prst="rect">
            <a:avLst/>
          </a:prstGeom>
          <a:noFill/>
        </p:spPr>
        <p:txBody>
          <a:bodyPr wrap="square" rtlCol="0">
            <a:spAutoFit/>
          </a:bodyPr>
          <a:lstStyle/>
          <a:p>
            <a:pPr marL="0" indent="0">
              <a:buNone/>
            </a:pPr>
            <a:r>
              <a:rPr lang="en-US" sz="4000" dirty="0">
                <a:latin typeface="Baskerville Old Face" panose="02020602080505020303" pitchFamily="18" charset="0"/>
              </a:rPr>
              <a:t>Food and Beverages Services can also be called the backbone of the hospitality industry and can be used all around the world. This system will pave the way for you to reach those heights in the most efficient and quickest way. You can conceivably imagine where you are also learning new and exciting things along the way to make you and your café a better version of themself.</a:t>
            </a:r>
            <a:endParaRPr lang="en-IN" sz="4000" dirty="0">
              <a:latin typeface="Baskerville Old Face" panose="02020602080505020303" pitchFamily="18" charset="0"/>
            </a:endParaRPr>
          </a:p>
        </p:txBody>
      </p:sp>
    </p:spTree>
    <p:extLst>
      <p:ext uri="{BB962C8B-B14F-4D97-AF65-F5344CB8AC3E}">
        <p14:creationId xmlns:p14="http://schemas.microsoft.com/office/powerpoint/2010/main" val="182918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8ECD3E-C1CD-6BA3-B661-77D8500B3B67}"/>
              </a:ext>
            </a:extLst>
          </p:cNvPr>
          <p:cNvSpPr txBox="1"/>
          <p:nvPr/>
        </p:nvSpPr>
        <p:spPr>
          <a:xfrm>
            <a:off x="652208" y="965383"/>
            <a:ext cx="10394302" cy="3895362"/>
          </a:xfrm>
          <a:prstGeom prst="rect">
            <a:avLst/>
          </a:prstGeom>
          <a:noFill/>
        </p:spPr>
        <p:txBody>
          <a:bodyPr wrap="square" rtlCol="0">
            <a:spAutoFit/>
          </a:bodyPr>
          <a:lstStyle/>
          <a:p>
            <a:pPr algn="l">
              <a:lnSpc>
                <a:spcPct val="150000"/>
              </a:lnSpc>
            </a:pPr>
            <a:endParaRPr lang="en-US" sz="2800" b="0" i="0" u="sng" dirty="0">
              <a:latin typeface="Algerian" panose="04020705040A02060702" pitchFamily="82" charset="0"/>
            </a:endParaRPr>
          </a:p>
          <a:p>
            <a:pPr marL="457200" indent="-457200">
              <a:lnSpc>
                <a:spcPct val="150000"/>
              </a:lnSpc>
              <a:buFont typeface="Wingdings" panose="05000000000000000000" pitchFamily="2" charset="2"/>
              <a:buChar char="ü"/>
            </a:pPr>
            <a:r>
              <a:rPr lang="en-IN" sz="2800" u="sng" dirty="0">
                <a:latin typeface="Algerian" panose="04020705040A02060702" pitchFamily="82" charset="0"/>
                <a:cs typeface="Kokila"/>
                <a:hlinkClick r:id="rId2">
                  <a:extLst>
                    <a:ext uri="{A12FA001-AC4F-418D-AE19-62706E023703}">
                      <ahyp:hlinkClr xmlns:ahyp="http://schemas.microsoft.com/office/drawing/2018/hyperlinkcolor" val="tx"/>
                    </a:ext>
                  </a:extLst>
                </a:hlinkClick>
              </a:rPr>
              <a:t>www.geeksforgeeks.org</a:t>
            </a:r>
            <a:endParaRPr lang="en-IN" sz="2800" u="sng" dirty="0">
              <a:latin typeface="Algerian" panose="04020705040A02060702" pitchFamily="82" charset="0"/>
              <a:cs typeface="Kokila"/>
            </a:endParaRPr>
          </a:p>
          <a:p>
            <a:pPr marL="457200" indent="-457200">
              <a:lnSpc>
                <a:spcPct val="150000"/>
              </a:lnSpc>
              <a:buFont typeface="Wingdings" panose="05000000000000000000" pitchFamily="2" charset="2"/>
              <a:buChar char="ü"/>
            </a:pPr>
            <a:r>
              <a:rPr lang="en-IN" sz="2800" u="sng" dirty="0">
                <a:latin typeface="Algerian" panose="04020705040A02060702" pitchFamily="82" charset="0"/>
                <a:cs typeface="Kokila"/>
              </a:rPr>
              <a:t>WWW.W3SCHOOLS.COM</a:t>
            </a:r>
          </a:p>
          <a:p>
            <a:pPr marL="457200" indent="-457200">
              <a:lnSpc>
                <a:spcPct val="150000"/>
              </a:lnSpc>
              <a:buFont typeface="Wingdings" panose="05000000000000000000" pitchFamily="2" charset="2"/>
              <a:buChar char="ü"/>
            </a:pPr>
            <a:r>
              <a:rPr lang="en-IN" sz="2800" u="sng" dirty="0">
                <a:latin typeface="Algerian" panose="04020705040A02060702" pitchFamily="82" charset="0"/>
                <a:cs typeface="Kokila" panose="020B0604020202020204" pitchFamily="34" charset="0"/>
                <a:hlinkClick r:id="rId3">
                  <a:extLst>
                    <a:ext uri="{A12FA001-AC4F-418D-AE19-62706E023703}">
                      <ahyp:hlinkClr xmlns:ahyp="http://schemas.microsoft.com/office/drawing/2018/hyperlinkcolor" val="tx"/>
                    </a:ext>
                  </a:extLst>
                </a:hlinkClick>
              </a:rPr>
              <a:t>www.google.com</a:t>
            </a:r>
            <a:endParaRPr lang="en-IN" sz="2800" u="sng" dirty="0">
              <a:latin typeface="Algerian" panose="04020705040A02060702" pitchFamily="82" charset="0"/>
              <a:cs typeface="Kokila" panose="020B0604020202020204" pitchFamily="34" charset="0"/>
            </a:endParaRPr>
          </a:p>
          <a:p>
            <a:pPr marL="457200" indent="-457200">
              <a:lnSpc>
                <a:spcPct val="150000"/>
              </a:lnSpc>
              <a:buFont typeface="Wingdings" panose="05000000000000000000" pitchFamily="2" charset="2"/>
              <a:buChar char="ü"/>
            </a:pPr>
            <a:r>
              <a:rPr lang="en-IN" sz="2800" u="sng" dirty="0">
                <a:latin typeface="Algerian" panose="04020705040A02060702" pitchFamily="82" charset="0"/>
                <a:cs typeface="Kokila" panose="020B0604020202020204" pitchFamily="34" charset="0"/>
                <a:hlinkClick r:id="rId4">
                  <a:extLst>
                    <a:ext uri="{A12FA001-AC4F-418D-AE19-62706E023703}">
                      <ahyp:hlinkClr xmlns:ahyp="http://schemas.microsoft.com/office/drawing/2018/hyperlinkcolor" val="tx"/>
                    </a:ext>
                  </a:extLst>
                </a:hlinkClick>
              </a:rPr>
              <a:t>www.youtube.com</a:t>
            </a:r>
            <a:endParaRPr lang="en-IN" sz="2800" u="sng" dirty="0">
              <a:latin typeface="Algerian" panose="04020705040A02060702" pitchFamily="82" charset="0"/>
              <a:cs typeface="Kokila" panose="020B0604020202020204" pitchFamily="34" charset="0"/>
            </a:endParaRPr>
          </a:p>
          <a:p>
            <a:pPr marL="457200" indent="-457200">
              <a:lnSpc>
                <a:spcPct val="150000"/>
              </a:lnSpc>
              <a:buFont typeface="Wingdings" panose="05000000000000000000" pitchFamily="2" charset="2"/>
              <a:buChar char="ü"/>
            </a:pPr>
            <a:r>
              <a:rPr lang="en-IN" sz="2800" u="sng" dirty="0">
                <a:latin typeface="Algerian" panose="04020705040A02060702" pitchFamily="82" charset="0"/>
                <a:cs typeface="Kokila"/>
              </a:rPr>
              <a:t>Dr. Harveen Kaur (Lab Teacher) </a:t>
            </a:r>
            <a:endParaRPr lang="en-IN" sz="2800" u="sng" dirty="0">
              <a:latin typeface="Algerian" panose="04020705040A02060702" pitchFamily="82" charset="0"/>
              <a:cs typeface="Kokila" panose="020B0604020202020204" pitchFamily="34" charset="0"/>
            </a:endParaRPr>
          </a:p>
        </p:txBody>
      </p:sp>
      <p:sp>
        <p:nvSpPr>
          <p:cNvPr id="7" name="TextBox 6">
            <a:extLst>
              <a:ext uri="{FF2B5EF4-FFF2-40B4-BE49-F238E27FC236}">
                <a16:creationId xmlns:a16="http://schemas.microsoft.com/office/drawing/2014/main" id="{5B3EBEC9-7FAD-DF55-C75D-A3A56D762146}"/>
              </a:ext>
            </a:extLst>
          </p:cNvPr>
          <p:cNvSpPr txBox="1"/>
          <p:nvPr/>
        </p:nvSpPr>
        <p:spPr>
          <a:xfrm flipH="1">
            <a:off x="3320761" y="195942"/>
            <a:ext cx="5216747" cy="769441"/>
          </a:xfrm>
          <a:prstGeom prst="rect">
            <a:avLst/>
          </a:prstGeom>
          <a:noFill/>
        </p:spPr>
        <p:txBody>
          <a:bodyPr wrap="square" rtlCol="0">
            <a:spAutoFit/>
          </a:bodyPr>
          <a:lstStyle/>
          <a:p>
            <a:r>
              <a:rPr lang="en-IN" sz="4400" u="sng" dirty="0">
                <a:latin typeface="Algerian" panose="04020705040A02060702" pitchFamily="82" charset="0"/>
              </a:rPr>
              <a:t>BIBLIOGRAPHY</a:t>
            </a:r>
          </a:p>
        </p:txBody>
      </p:sp>
      <p:pic>
        <p:nvPicPr>
          <p:cNvPr id="8" name="Picture 7">
            <a:extLst>
              <a:ext uri="{FF2B5EF4-FFF2-40B4-BE49-F238E27FC236}">
                <a16:creationId xmlns:a16="http://schemas.microsoft.com/office/drawing/2014/main" id="{1BDC004B-87E2-DAD5-5140-4BBBF7140974}"/>
              </a:ext>
            </a:extLst>
          </p:cNvPr>
          <p:cNvPicPr>
            <a:picLocks noChangeAspect="1"/>
          </p:cNvPicPr>
          <p:nvPr/>
        </p:nvPicPr>
        <p:blipFill>
          <a:blip r:embed="rId5"/>
          <a:stretch>
            <a:fillRect/>
          </a:stretch>
        </p:blipFill>
        <p:spPr>
          <a:xfrm>
            <a:off x="149" y="-31312"/>
            <a:ext cx="1489439" cy="1065229"/>
          </a:xfrm>
          <a:prstGeom prst="rect">
            <a:avLst/>
          </a:prstGeom>
        </p:spPr>
      </p:pic>
    </p:spTree>
    <p:extLst>
      <p:ext uri="{BB962C8B-B14F-4D97-AF65-F5344CB8AC3E}">
        <p14:creationId xmlns:p14="http://schemas.microsoft.com/office/powerpoint/2010/main" val="358472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269D371-F0D4-5531-927B-19AFAB80C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135" y="3088744"/>
            <a:ext cx="4513294" cy="36106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C24B7A4-981F-5FAB-A55E-62EDD68EB91C}"/>
              </a:ext>
            </a:extLst>
          </p:cNvPr>
          <p:cNvSpPr txBox="1"/>
          <p:nvPr/>
        </p:nvSpPr>
        <p:spPr>
          <a:xfrm>
            <a:off x="335903" y="1775518"/>
            <a:ext cx="6867330" cy="2062103"/>
          </a:xfrm>
          <a:prstGeom prst="rect">
            <a:avLst/>
          </a:prstGeom>
          <a:noFill/>
        </p:spPr>
        <p:txBody>
          <a:bodyPr wrap="square" rtlCol="0">
            <a:spAutoFit/>
          </a:bodyPr>
          <a:lstStyle/>
          <a:p>
            <a:r>
              <a:rPr lang="en-IN" sz="3200" dirty="0">
                <a:latin typeface="Algerian" panose="04020705040A02060702" pitchFamily="82" charset="0"/>
              </a:rPr>
              <a:t>SUBMITTED BY—</a:t>
            </a:r>
          </a:p>
          <a:p>
            <a:r>
              <a:rPr lang="en-IN" sz="3200" dirty="0">
                <a:latin typeface="Algerian" panose="04020705040A02060702" pitchFamily="82" charset="0"/>
              </a:rPr>
              <a:t>LOKESH GARG  (2210990544)</a:t>
            </a:r>
          </a:p>
          <a:p>
            <a:r>
              <a:rPr lang="en-IN" sz="3200" dirty="0">
                <a:latin typeface="Algerian" panose="04020705040A02060702" pitchFamily="82" charset="0"/>
              </a:rPr>
              <a:t>MANYA  (2210990561)</a:t>
            </a:r>
          </a:p>
          <a:p>
            <a:r>
              <a:rPr lang="en-IN" sz="3200" dirty="0">
                <a:latin typeface="Algerian" panose="04020705040A02060702" pitchFamily="82" charset="0"/>
              </a:rPr>
              <a:t>MEHAK GOEL  (2210990573)</a:t>
            </a:r>
          </a:p>
        </p:txBody>
      </p:sp>
      <p:pic>
        <p:nvPicPr>
          <p:cNvPr id="4" name="Picture 3">
            <a:extLst>
              <a:ext uri="{FF2B5EF4-FFF2-40B4-BE49-F238E27FC236}">
                <a16:creationId xmlns:a16="http://schemas.microsoft.com/office/drawing/2014/main" id="{2B6FB8F0-61EA-FC09-FBFE-3383DC98A660}"/>
              </a:ext>
            </a:extLst>
          </p:cNvPr>
          <p:cNvPicPr>
            <a:picLocks noChangeAspect="1"/>
          </p:cNvPicPr>
          <p:nvPr/>
        </p:nvPicPr>
        <p:blipFill>
          <a:blip r:embed="rId3"/>
          <a:stretch>
            <a:fillRect/>
          </a:stretch>
        </p:blipFill>
        <p:spPr>
          <a:xfrm>
            <a:off x="149" y="-31312"/>
            <a:ext cx="1489439" cy="1065229"/>
          </a:xfrm>
          <a:prstGeom prst="rect">
            <a:avLst/>
          </a:prstGeom>
        </p:spPr>
      </p:pic>
    </p:spTree>
    <p:extLst>
      <p:ext uri="{BB962C8B-B14F-4D97-AF65-F5344CB8AC3E}">
        <p14:creationId xmlns:p14="http://schemas.microsoft.com/office/powerpoint/2010/main" val="249662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B3B95-468B-AF35-06DB-FE0F59D4D9A5}"/>
              </a:ext>
            </a:extLst>
          </p:cNvPr>
          <p:cNvSpPr txBox="1"/>
          <p:nvPr/>
        </p:nvSpPr>
        <p:spPr>
          <a:xfrm>
            <a:off x="1489587" y="175032"/>
            <a:ext cx="4606413" cy="558460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t>PROJECT DETAILS</a:t>
            </a:r>
          </a:p>
          <a:p>
            <a:pPr marL="342900" indent="-342900">
              <a:lnSpc>
                <a:spcPct val="150000"/>
              </a:lnSpc>
              <a:buFont typeface="Wingdings" panose="05000000000000000000" pitchFamily="2" charset="2"/>
              <a:buChar char="Ø"/>
            </a:pPr>
            <a:r>
              <a:rPr lang="en-IN" sz="2000" dirty="0"/>
              <a:t>DECLARATION</a:t>
            </a:r>
          </a:p>
          <a:p>
            <a:pPr marL="342900" indent="-342900">
              <a:lnSpc>
                <a:spcPct val="150000"/>
              </a:lnSpc>
              <a:buFont typeface="Wingdings" panose="05000000000000000000" pitchFamily="2" charset="2"/>
              <a:buChar char="Ø"/>
            </a:pPr>
            <a:r>
              <a:rPr lang="en-IN" sz="2000" dirty="0"/>
              <a:t>ACKNOWLEDGEMENT</a:t>
            </a:r>
          </a:p>
          <a:p>
            <a:pPr marL="342900" indent="-342900">
              <a:lnSpc>
                <a:spcPct val="150000"/>
              </a:lnSpc>
              <a:buFont typeface="Wingdings" panose="05000000000000000000" pitchFamily="2" charset="2"/>
              <a:buChar char="Ø"/>
            </a:pPr>
            <a:r>
              <a:rPr lang="en-IN" sz="2000" dirty="0"/>
              <a:t>INTRODUCTION</a:t>
            </a:r>
          </a:p>
          <a:p>
            <a:pPr marL="342900" indent="-342900">
              <a:lnSpc>
                <a:spcPct val="150000"/>
              </a:lnSpc>
              <a:buFont typeface="Wingdings" panose="05000000000000000000" pitchFamily="2" charset="2"/>
              <a:buChar char="Ø"/>
            </a:pPr>
            <a:r>
              <a:rPr lang="en-US" sz="2000" dirty="0">
                <a:latin typeface="+mn-lt"/>
                <a:cs typeface="Gill Sans Light" panose="020B0302020104020203" pitchFamily="34" charset="-79"/>
              </a:rPr>
              <a:t>OBJECTIVES</a:t>
            </a:r>
          </a:p>
          <a:p>
            <a:pPr marL="342900" indent="-342900">
              <a:lnSpc>
                <a:spcPct val="150000"/>
              </a:lnSpc>
              <a:buFont typeface="Wingdings" panose="05000000000000000000" pitchFamily="2" charset="2"/>
              <a:buChar char="Ø"/>
            </a:pPr>
            <a:r>
              <a:rPr lang="en-US" sz="2000" dirty="0">
                <a:cs typeface="Gill Sans Light" panose="020B0302020104020203" pitchFamily="34" charset="-79"/>
              </a:rPr>
              <a:t>STEPS</a:t>
            </a:r>
            <a:endParaRPr lang="en-US" sz="2000" dirty="0">
              <a:latin typeface="+mn-lt"/>
              <a:cs typeface="Gill Sans Light" panose="020B0302020104020203" pitchFamily="34" charset="-79"/>
            </a:endParaRPr>
          </a:p>
          <a:p>
            <a:pPr marL="342900" indent="-342900">
              <a:lnSpc>
                <a:spcPct val="150000"/>
              </a:lnSpc>
              <a:buFont typeface="Wingdings" panose="05000000000000000000" pitchFamily="2" charset="2"/>
              <a:buChar char="Ø"/>
            </a:pPr>
            <a:r>
              <a:rPr lang="en-US" sz="2000" dirty="0">
                <a:cs typeface="Gill Sans Light" panose="020B0302020104020203" pitchFamily="34" charset="-79"/>
              </a:rPr>
              <a:t>INDIVIDUAL ROLES</a:t>
            </a:r>
          </a:p>
          <a:p>
            <a:pPr marL="342900" indent="-342900">
              <a:lnSpc>
                <a:spcPct val="150000"/>
              </a:lnSpc>
              <a:buFont typeface="Wingdings" panose="05000000000000000000" pitchFamily="2" charset="2"/>
              <a:buChar char="Ø"/>
            </a:pPr>
            <a:r>
              <a:rPr lang="en-US" sz="2000" dirty="0">
                <a:cs typeface="Gill Sans Light" panose="020B0302020104020203" pitchFamily="34" charset="-79"/>
              </a:rPr>
              <a:t>WORKING</a:t>
            </a:r>
            <a:endParaRPr lang="en-IN" sz="2000" dirty="0"/>
          </a:p>
          <a:p>
            <a:pPr marL="342900" indent="-342900">
              <a:lnSpc>
                <a:spcPct val="150000"/>
              </a:lnSpc>
              <a:buFont typeface="Wingdings" panose="05000000000000000000" pitchFamily="2" charset="2"/>
              <a:buChar char="Ø"/>
            </a:pPr>
            <a:r>
              <a:rPr lang="en-IN" sz="2000" dirty="0"/>
              <a:t>PROS AND CONS</a:t>
            </a:r>
          </a:p>
          <a:p>
            <a:pPr marL="342900" indent="-342900">
              <a:lnSpc>
                <a:spcPct val="150000"/>
              </a:lnSpc>
              <a:buFont typeface="Wingdings" panose="05000000000000000000" pitchFamily="2" charset="2"/>
              <a:buChar char="Ø"/>
            </a:pPr>
            <a:r>
              <a:rPr lang="en-IN" sz="2000" dirty="0"/>
              <a:t>FUTURE SCOPE</a:t>
            </a:r>
          </a:p>
          <a:p>
            <a:pPr marL="342900" indent="-342900">
              <a:lnSpc>
                <a:spcPct val="150000"/>
              </a:lnSpc>
              <a:buFont typeface="Wingdings" panose="05000000000000000000" pitchFamily="2" charset="2"/>
              <a:buChar char="Ø"/>
            </a:pPr>
            <a:r>
              <a:rPr lang="en-IN" sz="2000" dirty="0"/>
              <a:t>CONCLUSION</a:t>
            </a:r>
          </a:p>
          <a:p>
            <a:pPr marL="342900" indent="-342900">
              <a:lnSpc>
                <a:spcPct val="150000"/>
              </a:lnSpc>
              <a:buFont typeface="Wingdings" panose="05000000000000000000" pitchFamily="2" charset="2"/>
              <a:buChar char="Ø"/>
            </a:pPr>
            <a:r>
              <a:rPr lang="en-IN" sz="2000" dirty="0"/>
              <a:t>BIBLIOGRAPHY</a:t>
            </a:r>
          </a:p>
        </p:txBody>
      </p:sp>
      <p:pic>
        <p:nvPicPr>
          <p:cNvPr id="2050" name="Picture 2">
            <a:extLst>
              <a:ext uri="{FF2B5EF4-FFF2-40B4-BE49-F238E27FC236}">
                <a16:creationId xmlns:a16="http://schemas.microsoft.com/office/drawing/2014/main" id="{FB9974E0-6B23-134A-6177-B753DC699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90" y="32657"/>
            <a:ext cx="5794310" cy="67926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82FB0DD-6F23-5C64-A362-E8028E80C45C}"/>
              </a:ext>
            </a:extLst>
          </p:cNvPr>
          <p:cNvPicPr>
            <a:picLocks noChangeAspect="1"/>
          </p:cNvPicPr>
          <p:nvPr/>
        </p:nvPicPr>
        <p:blipFill>
          <a:blip r:embed="rId3"/>
          <a:stretch>
            <a:fillRect/>
          </a:stretch>
        </p:blipFill>
        <p:spPr>
          <a:xfrm>
            <a:off x="149" y="-31312"/>
            <a:ext cx="1489439" cy="1065229"/>
          </a:xfrm>
          <a:prstGeom prst="rect">
            <a:avLst/>
          </a:prstGeom>
        </p:spPr>
      </p:pic>
    </p:spTree>
    <p:extLst>
      <p:ext uri="{BB962C8B-B14F-4D97-AF65-F5344CB8AC3E}">
        <p14:creationId xmlns:p14="http://schemas.microsoft.com/office/powerpoint/2010/main" val="802822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A33AC-B195-C2A9-5CFB-32200BDBD848}"/>
              </a:ext>
            </a:extLst>
          </p:cNvPr>
          <p:cNvSpPr txBox="1"/>
          <p:nvPr/>
        </p:nvSpPr>
        <p:spPr>
          <a:xfrm>
            <a:off x="758088" y="198753"/>
            <a:ext cx="6793086" cy="769441"/>
          </a:xfrm>
          <a:prstGeom prst="rect">
            <a:avLst/>
          </a:prstGeom>
          <a:noFill/>
        </p:spPr>
        <p:txBody>
          <a:bodyPr wrap="square" rtlCol="0">
            <a:spAutoFit/>
          </a:bodyPr>
          <a:lstStyle/>
          <a:p>
            <a:pPr>
              <a:lnSpc>
                <a:spcPct val="100000"/>
              </a:lnSpc>
            </a:pPr>
            <a:r>
              <a:rPr lang="en-US" sz="4400" u="sng" spc="-1" dirty="0">
                <a:solidFill>
                  <a:srgbClr val="000000"/>
                </a:solidFill>
                <a:latin typeface="Algerian" panose="04020705040A02060702" pitchFamily="82" charset="0"/>
                <a:cs typeface="Times New Roman" panose="02020603050405020304" pitchFamily="18" charset="0"/>
              </a:rPr>
              <a:t>Project </a:t>
            </a:r>
            <a:r>
              <a:rPr lang="en-US" sz="4400" u="sng" strike="noStrike" spc="-1" dirty="0">
                <a:solidFill>
                  <a:srgbClr val="000000"/>
                </a:solidFill>
                <a:latin typeface="Algerian" panose="04020705040A02060702" pitchFamily="82" charset="0"/>
                <a:cs typeface="Times New Roman" panose="02020603050405020304" pitchFamily="18" charset="0"/>
              </a:rPr>
              <a:t> Details</a:t>
            </a:r>
          </a:p>
        </p:txBody>
      </p:sp>
      <p:sp>
        <p:nvSpPr>
          <p:cNvPr id="3" name="TextBox 2">
            <a:extLst>
              <a:ext uri="{FF2B5EF4-FFF2-40B4-BE49-F238E27FC236}">
                <a16:creationId xmlns:a16="http://schemas.microsoft.com/office/drawing/2014/main" id="{8A77F42F-7E80-82BF-A770-DE9E2FF6B1B9}"/>
              </a:ext>
            </a:extLst>
          </p:cNvPr>
          <p:cNvSpPr txBox="1"/>
          <p:nvPr/>
        </p:nvSpPr>
        <p:spPr>
          <a:xfrm>
            <a:off x="364295" y="1278193"/>
            <a:ext cx="9182827" cy="4524315"/>
          </a:xfrm>
          <a:prstGeom prst="rect">
            <a:avLst/>
          </a:prstGeom>
          <a:noFill/>
        </p:spPr>
        <p:txBody>
          <a:bodyPr wrap="square" rtlCol="0">
            <a:spAutoFit/>
          </a:bodyPr>
          <a:lstStyle/>
          <a:p>
            <a:pPr marL="457200" indent="-457200">
              <a:buFont typeface="Arial" panose="020B0604020202020204" pitchFamily="34" charset="0"/>
              <a:buChar char="•"/>
            </a:pPr>
            <a:r>
              <a:rPr lang="en-US" sz="3600" b="1" dirty="0">
                <a:latin typeface="Baskerville Old Face" panose="02020602080505020303" pitchFamily="18" charset="0"/>
                <a:cs typeface="Arial" panose="020B0604020202020204" pitchFamily="34" charset="0"/>
              </a:rPr>
              <a:t>Project  Name:</a:t>
            </a:r>
            <a:r>
              <a:rPr lang="en-US" sz="3600" dirty="0">
                <a:latin typeface="Baskerville Old Face" panose="02020602080505020303" pitchFamily="18" charset="0"/>
                <a:cs typeface="Arial" panose="020B0604020202020204" pitchFamily="34" charset="0"/>
              </a:rPr>
              <a:t> The Express Roaster</a:t>
            </a:r>
          </a:p>
          <a:p>
            <a:pPr marL="457200" indent="-457200">
              <a:buFont typeface="Arial" panose="020B0604020202020204" pitchFamily="34" charset="0"/>
              <a:buChar char="•"/>
            </a:pPr>
            <a:r>
              <a:rPr lang="en-US" sz="3600" b="1" dirty="0">
                <a:latin typeface="Baskerville Old Face" panose="02020602080505020303" pitchFamily="18" charset="0"/>
                <a:cs typeface="Arial" panose="020B0604020202020204" pitchFamily="34" charset="0"/>
              </a:rPr>
              <a:t>Programming Tool:</a:t>
            </a:r>
            <a:r>
              <a:rPr lang="en-US" sz="3600" dirty="0">
                <a:latin typeface="Baskerville Old Face" panose="02020602080505020303" pitchFamily="18" charset="0"/>
                <a:cs typeface="Arial" panose="020B0604020202020204" pitchFamily="34" charset="0"/>
              </a:rPr>
              <a:t> Python Idle</a:t>
            </a:r>
          </a:p>
          <a:p>
            <a:pPr marL="457200" indent="-457200">
              <a:buFont typeface="Arial" panose="020B0604020202020204" pitchFamily="34" charset="0"/>
              <a:buChar char="•"/>
            </a:pPr>
            <a:r>
              <a:rPr lang="en-US" sz="3600" b="1" dirty="0">
                <a:latin typeface="Baskerville Old Face" panose="02020602080505020303" pitchFamily="18" charset="0"/>
                <a:cs typeface="Arial" panose="020B0604020202020204" pitchFamily="34" charset="0"/>
              </a:rPr>
              <a:t>Team Number:</a:t>
            </a:r>
            <a:r>
              <a:rPr lang="en-US" sz="3600" dirty="0">
                <a:latin typeface="Baskerville Old Face" panose="02020602080505020303" pitchFamily="18" charset="0"/>
                <a:cs typeface="Arial" panose="020B0604020202020204" pitchFamily="34" charset="0"/>
              </a:rPr>
              <a:t> 18</a:t>
            </a:r>
          </a:p>
          <a:p>
            <a:pPr marL="457200" indent="-457200">
              <a:buFont typeface="Arial" panose="020B0604020202020204" pitchFamily="34" charset="0"/>
              <a:buChar char="•"/>
            </a:pPr>
            <a:r>
              <a:rPr lang="en-US" sz="3600" b="1" dirty="0">
                <a:latin typeface="Baskerville Old Face" panose="02020602080505020303" pitchFamily="18" charset="0"/>
                <a:cs typeface="Arial" panose="020B0604020202020204" pitchFamily="34" charset="0"/>
              </a:rPr>
              <a:t>Team Leader:</a:t>
            </a:r>
            <a:r>
              <a:rPr lang="en-US" sz="3600" dirty="0">
                <a:latin typeface="Baskerville Old Face" panose="02020602080505020303" pitchFamily="18" charset="0"/>
                <a:cs typeface="Arial" panose="020B0604020202020204" pitchFamily="34" charset="0"/>
              </a:rPr>
              <a:t> Lokesh Garg</a:t>
            </a:r>
          </a:p>
          <a:p>
            <a:pPr marL="457200" indent="-457200">
              <a:buFont typeface="Arial" panose="020B0604020202020204" pitchFamily="34" charset="0"/>
              <a:buChar char="•"/>
            </a:pPr>
            <a:r>
              <a:rPr lang="en-US" sz="3600" b="1" dirty="0">
                <a:latin typeface="Baskerville Old Face" panose="02020602080505020303" pitchFamily="18" charset="0"/>
                <a:cs typeface="Arial" panose="020B0604020202020204" pitchFamily="34" charset="0"/>
              </a:rPr>
              <a:t>Team Members:</a:t>
            </a:r>
            <a:endParaRPr lang="en-US" sz="3600" dirty="0">
              <a:latin typeface="Baskerville Old Face" panose="02020602080505020303" pitchFamily="18" charset="0"/>
              <a:cs typeface="Arial" panose="020B0604020202020204" pitchFamily="34" charset="0"/>
            </a:endParaRPr>
          </a:p>
          <a:p>
            <a:r>
              <a:rPr lang="en-US" sz="3600" b="1" dirty="0">
                <a:latin typeface="Baskerville Old Face" panose="02020602080505020303" pitchFamily="18" charset="0"/>
                <a:cs typeface="Arial" panose="020B0604020202020204" pitchFamily="34" charset="0"/>
              </a:rPr>
              <a:t>    	Lokesh Garg</a:t>
            </a:r>
            <a:r>
              <a:rPr lang="en-US" sz="3600" dirty="0">
                <a:latin typeface="Baskerville Old Face" panose="02020602080505020303" pitchFamily="18" charset="0"/>
                <a:cs typeface="Arial" panose="020B0604020202020204" pitchFamily="34" charset="0"/>
              </a:rPr>
              <a:t> – 2210990544</a:t>
            </a:r>
          </a:p>
          <a:p>
            <a:pPr lvl="1"/>
            <a:r>
              <a:rPr lang="en-US" sz="3600" b="1" dirty="0">
                <a:latin typeface="Baskerville Old Face" panose="02020602080505020303" pitchFamily="18" charset="0"/>
                <a:cs typeface="Arial" panose="020B0604020202020204" pitchFamily="34" charset="0"/>
              </a:rPr>
              <a:t>	Mehak Goel</a:t>
            </a:r>
            <a:r>
              <a:rPr lang="en-US" sz="3600" dirty="0">
                <a:latin typeface="Baskerville Old Face" panose="02020602080505020303" pitchFamily="18" charset="0"/>
                <a:cs typeface="Arial" panose="020B0604020202020204" pitchFamily="34" charset="0"/>
              </a:rPr>
              <a:t> – 2210990573</a:t>
            </a:r>
          </a:p>
          <a:p>
            <a:pPr lvl="1"/>
            <a:r>
              <a:rPr lang="en-US" sz="3600" b="1" dirty="0">
                <a:latin typeface="Baskerville Old Face" panose="02020602080505020303" pitchFamily="18" charset="0"/>
                <a:cs typeface="Arial" panose="020B0604020202020204" pitchFamily="34" charset="0"/>
              </a:rPr>
              <a:t>	</a:t>
            </a:r>
            <a:r>
              <a:rPr lang="en-US" sz="3600" b="1" dirty="0" err="1">
                <a:latin typeface="Baskerville Old Face" panose="02020602080505020303" pitchFamily="18" charset="0"/>
                <a:cs typeface="Arial" panose="020B0604020202020204" pitchFamily="34" charset="0"/>
              </a:rPr>
              <a:t>Manya</a:t>
            </a:r>
            <a:r>
              <a:rPr lang="en-US" sz="3600" dirty="0">
                <a:latin typeface="Baskerville Old Face" panose="02020602080505020303" pitchFamily="18" charset="0"/>
                <a:cs typeface="Arial" panose="020B0604020202020204" pitchFamily="34" charset="0"/>
              </a:rPr>
              <a:t> - 2210990561</a:t>
            </a:r>
          </a:p>
        </p:txBody>
      </p:sp>
    </p:spTree>
    <p:extLst>
      <p:ext uri="{BB962C8B-B14F-4D97-AF65-F5344CB8AC3E}">
        <p14:creationId xmlns:p14="http://schemas.microsoft.com/office/powerpoint/2010/main" val="388070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4E899-A74B-33C0-E1C1-201686C5CCCD}"/>
              </a:ext>
            </a:extLst>
          </p:cNvPr>
          <p:cNvSpPr txBox="1"/>
          <p:nvPr/>
        </p:nvSpPr>
        <p:spPr>
          <a:xfrm>
            <a:off x="1296955" y="1399592"/>
            <a:ext cx="8789438" cy="2677656"/>
          </a:xfrm>
          <a:prstGeom prst="rect">
            <a:avLst/>
          </a:prstGeom>
          <a:noFill/>
        </p:spPr>
        <p:txBody>
          <a:bodyPr wrap="square" rtlCol="0">
            <a:spAutoFit/>
          </a:bodyPr>
          <a:lstStyle/>
          <a:p>
            <a:pPr algn="ctr"/>
            <a:r>
              <a:rPr lang="en-US" sz="2400" b="0" i="0" dirty="0">
                <a:effectLst/>
                <a:latin typeface="Baskerville Old Face" panose="02020602080505020303" pitchFamily="18" charset="0"/>
                <a:ea typeface="Roboto" panose="02000000000000000000" pitchFamily="2" charset="0"/>
              </a:rPr>
              <a:t>I hereby declare that my Project titled </a:t>
            </a:r>
            <a:r>
              <a:rPr lang="en-US" sz="2400" b="1"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cs typeface="Arial" panose="020B0604020202020204" pitchFamily="34" charset="0"/>
              </a:rPr>
              <a:t>“THE EXPRESS ROASTER”</a:t>
            </a:r>
            <a:r>
              <a:rPr lang="en-US" sz="2400" b="1" dirty="0">
                <a:ln w="10160">
                  <a:solidFill>
                    <a:schemeClr val="accent5"/>
                  </a:solidFill>
                  <a:prstDash val="solid"/>
                </a:ln>
                <a:effectLst>
                  <a:outerShdw blurRad="38100" dist="22860" dir="5400000" algn="tl" rotWithShape="0">
                    <a:srgbClr val="000000">
                      <a:alpha val="30000"/>
                    </a:srgbClr>
                  </a:outerShdw>
                </a:effectLst>
                <a:latin typeface="Baskerville Old Face" panose="02020602080505020303" pitchFamily="18" charset="0"/>
                <a:ea typeface="Roboto" panose="02000000000000000000" pitchFamily="2" charset="0"/>
              </a:rPr>
              <a:t> </a:t>
            </a:r>
            <a:r>
              <a:rPr lang="en-US" sz="2400" b="0" i="0" dirty="0">
                <a:effectLst/>
                <a:latin typeface="Baskerville Old Face" panose="02020602080505020303" pitchFamily="18" charset="0"/>
                <a:ea typeface="Roboto" panose="02000000000000000000" pitchFamily="2" charset="0"/>
              </a:rPr>
              <a:t>is a bona fide record of the project work which </a:t>
            </a:r>
            <a:r>
              <a:rPr lang="en-US" sz="2400" dirty="0">
                <a:latin typeface="Baskerville Old Face" panose="02020602080505020303" pitchFamily="18" charset="0"/>
                <a:ea typeface="Roboto" panose="02000000000000000000" pitchFamily="2" charset="0"/>
              </a:rPr>
              <a:t>we</a:t>
            </a:r>
            <a:r>
              <a:rPr lang="en-US" sz="2400" b="0" i="0" dirty="0">
                <a:effectLst/>
                <a:latin typeface="Baskerville Old Face" panose="02020602080505020303" pitchFamily="18" charset="0"/>
                <a:ea typeface="Roboto" panose="02000000000000000000" pitchFamily="2" charset="0"/>
              </a:rPr>
              <a:t> have submitted to Computer Science Engineering Department, Chitkara University for the award of degree of bachelors of Engineering which is our authentic work. This is an authentic piece of work and in case there is any query regarding the same, </a:t>
            </a:r>
            <a:r>
              <a:rPr lang="en-US" sz="2400" dirty="0">
                <a:latin typeface="Baskerville Old Face" panose="02020602080505020303" pitchFamily="18" charset="0"/>
                <a:ea typeface="Roboto" panose="02000000000000000000" pitchFamily="2" charset="0"/>
              </a:rPr>
              <a:t>w</a:t>
            </a:r>
            <a:r>
              <a:rPr lang="en-US" sz="2400" b="0" i="0" dirty="0">
                <a:effectLst/>
                <a:latin typeface="Baskerville Old Face" panose="02020602080505020303" pitchFamily="18" charset="0"/>
                <a:ea typeface="Roboto" panose="02000000000000000000" pitchFamily="2" charset="0"/>
              </a:rPr>
              <a:t>e shall be held responsible for answering any queries in this regard.</a:t>
            </a:r>
          </a:p>
        </p:txBody>
      </p:sp>
      <p:sp>
        <p:nvSpPr>
          <p:cNvPr id="3" name="TextBox 2">
            <a:extLst>
              <a:ext uri="{FF2B5EF4-FFF2-40B4-BE49-F238E27FC236}">
                <a16:creationId xmlns:a16="http://schemas.microsoft.com/office/drawing/2014/main" id="{31933EDB-8064-2EAB-938A-FFA6678FAD7F}"/>
              </a:ext>
            </a:extLst>
          </p:cNvPr>
          <p:cNvSpPr txBox="1"/>
          <p:nvPr/>
        </p:nvSpPr>
        <p:spPr>
          <a:xfrm flipH="1">
            <a:off x="3610013" y="214604"/>
            <a:ext cx="4106404" cy="769441"/>
          </a:xfrm>
          <a:prstGeom prst="rect">
            <a:avLst/>
          </a:prstGeom>
          <a:noFill/>
        </p:spPr>
        <p:txBody>
          <a:bodyPr wrap="square" rtlCol="0">
            <a:spAutoFit/>
          </a:bodyPr>
          <a:lstStyle/>
          <a:p>
            <a:r>
              <a:rPr lang="en-IN" sz="4400" u="sng" dirty="0">
                <a:latin typeface="Algerian" panose="04020705040A02060702" pitchFamily="82" charset="0"/>
              </a:rPr>
              <a:t>DECLARATION</a:t>
            </a:r>
          </a:p>
        </p:txBody>
      </p:sp>
      <p:sp>
        <p:nvSpPr>
          <p:cNvPr id="4" name="TextBox 3">
            <a:extLst>
              <a:ext uri="{FF2B5EF4-FFF2-40B4-BE49-F238E27FC236}">
                <a16:creationId xmlns:a16="http://schemas.microsoft.com/office/drawing/2014/main" id="{16FAA0AC-D7D4-911C-8897-64B7A2D153BC}"/>
              </a:ext>
            </a:extLst>
          </p:cNvPr>
          <p:cNvSpPr txBox="1"/>
          <p:nvPr/>
        </p:nvSpPr>
        <p:spPr>
          <a:xfrm>
            <a:off x="7613780" y="4627984"/>
            <a:ext cx="3097763" cy="1631216"/>
          </a:xfrm>
          <a:prstGeom prst="rect">
            <a:avLst/>
          </a:prstGeom>
          <a:noFill/>
        </p:spPr>
        <p:txBody>
          <a:bodyPr wrap="square" rtlCol="0">
            <a:spAutoFit/>
          </a:bodyPr>
          <a:lstStyle/>
          <a:p>
            <a:r>
              <a:rPr lang="en-IN" sz="2000" dirty="0">
                <a:latin typeface="Bahnschrift Light" panose="020B0502040204020203" pitchFamily="34" charset="0"/>
              </a:rPr>
              <a:t>LOKESH GARG (2210990544)</a:t>
            </a:r>
          </a:p>
          <a:p>
            <a:r>
              <a:rPr lang="en-IN" sz="2000" dirty="0">
                <a:latin typeface="Bahnschrift Light" panose="020B0502040204020203" pitchFamily="34" charset="0"/>
              </a:rPr>
              <a:t>MANYA (2210990561)</a:t>
            </a:r>
          </a:p>
          <a:p>
            <a:r>
              <a:rPr lang="en-IN" sz="2000" dirty="0">
                <a:latin typeface="Bahnschrift Light" panose="020B0502040204020203" pitchFamily="34" charset="0"/>
              </a:rPr>
              <a:t>MEHAK GOEL (2210990573)</a:t>
            </a:r>
          </a:p>
        </p:txBody>
      </p:sp>
      <p:pic>
        <p:nvPicPr>
          <p:cNvPr id="5" name="Picture 4">
            <a:extLst>
              <a:ext uri="{FF2B5EF4-FFF2-40B4-BE49-F238E27FC236}">
                <a16:creationId xmlns:a16="http://schemas.microsoft.com/office/drawing/2014/main" id="{4324B469-5F20-BBB5-357F-FC8E14B07481}"/>
              </a:ext>
            </a:extLst>
          </p:cNvPr>
          <p:cNvPicPr>
            <a:picLocks noChangeAspect="1"/>
          </p:cNvPicPr>
          <p:nvPr/>
        </p:nvPicPr>
        <p:blipFill>
          <a:blip r:embed="rId2"/>
          <a:stretch>
            <a:fillRect/>
          </a:stretch>
        </p:blipFill>
        <p:spPr>
          <a:xfrm>
            <a:off x="149" y="-31312"/>
            <a:ext cx="1489439" cy="1065229"/>
          </a:xfrm>
          <a:prstGeom prst="rect">
            <a:avLst/>
          </a:prstGeom>
        </p:spPr>
      </p:pic>
    </p:spTree>
    <p:extLst>
      <p:ext uri="{BB962C8B-B14F-4D97-AF65-F5344CB8AC3E}">
        <p14:creationId xmlns:p14="http://schemas.microsoft.com/office/powerpoint/2010/main" val="26019407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17B91F-A1C3-20DB-6DD8-4FCA83E64C2E}"/>
              </a:ext>
            </a:extLst>
          </p:cNvPr>
          <p:cNvSpPr txBox="1"/>
          <p:nvPr/>
        </p:nvSpPr>
        <p:spPr>
          <a:xfrm>
            <a:off x="1436916" y="1576874"/>
            <a:ext cx="8490856" cy="3785652"/>
          </a:xfrm>
          <a:prstGeom prst="rect">
            <a:avLst/>
          </a:prstGeom>
          <a:noFill/>
        </p:spPr>
        <p:txBody>
          <a:bodyPr wrap="square" rtlCol="0">
            <a:spAutoFit/>
          </a:bodyPr>
          <a:lstStyle/>
          <a:p>
            <a:pPr algn="ctr"/>
            <a:r>
              <a:rPr lang="en-US" sz="2000" b="0" i="0" dirty="0">
                <a:effectLst/>
                <a:latin typeface="Baskerville Old Face" panose="02020602080505020303" pitchFamily="18" charset="0"/>
                <a:ea typeface="Roboto" panose="02000000000000000000" pitchFamily="2" charset="0"/>
              </a:rPr>
              <a:t>I would like to express my profound gratitude to </a:t>
            </a:r>
            <a:r>
              <a:rPr lang="en-US" sz="2000" b="1" i="0"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Dr. Navjeet Kaur (HOD)</a:t>
            </a:r>
            <a:r>
              <a:rPr lang="en-US" sz="2000" b="0" i="0" dirty="0">
                <a:effectLst/>
                <a:latin typeface="Baskerville Old Face" panose="02020602080505020303" pitchFamily="18" charset="0"/>
                <a:ea typeface="Roboto" panose="02000000000000000000" pitchFamily="2" charset="0"/>
              </a:rPr>
              <a:t>, our mentor of Computer Science </a:t>
            </a:r>
            <a:r>
              <a:rPr lang="en-US" sz="2000" dirty="0">
                <a:latin typeface="Baskerville Old Face" panose="02020602080505020303" pitchFamily="18" charset="0"/>
                <a:ea typeface="Roboto" panose="02000000000000000000" pitchFamily="2" charset="0"/>
              </a:rPr>
              <a:t>E</a:t>
            </a:r>
            <a:r>
              <a:rPr lang="en-US" sz="2000" b="0" i="0" dirty="0">
                <a:effectLst/>
                <a:latin typeface="Baskerville Old Face" panose="02020602080505020303" pitchFamily="18" charset="0"/>
                <a:ea typeface="Roboto" panose="02000000000000000000" pitchFamily="2" charset="0"/>
              </a:rPr>
              <a:t>ngineering, and </a:t>
            </a:r>
            <a:r>
              <a:rPr lang="en-US" sz="2000" b="1" i="0"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Mr. Monit Kapoor (Dean)</a:t>
            </a:r>
            <a:r>
              <a:rPr lang="en-US" sz="2000" b="1" i="0" dirty="0">
                <a:effectLst/>
                <a:latin typeface="Baskerville Old Face" panose="02020602080505020303" pitchFamily="18" charset="0"/>
                <a:ea typeface="Roboto" panose="02000000000000000000" pitchFamily="2" charset="0"/>
              </a:rPr>
              <a:t> </a:t>
            </a:r>
            <a:r>
              <a:rPr lang="en-US" sz="2000" b="0" i="0" dirty="0">
                <a:effectLst/>
                <a:latin typeface="Baskerville Old Face" panose="02020602080505020303" pitchFamily="18" charset="0"/>
                <a:ea typeface="Roboto" panose="02000000000000000000" pitchFamily="2" charset="0"/>
              </a:rPr>
              <a:t>of Chitkara </a:t>
            </a:r>
            <a:r>
              <a:rPr lang="en-US" sz="2000" dirty="0">
                <a:latin typeface="Baskerville Old Face" panose="02020602080505020303" pitchFamily="18" charset="0"/>
                <a:ea typeface="Roboto" panose="02000000000000000000" pitchFamily="2" charset="0"/>
              </a:rPr>
              <a:t>U</a:t>
            </a:r>
            <a:r>
              <a:rPr lang="en-US" sz="2000" b="0" i="0" dirty="0">
                <a:effectLst/>
                <a:latin typeface="Baskerville Old Face" panose="02020602080505020303" pitchFamily="18" charset="0"/>
                <a:ea typeface="Roboto" panose="02000000000000000000" pitchFamily="2" charset="0"/>
              </a:rPr>
              <a:t>niversity for their contributions to the completion of my project titled</a:t>
            </a:r>
            <a:r>
              <a:rPr lang="en-US" sz="2000" dirty="0">
                <a:latin typeface="Baskerville Old Face" panose="02020602080505020303" pitchFamily="18" charset="0"/>
                <a:ea typeface="Roboto" panose="02000000000000000000" pitchFamily="2" charset="0"/>
              </a:rPr>
              <a:t> </a:t>
            </a:r>
            <a:r>
              <a:rPr lang="en-US" sz="2000" b="1"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“The Express Roaster”</a:t>
            </a:r>
            <a:endParaRPr lang="en-US" sz="2000" b="1" i="0" dirty="0">
              <a:effectLst/>
              <a:latin typeface="Bell MT" panose="02020503060305020303" pitchFamily="18" charset="0"/>
              <a:ea typeface="Roboto" panose="02000000000000000000" pitchFamily="2" charset="0"/>
            </a:endParaRPr>
          </a:p>
          <a:p>
            <a:pPr algn="ctr"/>
            <a:r>
              <a:rPr lang="en-US" sz="2000" dirty="0">
                <a:latin typeface="Roboto" panose="02000000000000000000" pitchFamily="2" charset="0"/>
                <a:ea typeface="Roboto" panose="02000000000000000000" pitchFamily="2" charset="0"/>
              </a:rPr>
              <a:t> </a:t>
            </a:r>
          </a:p>
          <a:p>
            <a:pPr algn="ctr"/>
            <a:r>
              <a:rPr lang="en-US" sz="2000" b="0" i="0" dirty="0">
                <a:effectLst/>
                <a:latin typeface="Baskerville Old Face" panose="02020602080505020303" pitchFamily="18" charset="0"/>
                <a:ea typeface="Roboto" panose="02000000000000000000" pitchFamily="2" charset="0"/>
              </a:rPr>
              <a:t>I would like to express my special thanks to our mentor </a:t>
            </a:r>
            <a:r>
              <a:rPr lang="en-US" sz="2000" b="1" i="0"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Dr. </a:t>
            </a:r>
            <a:r>
              <a:rPr lang="en-US" sz="2000" b="1"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Harveen</a:t>
            </a:r>
            <a:r>
              <a:rPr lang="en-US" sz="2000" b="1" i="0" dirty="0">
                <a:ln w="10160">
                  <a:solidFill>
                    <a:schemeClr val="accent5"/>
                  </a:solidFill>
                  <a:prstDash val="solid"/>
                </a:ln>
                <a:effectLst>
                  <a:outerShdw blurRad="38100" dist="22860" dir="5400000" algn="tl" rotWithShape="0">
                    <a:srgbClr val="000000">
                      <a:alpha val="30000"/>
                    </a:srgbClr>
                  </a:outerShdw>
                </a:effectLst>
                <a:latin typeface="Bell MT" panose="02020503060305020303" pitchFamily="18" charset="0"/>
                <a:ea typeface="Roboto" panose="02000000000000000000" pitchFamily="2" charset="0"/>
              </a:rPr>
              <a:t> Kaur</a:t>
            </a:r>
            <a:r>
              <a:rPr lang="en-US" sz="2000" b="1" i="0" dirty="0">
                <a:effectLst/>
                <a:latin typeface="Bell MT" panose="02020503060305020303" pitchFamily="18" charset="0"/>
                <a:ea typeface="Roboto" panose="02000000000000000000" pitchFamily="2" charset="0"/>
              </a:rPr>
              <a:t> </a:t>
            </a:r>
            <a:r>
              <a:rPr lang="en-US" sz="2000" b="0" i="0" dirty="0">
                <a:effectLst/>
                <a:latin typeface="Baskerville Old Face" panose="02020602080505020303" pitchFamily="18" charset="0"/>
                <a:ea typeface="Roboto" panose="02000000000000000000" pitchFamily="2" charset="0"/>
              </a:rPr>
              <a:t>for her time and efforts she provided throughout the Semester. Your useful advice and suggestions were really helpful to me during the project’s completion. In this aspect, I am eternally grateful to you.</a:t>
            </a:r>
          </a:p>
          <a:p>
            <a:pPr algn="ctr"/>
            <a:r>
              <a:rPr lang="en-US" sz="2000" b="0" i="0" dirty="0">
                <a:effectLst/>
                <a:latin typeface="Baskerville Old Face" panose="02020602080505020303" pitchFamily="18" charset="0"/>
                <a:ea typeface="Roboto" panose="02000000000000000000" pitchFamily="2" charset="0"/>
              </a:rPr>
              <a:t> </a:t>
            </a:r>
          </a:p>
          <a:p>
            <a:pPr algn="ctr"/>
            <a:r>
              <a:rPr lang="en-US" sz="2000" b="0" i="0" dirty="0">
                <a:effectLst/>
                <a:latin typeface="Baskerville Old Face" panose="02020602080505020303" pitchFamily="18" charset="0"/>
                <a:ea typeface="Roboto" panose="02000000000000000000" pitchFamily="2" charset="0"/>
              </a:rPr>
              <a:t>I would like to acknowledge that this project was completed entirely by my </a:t>
            </a:r>
            <a:r>
              <a:rPr lang="en-US" sz="2000" dirty="0">
                <a:latin typeface="Baskerville Old Face" panose="02020602080505020303" pitchFamily="18" charset="0"/>
                <a:ea typeface="Roboto" panose="02000000000000000000" pitchFamily="2" charset="0"/>
              </a:rPr>
              <a:t>group and </a:t>
            </a:r>
            <a:r>
              <a:rPr lang="en-US" sz="2000" b="0" i="0" dirty="0">
                <a:effectLst/>
                <a:latin typeface="Baskerville Old Face" panose="02020602080505020303" pitchFamily="18" charset="0"/>
                <a:ea typeface="Roboto" panose="02000000000000000000" pitchFamily="2" charset="0"/>
              </a:rPr>
              <a:t>not by someone else.</a:t>
            </a:r>
          </a:p>
        </p:txBody>
      </p:sp>
      <p:sp>
        <p:nvSpPr>
          <p:cNvPr id="3" name="TextBox 2">
            <a:extLst>
              <a:ext uri="{FF2B5EF4-FFF2-40B4-BE49-F238E27FC236}">
                <a16:creationId xmlns:a16="http://schemas.microsoft.com/office/drawing/2014/main" id="{07F2BD71-ABEF-09BC-7FD0-ACBF8983904E}"/>
              </a:ext>
            </a:extLst>
          </p:cNvPr>
          <p:cNvSpPr txBox="1"/>
          <p:nvPr/>
        </p:nvSpPr>
        <p:spPr>
          <a:xfrm>
            <a:off x="2976465" y="253435"/>
            <a:ext cx="5682343" cy="707886"/>
          </a:xfrm>
          <a:prstGeom prst="rect">
            <a:avLst/>
          </a:prstGeom>
          <a:noFill/>
        </p:spPr>
        <p:txBody>
          <a:bodyPr wrap="square" rtlCol="0">
            <a:spAutoFit/>
          </a:bodyPr>
          <a:lstStyle/>
          <a:p>
            <a:r>
              <a:rPr lang="en-IN" sz="4000" u="sng" dirty="0">
                <a:latin typeface="Algerian" panose="04020705040A02060702" pitchFamily="82" charset="0"/>
              </a:rPr>
              <a:t>ACKNOWLEDGEMENT</a:t>
            </a:r>
          </a:p>
        </p:txBody>
      </p:sp>
      <p:pic>
        <p:nvPicPr>
          <p:cNvPr id="4" name="Picture 3">
            <a:extLst>
              <a:ext uri="{FF2B5EF4-FFF2-40B4-BE49-F238E27FC236}">
                <a16:creationId xmlns:a16="http://schemas.microsoft.com/office/drawing/2014/main" id="{5C67F2FE-FC6D-B1A4-B9A3-D5CDD761789B}"/>
              </a:ext>
            </a:extLst>
          </p:cNvPr>
          <p:cNvPicPr>
            <a:picLocks noChangeAspect="1"/>
          </p:cNvPicPr>
          <p:nvPr/>
        </p:nvPicPr>
        <p:blipFill>
          <a:blip r:embed="rId2"/>
          <a:stretch>
            <a:fillRect/>
          </a:stretch>
        </p:blipFill>
        <p:spPr>
          <a:xfrm>
            <a:off x="149" y="-31312"/>
            <a:ext cx="1489439" cy="1065229"/>
          </a:xfrm>
          <a:prstGeom prst="rect">
            <a:avLst/>
          </a:prstGeom>
        </p:spPr>
      </p:pic>
    </p:spTree>
    <p:extLst>
      <p:ext uri="{BB962C8B-B14F-4D97-AF65-F5344CB8AC3E}">
        <p14:creationId xmlns:p14="http://schemas.microsoft.com/office/powerpoint/2010/main" val="2135194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A1E7F-04B7-FB79-E037-1197FAC13D9A}"/>
              </a:ext>
            </a:extLst>
          </p:cNvPr>
          <p:cNvSpPr txBox="1"/>
          <p:nvPr/>
        </p:nvSpPr>
        <p:spPr>
          <a:xfrm flipH="1">
            <a:off x="3638005" y="130629"/>
            <a:ext cx="4656909" cy="769441"/>
          </a:xfrm>
          <a:prstGeom prst="rect">
            <a:avLst/>
          </a:prstGeom>
          <a:noFill/>
        </p:spPr>
        <p:txBody>
          <a:bodyPr wrap="square" rtlCol="0">
            <a:spAutoFit/>
          </a:bodyPr>
          <a:lstStyle/>
          <a:p>
            <a:r>
              <a:rPr lang="en-IN" sz="4400" u="sng" dirty="0">
                <a:latin typeface="Algerian" panose="04020705040A02060702" pitchFamily="82" charset="0"/>
              </a:rPr>
              <a:t>INTRODUCTION</a:t>
            </a:r>
          </a:p>
        </p:txBody>
      </p:sp>
      <p:sp>
        <p:nvSpPr>
          <p:cNvPr id="2" name="TextBox 1">
            <a:extLst>
              <a:ext uri="{FF2B5EF4-FFF2-40B4-BE49-F238E27FC236}">
                <a16:creationId xmlns:a16="http://schemas.microsoft.com/office/drawing/2014/main" id="{41797DDB-DB43-AD65-3A24-C7716F18A91E}"/>
              </a:ext>
            </a:extLst>
          </p:cNvPr>
          <p:cNvSpPr txBox="1"/>
          <p:nvPr/>
        </p:nvSpPr>
        <p:spPr>
          <a:xfrm>
            <a:off x="360629" y="1455938"/>
            <a:ext cx="11535363" cy="4247317"/>
          </a:xfrm>
          <a:prstGeom prst="rect">
            <a:avLst/>
          </a:prstGeom>
          <a:noFill/>
        </p:spPr>
        <p:txBody>
          <a:bodyPr wrap="square" rtlCol="0">
            <a:spAutoFit/>
          </a:bodyPr>
          <a:lstStyle/>
          <a:p>
            <a:pPr marL="457200" indent="-457200">
              <a:buFont typeface="Wingdings" panose="05000000000000000000" pitchFamily="2" charset="2"/>
              <a:buChar char="Ø"/>
            </a:pPr>
            <a:r>
              <a:rPr lang="en-US" sz="3000" dirty="0"/>
              <a:t>This project is based on a concept to maintain order and management</a:t>
            </a:r>
          </a:p>
          <a:p>
            <a:r>
              <a:rPr lang="en-US" sz="3000" dirty="0"/>
              <a:t> of some particular items.</a:t>
            </a:r>
          </a:p>
          <a:p>
            <a:pPr marL="457200" indent="-457200">
              <a:buFont typeface="Wingdings" panose="05000000000000000000" pitchFamily="2" charset="2"/>
              <a:buChar char="Ø"/>
            </a:pPr>
            <a:r>
              <a:rPr lang="en-US" sz="3000" dirty="0"/>
              <a:t>The role of user is to maintain information including operations like </a:t>
            </a:r>
          </a:p>
          <a:p>
            <a:r>
              <a:rPr lang="en-US" sz="3000" dirty="0"/>
              <a:t>updating the items ,deleting the items and modifying </a:t>
            </a:r>
          </a:p>
          <a:p>
            <a:r>
              <a:rPr lang="en-US" sz="3000" dirty="0"/>
              <a:t>the record in the system.</a:t>
            </a:r>
          </a:p>
          <a:p>
            <a:pPr marL="457200" indent="-457200">
              <a:buFont typeface="Wingdings" panose="05000000000000000000" pitchFamily="2" charset="2"/>
              <a:buChar char="Ø"/>
            </a:pPr>
            <a:r>
              <a:rPr lang="en-US" sz="3000" dirty="0"/>
              <a:t>One of the main Modules is the java module that was used to save data.</a:t>
            </a:r>
          </a:p>
          <a:p>
            <a:pPr marL="457200" indent="-457200">
              <a:buFont typeface="Wingdings" panose="05000000000000000000" pitchFamily="2" charset="2"/>
              <a:buChar char="Ø"/>
            </a:pPr>
            <a:r>
              <a:rPr lang="en-US" sz="3000" dirty="0"/>
              <a:t>A lot of string formatting was also done to make our system look more appealing.</a:t>
            </a:r>
          </a:p>
        </p:txBody>
      </p:sp>
    </p:spTree>
    <p:extLst>
      <p:ext uri="{BB962C8B-B14F-4D97-AF65-F5344CB8AC3E}">
        <p14:creationId xmlns:p14="http://schemas.microsoft.com/office/powerpoint/2010/main" val="419154548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1208C-FD80-995F-7343-0F8B9CDEAC7F}"/>
              </a:ext>
            </a:extLst>
          </p:cNvPr>
          <p:cNvSpPr txBox="1"/>
          <p:nvPr/>
        </p:nvSpPr>
        <p:spPr>
          <a:xfrm flipH="1">
            <a:off x="3721980" y="195942"/>
            <a:ext cx="3789163" cy="769441"/>
          </a:xfrm>
          <a:prstGeom prst="rect">
            <a:avLst/>
          </a:prstGeom>
          <a:noFill/>
        </p:spPr>
        <p:txBody>
          <a:bodyPr wrap="square" rtlCol="0">
            <a:spAutoFit/>
          </a:bodyPr>
          <a:lstStyle/>
          <a:p>
            <a:r>
              <a:rPr lang="en-IN" sz="4400" u="sng" dirty="0">
                <a:latin typeface="Algerian" panose="04020705040A02060702" pitchFamily="82" charset="0"/>
              </a:rPr>
              <a:t>OBJECTIVES</a:t>
            </a:r>
          </a:p>
        </p:txBody>
      </p:sp>
      <p:sp>
        <p:nvSpPr>
          <p:cNvPr id="3" name="TextBox 2">
            <a:extLst>
              <a:ext uri="{FF2B5EF4-FFF2-40B4-BE49-F238E27FC236}">
                <a16:creationId xmlns:a16="http://schemas.microsoft.com/office/drawing/2014/main" id="{36D5E4C8-EB45-5D0D-CC57-63229C6609BB}"/>
              </a:ext>
            </a:extLst>
          </p:cNvPr>
          <p:cNvSpPr txBox="1"/>
          <p:nvPr/>
        </p:nvSpPr>
        <p:spPr>
          <a:xfrm>
            <a:off x="644483" y="1042219"/>
            <a:ext cx="9292619" cy="5078313"/>
          </a:xfrm>
          <a:prstGeom prst="rect">
            <a:avLst/>
          </a:prstGeom>
          <a:noFill/>
        </p:spPr>
        <p:txBody>
          <a:bodyPr wrap="square" rtlCol="0">
            <a:spAutoFit/>
          </a:bodyPr>
          <a:lstStyle/>
          <a:p>
            <a:pPr marL="361950" indent="-361950">
              <a:buFont typeface="Arial" panose="020B0604020202020204" pitchFamily="34" charset="0"/>
              <a:buChar char="•"/>
            </a:pPr>
            <a:r>
              <a:rPr lang="en-US" sz="3600" dirty="0">
                <a:latin typeface="Baskerville Old Face" panose="02020602080505020303" pitchFamily="18" charset="0"/>
              </a:rPr>
              <a:t>To provide a friendly and comfortable atmosphere where the customer can receive quality food service and entertainment at reasonable price.</a:t>
            </a:r>
          </a:p>
          <a:p>
            <a:pPr marL="361950" indent="-361950">
              <a:buFont typeface="Arial" panose="020B0604020202020204" pitchFamily="34" charset="0"/>
              <a:buChar char="•"/>
            </a:pPr>
            <a:r>
              <a:rPr lang="en-US" sz="3600" dirty="0">
                <a:latin typeface="Baskerville Old Face" panose="02020602080505020303" pitchFamily="18" charset="0"/>
              </a:rPr>
              <a:t>The system also helps the café manager to manage the restaurant more efficiently and effectively by computerizing meal ordering, billing and inventory control.</a:t>
            </a:r>
          </a:p>
          <a:p>
            <a:pPr marL="361950" indent="-361950">
              <a:buFont typeface="Arial" panose="020B0604020202020204" pitchFamily="34" charset="0"/>
              <a:buChar char="•"/>
            </a:pPr>
            <a:r>
              <a:rPr lang="en-US" sz="3600" dirty="0">
                <a:latin typeface="Baskerville Old Face" panose="02020602080505020303" pitchFamily="18" charset="0"/>
              </a:rPr>
              <a:t>It also increase the exposure of restaurants.</a:t>
            </a:r>
          </a:p>
        </p:txBody>
      </p:sp>
    </p:spTree>
    <p:extLst>
      <p:ext uri="{BB962C8B-B14F-4D97-AF65-F5344CB8AC3E}">
        <p14:creationId xmlns:p14="http://schemas.microsoft.com/office/powerpoint/2010/main" val="105178165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AA6B59-3989-5546-28C6-89CC12F16E7E}"/>
              </a:ext>
            </a:extLst>
          </p:cNvPr>
          <p:cNvSpPr txBox="1"/>
          <p:nvPr/>
        </p:nvSpPr>
        <p:spPr>
          <a:xfrm>
            <a:off x="249016" y="1105928"/>
            <a:ext cx="9725408" cy="5632311"/>
          </a:xfrm>
          <a:prstGeom prst="rect">
            <a:avLst/>
          </a:prstGeom>
          <a:noFill/>
        </p:spPr>
        <p:txBody>
          <a:bodyPr wrap="square" rtlCol="0">
            <a:spAutoFit/>
          </a:bodyPr>
          <a:lstStyle/>
          <a:p>
            <a:pPr marL="361950" indent="-361950">
              <a:buFont typeface="Arial" panose="020B0604020202020204" pitchFamily="34" charset="0"/>
              <a:buChar char="•"/>
            </a:pPr>
            <a:r>
              <a:rPr lang="en-US" sz="3600" dirty="0">
                <a:latin typeface="Baskerville Old Face" panose="02020602080505020303" pitchFamily="18" charset="0"/>
              </a:rPr>
              <a:t>The First and the Major step we took was to research different cafés and to find out how they function and how they interact with their customers and this was the step that determined the way our system would interact with it’s customers.</a:t>
            </a:r>
          </a:p>
          <a:p>
            <a:pPr marL="361950" indent="-361950">
              <a:buFont typeface="Arial" panose="020B0604020202020204" pitchFamily="34" charset="0"/>
              <a:buChar char="•"/>
            </a:pPr>
            <a:r>
              <a:rPr lang="en-IN" sz="3600" dirty="0">
                <a:latin typeface="Baskerville Old Face" panose="02020602080505020303" pitchFamily="18" charset="0"/>
              </a:rPr>
              <a:t>We also had to research about how to obtain and present this data efficiently to the user so that the customers would have no problem using the system.</a:t>
            </a:r>
          </a:p>
        </p:txBody>
      </p:sp>
      <p:sp>
        <p:nvSpPr>
          <p:cNvPr id="3" name="TextBox 2">
            <a:extLst>
              <a:ext uri="{FF2B5EF4-FFF2-40B4-BE49-F238E27FC236}">
                <a16:creationId xmlns:a16="http://schemas.microsoft.com/office/drawing/2014/main" id="{05B72679-7EE0-43B3-4E2B-8EFBB038FD87}"/>
              </a:ext>
            </a:extLst>
          </p:cNvPr>
          <p:cNvSpPr txBox="1"/>
          <p:nvPr/>
        </p:nvSpPr>
        <p:spPr>
          <a:xfrm flipH="1">
            <a:off x="4573488" y="140962"/>
            <a:ext cx="1871571" cy="769441"/>
          </a:xfrm>
          <a:prstGeom prst="rect">
            <a:avLst/>
          </a:prstGeom>
          <a:noFill/>
        </p:spPr>
        <p:txBody>
          <a:bodyPr wrap="square" rtlCol="0">
            <a:spAutoFit/>
          </a:bodyPr>
          <a:lstStyle/>
          <a:p>
            <a:r>
              <a:rPr lang="en-US" sz="4400" u="sng" dirty="0">
                <a:latin typeface="Algerian" panose="04020705040A02060702" pitchFamily="82" charset="0"/>
              </a:rPr>
              <a:t>STEPS</a:t>
            </a:r>
            <a:endParaRPr lang="en-IN" sz="4400" u="sng" dirty="0">
              <a:latin typeface="Algerian" panose="04020705040A02060702" pitchFamily="82" charset="0"/>
            </a:endParaRPr>
          </a:p>
        </p:txBody>
      </p:sp>
    </p:spTree>
    <p:extLst>
      <p:ext uri="{BB962C8B-B14F-4D97-AF65-F5344CB8AC3E}">
        <p14:creationId xmlns:p14="http://schemas.microsoft.com/office/powerpoint/2010/main" val="34739855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035C59-20D6-069D-F847-17AE336E1AE6}"/>
              </a:ext>
            </a:extLst>
          </p:cNvPr>
          <p:cNvSpPr txBox="1"/>
          <p:nvPr/>
        </p:nvSpPr>
        <p:spPr>
          <a:xfrm flipH="1">
            <a:off x="3236787" y="149290"/>
            <a:ext cx="5459343" cy="769441"/>
          </a:xfrm>
          <a:prstGeom prst="rect">
            <a:avLst/>
          </a:prstGeom>
          <a:noFill/>
        </p:spPr>
        <p:txBody>
          <a:bodyPr wrap="square" rtlCol="0">
            <a:spAutoFit/>
          </a:bodyPr>
          <a:lstStyle/>
          <a:p>
            <a:r>
              <a:rPr lang="en-IN" sz="4400" u="sng" dirty="0">
                <a:latin typeface="Algerian" panose="04020705040A02060702" pitchFamily="82" charset="0"/>
              </a:rPr>
              <a:t>Individual ROLES</a:t>
            </a:r>
          </a:p>
        </p:txBody>
      </p:sp>
      <p:sp>
        <p:nvSpPr>
          <p:cNvPr id="3" name="TextBox 2">
            <a:extLst>
              <a:ext uri="{FF2B5EF4-FFF2-40B4-BE49-F238E27FC236}">
                <a16:creationId xmlns:a16="http://schemas.microsoft.com/office/drawing/2014/main" id="{E304EA87-AAF9-D9BE-9A24-6C78E0646BF4}"/>
              </a:ext>
            </a:extLst>
          </p:cNvPr>
          <p:cNvSpPr txBox="1"/>
          <p:nvPr/>
        </p:nvSpPr>
        <p:spPr>
          <a:xfrm>
            <a:off x="354830" y="1206759"/>
            <a:ext cx="9824867" cy="4031873"/>
          </a:xfrm>
          <a:prstGeom prst="rect">
            <a:avLst/>
          </a:prstGeom>
          <a:noFill/>
        </p:spPr>
        <p:txBody>
          <a:bodyPr wrap="square" rtlCol="0">
            <a:spAutoFit/>
          </a:bodyPr>
          <a:lstStyle/>
          <a:p>
            <a:pPr marL="0" indent="0">
              <a:buNone/>
            </a:pPr>
            <a:r>
              <a:rPr lang="en-IN" sz="3200" b="1" dirty="0">
                <a:latin typeface="Baskerville Old Face" panose="02020602080505020303" pitchFamily="18" charset="0"/>
              </a:rPr>
              <a:t>Lokesh</a:t>
            </a:r>
            <a:r>
              <a:rPr lang="en-IN" sz="3200" dirty="0">
                <a:latin typeface="Baskerville Old Face" panose="02020602080505020303" pitchFamily="18" charset="0"/>
              </a:rPr>
              <a:t> Designed:</a:t>
            </a:r>
          </a:p>
          <a:p>
            <a:pPr marL="457200" indent="-457200">
              <a:buFont typeface="Wingdings" panose="05000000000000000000" pitchFamily="2" charset="2"/>
              <a:buChar char="Ø"/>
            </a:pPr>
            <a:r>
              <a:rPr lang="en-IN" sz="3200" dirty="0">
                <a:latin typeface="Baskerville Old Face" panose="02020602080505020303" pitchFamily="18" charset="0"/>
              </a:rPr>
              <a:t>The Different Classes to Store Data and Functions.</a:t>
            </a:r>
          </a:p>
          <a:p>
            <a:pPr marL="0" indent="0">
              <a:buNone/>
            </a:pPr>
            <a:r>
              <a:rPr lang="en-IN" sz="3200" b="1" dirty="0">
                <a:latin typeface="Baskerville Old Face" panose="02020602080505020303" pitchFamily="18" charset="0"/>
              </a:rPr>
              <a:t>Mehak</a:t>
            </a:r>
            <a:r>
              <a:rPr lang="en-IN" sz="3200" dirty="0">
                <a:latin typeface="Baskerville Old Face" panose="02020602080505020303" pitchFamily="18" charset="0"/>
              </a:rPr>
              <a:t> Designed:</a:t>
            </a:r>
          </a:p>
          <a:p>
            <a:pPr marL="457200" indent="-457200">
              <a:buFont typeface="Wingdings" panose="05000000000000000000" pitchFamily="2" charset="2"/>
              <a:buChar char="Ø"/>
            </a:pPr>
            <a:r>
              <a:rPr lang="en-IN" sz="3200" dirty="0">
                <a:latin typeface="Baskerville Old Face" panose="02020602080505020303" pitchFamily="18" charset="0"/>
              </a:rPr>
              <a:t>All the Functions related to Users and Coupons.</a:t>
            </a:r>
          </a:p>
          <a:p>
            <a:pPr marL="0" indent="0">
              <a:buNone/>
            </a:pPr>
            <a:r>
              <a:rPr lang="en-IN" sz="3200" b="1" dirty="0">
                <a:latin typeface="Baskerville Old Face" panose="02020602080505020303" pitchFamily="18" charset="0"/>
              </a:rPr>
              <a:t>Manya</a:t>
            </a:r>
            <a:r>
              <a:rPr lang="en-IN" sz="3200" dirty="0">
                <a:latin typeface="Baskerville Old Face" panose="02020602080505020303" pitchFamily="18" charset="0"/>
              </a:rPr>
              <a:t> Designed:</a:t>
            </a:r>
          </a:p>
          <a:p>
            <a:pPr marL="457200" indent="-457200">
              <a:buFont typeface="Wingdings" panose="05000000000000000000" pitchFamily="2" charset="2"/>
              <a:buChar char="Ø"/>
            </a:pPr>
            <a:r>
              <a:rPr lang="en-IN" sz="3200" dirty="0">
                <a:latin typeface="Baskerville Old Face" panose="02020602080505020303" pitchFamily="18" charset="0"/>
              </a:rPr>
              <a:t>All the Functions related to The Café and The Café Menu.</a:t>
            </a:r>
          </a:p>
          <a:p>
            <a:endParaRPr lang="en-IN" sz="3200" dirty="0">
              <a:latin typeface="Baskerville Old Face" panose="02020602080505020303" pitchFamily="18" charset="0"/>
            </a:endParaRPr>
          </a:p>
        </p:txBody>
      </p:sp>
    </p:spTree>
    <p:extLst>
      <p:ext uri="{BB962C8B-B14F-4D97-AF65-F5344CB8AC3E}">
        <p14:creationId xmlns:p14="http://schemas.microsoft.com/office/powerpoint/2010/main" val="29555873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 EXPRESS ROASTER</Template>
  <TotalTime>49</TotalTime>
  <Words>953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Algerian</vt:lpstr>
      <vt:lpstr>Arial</vt:lpstr>
      <vt:lpstr>Bahnschrift Light</vt:lpstr>
      <vt:lpstr>Baskerville Old Face</vt:lpstr>
      <vt:lpstr>Bell MT</vt:lpstr>
      <vt:lpstr>Calibri</vt:lpstr>
      <vt:lpstr>Calibri Light</vt:lpstr>
      <vt:lpstr>Centaur</vt:lpstr>
      <vt:lpstr>Garamond</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Mehak Goel</dc:creator>
  <cp:lastModifiedBy>Striker 3015</cp:lastModifiedBy>
  <cp:revision>9</cp:revision>
  <dcterms:created xsi:type="dcterms:W3CDTF">2022-12-21T11:08:55Z</dcterms:created>
  <dcterms:modified xsi:type="dcterms:W3CDTF">2022-12-22T14:14:23Z</dcterms:modified>
</cp:coreProperties>
</file>