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4"/>
  </p:sldMasterIdLst>
  <p:notesMasterIdLst>
    <p:notesMasterId r:id="rId21"/>
  </p:notesMasterIdLst>
  <p:handoutMasterIdLst>
    <p:handoutMasterId r:id="rId22"/>
  </p:handoutMasterIdLst>
  <p:sldIdLst>
    <p:sldId id="256" r:id="rId5"/>
    <p:sldId id="286" r:id="rId6"/>
    <p:sldId id="257" r:id="rId7"/>
    <p:sldId id="264" r:id="rId8"/>
    <p:sldId id="282" r:id="rId9"/>
    <p:sldId id="281" r:id="rId10"/>
    <p:sldId id="292" r:id="rId11"/>
    <p:sldId id="290" r:id="rId12"/>
    <p:sldId id="291" r:id="rId13"/>
    <p:sldId id="293" r:id="rId14"/>
    <p:sldId id="295" r:id="rId15"/>
    <p:sldId id="294" r:id="rId16"/>
    <p:sldId id="296" r:id="rId17"/>
    <p:sldId id="297" r:id="rId18"/>
    <p:sldId id="298" r:id="rId19"/>
    <p:sldId id="278" r:id="rId20"/>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0CDC0-E5C2-D047-5349-81CAFDB734BC}" v="235" dt="2021-11-29T14:53:37.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5842" autoAdjust="0"/>
  </p:normalViewPr>
  <p:slideViewPr>
    <p:cSldViewPr snapToGrid="0">
      <p:cViewPr varScale="1">
        <p:scale>
          <a:sx n="106" d="100"/>
          <a:sy n="106" d="100"/>
        </p:scale>
        <p:origin x="128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12/17/2022</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12/17/2022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a:xfrm>
            <a:off x="1921934" y="5054602"/>
            <a:ext cx="4064860" cy="279400"/>
          </a:xfrm>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a:xfrm>
            <a:off x="6817317" y="5054602"/>
            <a:ext cx="413483" cy="279400"/>
          </a:xfrm>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2117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2252113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1310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0285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42747353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24294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3102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10876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8809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extLst>
      <p:ext uri="{BB962C8B-B14F-4D97-AF65-F5344CB8AC3E}">
        <p14:creationId xmlns:p14="http://schemas.microsoft.com/office/powerpoint/2010/main" val="3474056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extLst>
      <p:ext uri="{BB962C8B-B14F-4D97-AF65-F5344CB8AC3E}">
        <p14:creationId xmlns:p14="http://schemas.microsoft.com/office/powerpoint/2010/main" val="106846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27056817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15929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42582094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8" name="Footer Placeholder 7"/>
          <p:cNvSpPr>
            <a:spLocks noGrp="1"/>
          </p:cNvSpPr>
          <p:nvPr>
            <p:ph type="ftr" sz="quarter" idx="11"/>
          </p:nvPr>
        </p:nvSpPr>
        <p:spPr/>
        <p:txBody>
          <a:bodyPr/>
          <a:lstStyle/>
          <a:p>
            <a:endParaRPr lang="en-GB"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7437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785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3" name="Footer Placeholder 2"/>
          <p:cNvSpPr>
            <a:spLocks noGrp="1"/>
          </p:cNvSpPr>
          <p:nvPr>
            <p:ph type="ftr" sz="quarter" idx="11"/>
          </p:nvPr>
        </p:nvSpPr>
        <p:spPr/>
        <p:txBody>
          <a:bodyPr/>
          <a:lstStyle/>
          <a:p>
            <a:endParaRPr lang="en-GB"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6573949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5279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41092443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sz="2400" b="0" strike="noStrike" spc="-1">
              <a:latin typeface="Times New Roman"/>
            </a:endParaRP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0148541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sldNum="0"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715223" y="1204217"/>
            <a:ext cx="7713554" cy="3057975"/>
          </a:xfrm>
          <a:prstGeom prst="rect">
            <a:avLst/>
          </a:prstGeom>
          <a:noFill/>
          <a:ln w="9360">
            <a:noFill/>
          </a:ln>
        </p:spPr>
        <p:txBody>
          <a:bodyPr lIns="91440" tIns="45720" rIns="91440" bIns="45720" anchor="t">
            <a:noAutofit/>
          </a:bodyPr>
          <a:lstStyle/>
          <a:p>
            <a:pPr algn="ctr">
              <a:lnSpc>
                <a:spcPct val="100000"/>
              </a:lnSpc>
              <a:spcBef>
                <a:spcPts val="400"/>
              </a:spcBef>
            </a:pPr>
            <a:r>
              <a:rPr lang="en-US" sz="2400" b="0" strike="noStrike" spc="-1" dirty="0">
                <a:solidFill>
                  <a:srgbClr val="000000"/>
                </a:solidFill>
                <a:latin typeface="Times New Roman" panose="02020603050405020304" pitchFamily="18" charset="0"/>
                <a:ea typeface="MS PGothic"/>
                <a:cs typeface="Times New Roman" panose="02020603050405020304" pitchFamily="18" charset="0"/>
              </a:rPr>
              <a:t>This project and presentation is for partial fulfillment of problem solving using python programming.</a:t>
            </a:r>
          </a:p>
          <a:p>
            <a:pPr algn="ctr">
              <a:lnSpc>
                <a:spcPct val="100000"/>
              </a:lnSpc>
              <a:spcBef>
                <a:spcPts val="400"/>
              </a:spcBef>
            </a:pPr>
            <a:r>
              <a:rPr lang="en-US" sz="2400" spc="-1" dirty="0">
                <a:solidFill>
                  <a:srgbClr val="000000"/>
                </a:solidFill>
                <a:latin typeface="Times New Roman" panose="02020603050405020304" pitchFamily="18" charset="0"/>
                <a:ea typeface="MS PGothic"/>
                <a:cs typeface="Times New Roman" panose="02020603050405020304" pitchFamily="18" charset="0"/>
              </a:rPr>
              <a:t>(CS22001)</a:t>
            </a:r>
          </a:p>
          <a:p>
            <a:pPr algn="ctr">
              <a:lnSpc>
                <a:spcPct val="100000"/>
              </a:lnSpc>
              <a:spcBef>
                <a:spcPts val="400"/>
              </a:spcBef>
            </a:pPr>
            <a:r>
              <a:rPr lang="en-US" sz="2400" spc="-1" dirty="0">
                <a:solidFill>
                  <a:srgbClr val="000000"/>
                </a:solidFill>
                <a:latin typeface="Times New Roman" panose="02020603050405020304" pitchFamily="18" charset="0"/>
                <a:ea typeface="MS PGothic"/>
                <a:cs typeface="Times New Roman" panose="02020603050405020304" pitchFamily="18" charset="0"/>
              </a:rPr>
              <a:t>Session- 2022-23</a:t>
            </a:r>
            <a:endParaRPr lang="en-US" sz="24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2000" b="1" spc="-1" dirty="0">
                <a:solidFill>
                  <a:srgbClr val="000000"/>
                </a:solidFill>
                <a:latin typeface="Times New Roman"/>
                <a:ea typeface="MS PGothic"/>
                <a:cs typeface="Times New Roman"/>
              </a:rPr>
              <a:t>Dated:  23</a:t>
            </a:r>
            <a:r>
              <a:rPr lang="en-US" sz="2000" b="1" spc="-1" baseline="30000" dirty="0">
                <a:solidFill>
                  <a:srgbClr val="000000"/>
                </a:solidFill>
                <a:latin typeface="Times New Roman"/>
                <a:ea typeface="MS PGothic"/>
                <a:cs typeface="Times New Roman"/>
              </a:rPr>
              <a:t>rd</a:t>
            </a:r>
            <a:r>
              <a:rPr lang="en-US" sz="2000" b="1" spc="-1" dirty="0">
                <a:solidFill>
                  <a:srgbClr val="000000"/>
                </a:solidFill>
                <a:latin typeface="Times New Roman"/>
                <a:ea typeface="MS PGothic"/>
                <a:cs typeface="Times New Roman"/>
              </a:rPr>
              <a:t> December 2022</a:t>
            </a: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64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841CDC-C692-447D-AAD2-B38A302E7D92}"/>
              </a:ext>
            </a:extLst>
          </p:cNvPr>
          <p:cNvSpPr txBox="1"/>
          <p:nvPr/>
        </p:nvSpPr>
        <p:spPr>
          <a:xfrm>
            <a:off x="715224" y="4262192"/>
            <a:ext cx="7732466" cy="1754326"/>
          </a:xfrm>
          <a:prstGeom prst="rect">
            <a:avLst/>
          </a:prstGeom>
          <a:noFill/>
        </p:spPr>
        <p:txBody>
          <a:bodyPr wrap="square" lIns="91440" tIns="45720" rIns="91440" bIns="45720" rtlCol="0" anchor="t">
            <a:spAutoFit/>
          </a:bodyPr>
          <a:lstStyle/>
          <a:p>
            <a:r>
              <a:rPr lang="en-US" b="1" dirty="0">
                <a:latin typeface="Times New Roman" panose="02020603050405020304" pitchFamily="18" charset="0"/>
                <a:cs typeface="Times New Roman" panose="02020603050405020304" pitchFamily="18" charset="0"/>
              </a:rPr>
              <a:t>Submitted By:</a:t>
            </a:r>
          </a:p>
          <a:p>
            <a:r>
              <a:rPr lang="en-US" dirty="0">
                <a:latin typeface="Times New Roman"/>
                <a:cs typeface="Times New Roman"/>
              </a:rPr>
              <a:t>Student Name: Lokesh Garg, Manya, Mehak Goel</a:t>
            </a:r>
          </a:p>
          <a:p>
            <a:r>
              <a:rPr lang="en-US" dirty="0">
                <a:latin typeface="Times New Roman"/>
                <a:cs typeface="Times New Roman"/>
              </a:rPr>
              <a:t>Roll no: 2210990544, 2210990561, 2210990573</a:t>
            </a:r>
          </a:p>
          <a:p>
            <a:r>
              <a:rPr lang="en-US" dirty="0">
                <a:latin typeface="Times New Roman"/>
                <a:cs typeface="Times New Roman"/>
              </a:rPr>
              <a:t>Group: CSE-G25(B) </a:t>
            </a:r>
          </a:p>
          <a:p>
            <a:r>
              <a:rPr lang="en-IN" dirty="0">
                <a:latin typeface="Times New Roman" panose="02020603050405020304" pitchFamily="18" charset="0"/>
                <a:cs typeface="Times New Roman" panose="02020603050405020304" pitchFamily="18" charset="0"/>
              </a:rPr>
              <a:t>Semester : 1</a:t>
            </a:r>
            <a:r>
              <a:rPr lang="en-IN" baseline="30000" dirty="0">
                <a:latin typeface="Times New Roman" panose="02020603050405020304" pitchFamily="18" charset="0"/>
                <a:cs typeface="Times New Roman" panose="02020603050405020304" pitchFamily="18" charset="0"/>
              </a:rPr>
              <a:t>st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Presented to: Dr. Harveen Kaur</a:t>
            </a:r>
          </a:p>
        </p:txBody>
      </p:sp>
      <p:sp>
        <p:nvSpPr>
          <p:cNvPr id="2" name="TextShape 1">
            <a:extLst>
              <a:ext uri="{FF2B5EF4-FFF2-40B4-BE49-F238E27FC236}">
                <a16:creationId xmlns:a16="http://schemas.microsoft.com/office/drawing/2014/main" id="{F6389F5C-B31B-8587-2C50-7077C784954D}"/>
              </a:ext>
            </a:extLst>
          </p:cNvPr>
          <p:cNvSpPr txBox="1"/>
          <p:nvPr/>
        </p:nvSpPr>
        <p:spPr>
          <a:xfrm>
            <a:off x="715223" y="564483"/>
            <a:ext cx="7732466" cy="639734"/>
          </a:xfrm>
          <a:prstGeom prst="rect">
            <a:avLst/>
          </a:prstGeom>
          <a:noFill/>
          <a:ln w="9360">
            <a:noFill/>
          </a:ln>
        </p:spPr>
        <p:txBody>
          <a:bodyPr anchor="ctr">
            <a:noAutofit/>
          </a:bodyPr>
          <a:lstStyle/>
          <a:p>
            <a:pPr algn="ctr">
              <a:lnSpc>
                <a:spcPct val="100000"/>
              </a:lnSpc>
              <a:spcBef>
                <a:spcPts val="400"/>
              </a:spcBef>
            </a:pPr>
            <a:r>
              <a:rPr lang="en-US" sz="3600" spc="-1" dirty="0">
                <a:solidFill>
                  <a:srgbClr val="000000"/>
                </a:solidFill>
                <a:latin typeface="Segoe UI Semibold" panose="020B0702040204020203" pitchFamily="34" charset="0"/>
                <a:ea typeface="MS PGothic"/>
                <a:cs typeface="Segoe UI Semibold" panose="020B0702040204020203" pitchFamily="34" charset="0"/>
              </a:rPr>
              <a:t>THE EXPRESS ROASTER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660903"/>
          </a:xfrm>
        </p:spPr>
        <p:txBody>
          <a:bodyPr anchor="ct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Working</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40325"/>
            <a:ext cx="7593874" cy="49253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The system has a Database in which all the Data related to Users and the Café are stored automatically by the system using the Json Module.</a:t>
            </a:r>
          </a:p>
          <a:p>
            <a:pPr marL="0" indent="0">
              <a:buNone/>
            </a:pPr>
            <a:r>
              <a:rPr lang="en-US" dirty="0"/>
              <a:t>Whenever a customer wants to use the system he first has to login into the system to continue as only when the user is logged-in will the system enable the rest of the commands.</a:t>
            </a:r>
          </a:p>
          <a:p>
            <a:pPr marL="0" indent="0">
              <a:buNone/>
            </a:pPr>
            <a:r>
              <a:rPr lang="en-US" dirty="0"/>
              <a:t>After logging-in you can use all sorts of commands such as “Order”, “Print Orders”, “Checkout” and Much More.</a:t>
            </a:r>
          </a:p>
          <a:p>
            <a:pPr marL="0" indent="0">
              <a:buNone/>
            </a:pPr>
            <a:r>
              <a:rPr lang="en-US" dirty="0"/>
              <a:t>And if you are given admin permissions by the Manager then even more commands are enabled for you such as “Add Item”, “Add User”, “Add Coupon” and Much More.</a:t>
            </a:r>
          </a:p>
        </p:txBody>
      </p:sp>
    </p:spTree>
    <p:extLst>
      <p:ext uri="{BB962C8B-B14F-4D97-AF65-F5344CB8AC3E}">
        <p14:creationId xmlns:p14="http://schemas.microsoft.com/office/powerpoint/2010/main" val="200337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660903"/>
          </a:xfrm>
        </p:spPr>
        <p:txBody>
          <a:bodyPr anchor="ct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Advantages</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40325"/>
            <a:ext cx="7593874" cy="49253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Increase Profits Greatly</a:t>
            </a:r>
          </a:p>
          <a:p>
            <a:r>
              <a:rPr lang="en-US" dirty="0"/>
              <a:t>User Friendly</a:t>
            </a:r>
          </a:p>
          <a:p>
            <a:r>
              <a:rPr lang="en-US" dirty="0"/>
              <a:t>Easy to approach</a:t>
            </a:r>
          </a:p>
          <a:p>
            <a:r>
              <a:rPr lang="en-US" dirty="0"/>
              <a:t>Easy to understand</a:t>
            </a:r>
          </a:p>
          <a:p>
            <a:r>
              <a:rPr lang="en-US" dirty="0"/>
              <a:t>Gives you valuable Managerial Experience</a:t>
            </a:r>
            <a:endParaRPr lang="en-IN" dirty="0"/>
          </a:p>
        </p:txBody>
      </p:sp>
    </p:spTree>
    <p:extLst>
      <p:ext uri="{BB962C8B-B14F-4D97-AF65-F5344CB8AC3E}">
        <p14:creationId xmlns:p14="http://schemas.microsoft.com/office/powerpoint/2010/main" val="334237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660903"/>
          </a:xfrm>
        </p:spPr>
        <p:txBody>
          <a:bodyPr anchor="ct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Disadvantages</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40325"/>
            <a:ext cx="7593874" cy="49253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Only one User can use the system at a time.</a:t>
            </a:r>
          </a:p>
          <a:p>
            <a:r>
              <a:rPr lang="en-US" dirty="0"/>
              <a:t>Once ordered, the order can be canceled but the quantity of the order can not be changed.</a:t>
            </a:r>
          </a:p>
          <a:p>
            <a:r>
              <a:rPr lang="en-US" dirty="0"/>
              <a:t>The system only allows the user that has an account in the database and that an account can only be made by an admin which in our case is the café manager.</a:t>
            </a:r>
            <a:endParaRPr lang="en-IN" dirty="0"/>
          </a:p>
        </p:txBody>
      </p:sp>
    </p:spTree>
    <p:extLst>
      <p:ext uri="{BB962C8B-B14F-4D97-AF65-F5344CB8AC3E}">
        <p14:creationId xmlns:p14="http://schemas.microsoft.com/office/powerpoint/2010/main" val="243506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660903"/>
          </a:xfrm>
        </p:spPr>
        <p:txBody>
          <a:bodyPr anchor="ct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Future Scope </a:t>
            </a: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40325"/>
            <a:ext cx="7593874" cy="49253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More modules can be added in the system to make it:</a:t>
            </a:r>
          </a:p>
          <a:p>
            <a:r>
              <a:rPr lang="en-US" dirty="0"/>
              <a:t>More Attractive</a:t>
            </a:r>
          </a:p>
          <a:p>
            <a:r>
              <a:rPr lang="en-IN" dirty="0"/>
              <a:t>More User Friendly</a:t>
            </a:r>
          </a:p>
          <a:p>
            <a:r>
              <a:rPr lang="en-IN" dirty="0"/>
              <a:t>More Efficient and Trustworthy</a:t>
            </a:r>
          </a:p>
          <a:p>
            <a:r>
              <a:rPr lang="en-IN" dirty="0"/>
              <a:t>More Widescale Option</a:t>
            </a:r>
          </a:p>
          <a:p>
            <a:pPr marL="0" indent="0">
              <a:buNone/>
            </a:pPr>
            <a:r>
              <a:rPr lang="en-IN" dirty="0"/>
              <a:t>Even an AI can be added to the system to make it even more Interactive and Professional.</a:t>
            </a:r>
          </a:p>
        </p:txBody>
      </p:sp>
    </p:spTree>
    <p:extLst>
      <p:ext uri="{BB962C8B-B14F-4D97-AF65-F5344CB8AC3E}">
        <p14:creationId xmlns:p14="http://schemas.microsoft.com/office/powerpoint/2010/main" val="256639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769544"/>
          </a:xfrm>
        </p:spPr>
        <p:txBody>
          <a:bodyPr anchor="ct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Conclusion</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348966"/>
            <a:ext cx="7593874" cy="48167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800" dirty="0"/>
              <a:t>Food and Beverages Services can also be called the backbone of the hospitality industry and can be used all around the world. This system will pave the way for you to reach those heights in the most efficient and quickest way you can conceivably imagine where you are also learning new and exciting things along the way to make you and your café a better version of themself.</a:t>
            </a:r>
            <a:endParaRPr lang="en-IN" sz="2800" dirty="0"/>
          </a:p>
        </p:txBody>
      </p:sp>
    </p:spTree>
    <p:extLst>
      <p:ext uri="{BB962C8B-B14F-4D97-AF65-F5344CB8AC3E}">
        <p14:creationId xmlns:p14="http://schemas.microsoft.com/office/powerpoint/2010/main" val="161791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660903"/>
          </a:xfrm>
        </p:spPr>
        <p:txBody>
          <a:bodyPr anchor="ct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Bibliography</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40325"/>
            <a:ext cx="7593874" cy="49253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dirty="0"/>
              <a:t>T</a:t>
            </a:r>
          </a:p>
        </p:txBody>
      </p:sp>
    </p:spTree>
    <p:extLst>
      <p:ext uri="{BB962C8B-B14F-4D97-AF65-F5344CB8AC3E}">
        <p14:creationId xmlns:p14="http://schemas.microsoft.com/office/powerpoint/2010/main" val="28660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16</a:t>
            </a:fld>
            <a:endParaRPr lang="en-GB" sz="1200" b="0" strike="noStrike" spc="-1">
              <a:latin typeface="Times New Roman"/>
            </a:endParaRPr>
          </a:p>
        </p:txBody>
      </p:sp>
      <p:sp>
        <p:nvSpPr>
          <p:cNvPr id="5" name="TextShape 2"/>
          <p:cNvSpPr txBox="1"/>
          <p:nvPr/>
        </p:nvSpPr>
        <p:spPr>
          <a:xfrm>
            <a:off x="323850" y="1196828"/>
            <a:ext cx="8514870" cy="4470547"/>
          </a:xfrm>
          <a:prstGeom prst="rect">
            <a:avLst/>
          </a:prstGeom>
          <a:noFill/>
          <a:ln w="9360">
            <a:noFill/>
          </a:ln>
        </p:spPr>
        <p:txBody>
          <a:bodyPr>
            <a:noAutofit/>
          </a:bodyPr>
          <a:lstStyle/>
          <a:p>
            <a:pPr>
              <a:lnSpc>
                <a:spcPct val="10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
        <p:nvSpPr>
          <p:cNvPr id="2" name="TextBox 1">
            <a:extLst>
              <a:ext uri="{FF2B5EF4-FFF2-40B4-BE49-F238E27FC236}">
                <a16:creationId xmlns:a16="http://schemas.microsoft.com/office/drawing/2014/main" id="{189D70F0-83B5-494F-97D6-11D5EA5C469D}"/>
              </a:ext>
            </a:extLst>
          </p:cNvPr>
          <p:cNvSpPr txBox="1"/>
          <p:nvPr/>
        </p:nvSpPr>
        <p:spPr>
          <a:xfrm rot="21189324">
            <a:off x="1528584" y="2508118"/>
            <a:ext cx="5965936" cy="1200329"/>
          </a:xfrm>
          <a:prstGeom prst="rect">
            <a:avLst/>
          </a:prstGeom>
          <a:noFill/>
        </p:spPr>
        <p:txBody>
          <a:bodyPr wrap="square" rtlCol="0">
            <a:spAutoFit/>
          </a:bodyPr>
          <a:lstStyle/>
          <a:p>
            <a:r>
              <a:rPr lang="en-US" sz="7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6555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B55F3D5-AAA7-7B99-ED88-271143B151E2}"/>
              </a:ext>
            </a:extLst>
          </p:cNvPr>
          <p:cNvSpPr txBox="1"/>
          <p:nvPr/>
        </p:nvSpPr>
        <p:spPr>
          <a:xfrm>
            <a:off x="760490" y="564378"/>
            <a:ext cx="3811509" cy="866070"/>
          </a:xfrm>
          <a:prstGeom prst="rect">
            <a:avLst/>
          </a:prstGeom>
          <a:noFill/>
          <a:ln w="9360">
            <a:noFill/>
          </a:ln>
        </p:spPr>
        <p:txBody>
          <a:bodyPr anchor="ctr">
            <a:noAutofit/>
          </a:bodyPr>
          <a:lstStyle/>
          <a:p>
            <a:pPr>
              <a:lnSpc>
                <a:spcPct val="100000"/>
              </a:lnSpc>
            </a:pPr>
            <a:r>
              <a:rPr lang="en-US" sz="3200" b="1" spc="-1" dirty="0">
                <a:solidFill>
                  <a:srgbClr val="000000"/>
                </a:solidFill>
                <a:latin typeface="Times New Roman" panose="02020603050405020304" pitchFamily="18" charset="0"/>
                <a:cs typeface="Times New Roman" panose="02020603050405020304" pitchFamily="18" charset="0"/>
              </a:rPr>
              <a:t>Table of Content</a:t>
            </a:r>
            <a:endParaRPr lang="en-US"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9" name="Text Placeholder 4">
            <a:extLst>
              <a:ext uri="{FF2B5EF4-FFF2-40B4-BE49-F238E27FC236}">
                <a16:creationId xmlns:a16="http://schemas.microsoft.com/office/drawing/2014/main" id="{8FF7C084-8D86-A897-5296-B631D5BCF797}"/>
              </a:ext>
            </a:extLst>
          </p:cNvPr>
          <p:cNvSpPr txBox="1">
            <a:spLocks noGrp="1"/>
          </p:cNvSpPr>
          <p:nvPr>
            <p:ph type="subTitle"/>
          </p:nvPr>
        </p:nvSpPr>
        <p:spPr>
          <a:xfrm>
            <a:off x="760414" y="1430447"/>
            <a:ext cx="3811510" cy="4725877"/>
          </a:xfrm>
          <a:prstGeom prst="rect">
            <a:avLst/>
          </a:prstGeom>
        </p:spPr>
        <p:txBody>
          <a:bodyPr anchor="t"/>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Arial" panose="020B0604020202020204" pitchFamily="34" charset="0"/>
              <a:buChar char="•"/>
            </a:pPr>
            <a:r>
              <a:rPr lang="en-US" b="1" dirty="0"/>
              <a:t>Project Details</a:t>
            </a:r>
          </a:p>
          <a:p>
            <a:pPr marL="457200" indent="-457200">
              <a:buFont typeface="Arial" panose="020B0604020202020204" pitchFamily="34" charset="0"/>
              <a:buChar char="•"/>
            </a:pPr>
            <a:r>
              <a:rPr lang="en-US" b="1" dirty="0"/>
              <a:t>Declaration</a:t>
            </a:r>
          </a:p>
          <a:p>
            <a:pPr marL="457200" indent="-457200">
              <a:buFont typeface="Arial" panose="020B0604020202020204" pitchFamily="34" charset="0"/>
              <a:buChar char="•"/>
            </a:pPr>
            <a:r>
              <a:rPr lang="en-US" b="1" dirty="0"/>
              <a:t>Acknowledgement</a:t>
            </a:r>
          </a:p>
          <a:p>
            <a:pPr marL="457200" indent="-457200">
              <a:buFont typeface="Arial" panose="020B0604020202020204" pitchFamily="34" charset="0"/>
              <a:buChar char="•"/>
            </a:pPr>
            <a:r>
              <a:rPr lang="en-US" b="1" dirty="0"/>
              <a:t>Introduction</a:t>
            </a:r>
          </a:p>
          <a:p>
            <a:pPr marL="457200" indent="-457200">
              <a:buFont typeface="Arial" panose="020B0604020202020204" pitchFamily="34" charset="0"/>
              <a:buChar char="•"/>
            </a:pPr>
            <a:r>
              <a:rPr lang="en-US" b="1" dirty="0"/>
              <a:t>Objectives</a:t>
            </a:r>
          </a:p>
          <a:p>
            <a:pPr marL="457200" indent="-457200">
              <a:buFont typeface="Arial" panose="020B0604020202020204" pitchFamily="34" charset="0"/>
              <a:buChar char="•"/>
            </a:pPr>
            <a:r>
              <a:rPr lang="en-US" b="1" dirty="0"/>
              <a:t>Steps</a:t>
            </a:r>
          </a:p>
          <a:p>
            <a:pPr marL="457200" indent="-457200">
              <a:buFont typeface="Arial" panose="020B0604020202020204" pitchFamily="34" charset="0"/>
              <a:buChar char="•"/>
            </a:pPr>
            <a:r>
              <a:rPr lang="en-US" b="1" dirty="0"/>
              <a:t>Individual Roles</a:t>
            </a:r>
          </a:p>
          <a:p>
            <a:pPr marL="457200" indent="-457200">
              <a:buFont typeface="Arial" panose="020B0604020202020204" pitchFamily="34" charset="0"/>
              <a:buChar char="•"/>
            </a:pPr>
            <a:r>
              <a:rPr lang="en-US" b="1" dirty="0"/>
              <a:t>Working</a:t>
            </a:r>
          </a:p>
        </p:txBody>
      </p:sp>
      <p:sp>
        <p:nvSpPr>
          <p:cNvPr id="10" name="Text Placeholder 4">
            <a:extLst>
              <a:ext uri="{FF2B5EF4-FFF2-40B4-BE49-F238E27FC236}">
                <a16:creationId xmlns:a16="http://schemas.microsoft.com/office/drawing/2014/main" id="{E5F9E7AC-CE71-03FB-2FDF-CE2A81DEAB12}"/>
              </a:ext>
            </a:extLst>
          </p:cNvPr>
          <p:cNvSpPr txBox="1">
            <a:spLocks noGrp="1"/>
          </p:cNvSpPr>
          <p:nvPr>
            <p:ph type="subTitle"/>
          </p:nvPr>
        </p:nvSpPr>
        <p:spPr>
          <a:xfrm>
            <a:off x="4571999" y="1430447"/>
            <a:ext cx="3811511" cy="4725878"/>
          </a:xfrm>
          <a:prstGeom prst="rect">
            <a:avLst/>
          </a:prstGeom>
        </p:spPr>
        <p:txBody>
          <a:bodyPr anchor="t"/>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Arial" panose="020B0604020202020204" pitchFamily="34" charset="0"/>
              <a:buChar char="•"/>
            </a:pPr>
            <a:r>
              <a:rPr lang="en-US" b="1" dirty="0"/>
              <a:t>Advantages</a:t>
            </a:r>
          </a:p>
          <a:p>
            <a:pPr marL="457200" indent="-457200">
              <a:buFont typeface="Arial" panose="020B0604020202020204" pitchFamily="34" charset="0"/>
              <a:buChar char="•"/>
            </a:pPr>
            <a:r>
              <a:rPr lang="en-US" b="1" dirty="0"/>
              <a:t>Disadvantages</a:t>
            </a:r>
          </a:p>
          <a:p>
            <a:pPr marL="457200" indent="-457200">
              <a:buFont typeface="Arial" panose="020B0604020202020204" pitchFamily="34" charset="0"/>
              <a:buChar char="•"/>
            </a:pPr>
            <a:r>
              <a:rPr lang="en-US" b="1" dirty="0"/>
              <a:t>Future Scope</a:t>
            </a:r>
          </a:p>
          <a:p>
            <a:pPr marL="457200" indent="-457200">
              <a:buFont typeface="Arial" panose="020B0604020202020204" pitchFamily="34" charset="0"/>
              <a:buChar char="•"/>
            </a:pPr>
            <a:r>
              <a:rPr lang="en-US" b="1" dirty="0"/>
              <a:t>Conclusion</a:t>
            </a:r>
          </a:p>
          <a:p>
            <a:pPr marL="457200" indent="-457200">
              <a:buFont typeface="Arial" panose="020B0604020202020204" pitchFamily="34" charset="0"/>
              <a:buChar char="•"/>
            </a:pPr>
            <a:r>
              <a:rPr lang="en-US" b="1" dirty="0"/>
              <a:t>Bibliography</a:t>
            </a:r>
          </a:p>
        </p:txBody>
      </p:sp>
    </p:spTree>
    <p:extLst>
      <p:ext uri="{BB962C8B-B14F-4D97-AF65-F5344CB8AC3E}">
        <p14:creationId xmlns:p14="http://schemas.microsoft.com/office/powerpoint/2010/main" val="140708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742382" y="564378"/>
            <a:ext cx="3829617" cy="884176"/>
          </a:xfrm>
          <a:prstGeom prst="rect">
            <a:avLst/>
          </a:prstGeom>
          <a:noFill/>
          <a:ln w="9360">
            <a:noFill/>
          </a:ln>
        </p:spPr>
        <p:txBody>
          <a:bodyPr anchor="ctr">
            <a:noAutofit/>
          </a:bodyPr>
          <a:lstStyle/>
          <a:p>
            <a:pPr>
              <a:lnSpc>
                <a:spcPct val="100000"/>
              </a:lnSpc>
            </a:pPr>
            <a:r>
              <a:rPr lang="en-US" sz="3200" b="1" spc="-1" dirty="0">
                <a:solidFill>
                  <a:srgbClr val="000000"/>
                </a:solidFill>
                <a:latin typeface="Times New Roman" panose="02020603050405020304" pitchFamily="18" charset="0"/>
                <a:cs typeface="Times New Roman" panose="02020603050405020304" pitchFamily="18" charset="0"/>
              </a:rPr>
              <a:t>Project </a:t>
            </a:r>
            <a:r>
              <a:rPr lang="en-US" sz="3200" b="1" strike="noStrike" spc="-1" dirty="0">
                <a:solidFill>
                  <a:srgbClr val="000000"/>
                </a:solidFill>
                <a:latin typeface="Times New Roman" panose="02020603050405020304" pitchFamily="18" charset="0"/>
                <a:cs typeface="Times New Roman" panose="02020603050405020304" pitchFamily="18" charset="0"/>
              </a:rPr>
              <a:t> Details</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3</a:t>
            </a:fld>
            <a:endParaRPr lang="en-GB" sz="1200" b="0" strike="noStrike" spc="-1">
              <a:latin typeface="Times New Roman"/>
            </a:endParaRPr>
          </a:p>
        </p:txBody>
      </p:sp>
      <p:sp>
        <p:nvSpPr>
          <p:cNvPr id="2" name="Text Placeholder 4">
            <a:extLst>
              <a:ext uri="{FF2B5EF4-FFF2-40B4-BE49-F238E27FC236}">
                <a16:creationId xmlns:a16="http://schemas.microsoft.com/office/drawing/2014/main" id="{AEDE0C08-C1FB-1CA0-E704-F32EFD358B75}"/>
              </a:ext>
            </a:extLst>
          </p:cNvPr>
          <p:cNvSpPr txBox="1">
            <a:spLocks/>
          </p:cNvSpPr>
          <p:nvPr/>
        </p:nvSpPr>
        <p:spPr>
          <a:xfrm>
            <a:off x="742383" y="1448554"/>
            <a:ext cx="7632072" cy="471685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Arial" panose="020B0604020202020204" pitchFamily="34" charset="0"/>
              <a:buChar char="•"/>
            </a:pPr>
            <a:r>
              <a:rPr lang="en-US" b="1" dirty="0"/>
              <a:t>Project  Name:</a:t>
            </a:r>
            <a:r>
              <a:rPr lang="en-US" dirty="0"/>
              <a:t> The Express Roaster</a:t>
            </a:r>
          </a:p>
          <a:p>
            <a:pPr marL="457200" indent="-457200">
              <a:buFont typeface="Arial" panose="020B0604020202020204" pitchFamily="34" charset="0"/>
              <a:buChar char="•"/>
            </a:pPr>
            <a:r>
              <a:rPr lang="en-US" b="1" dirty="0"/>
              <a:t>Programming Tool:</a:t>
            </a:r>
            <a:r>
              <a:rPr lang="en-US" dirty="0"/>
              <a:t> Python Idle</a:t>
            </a:r>
          </a:p>
          <a:p>
            <a:pPr marL="457200" indent="-457200">
              <a:buFont typeface="Arial" panose="020B0604020202020204" pitchFamily="34" charset="0"/>
              <a:buChar char="•"/>
            </a:pPr>
            <a:r>
              <a:rPr lang="en-US" b="1" dirty="0"/>
              <a:t>Team Number:</a:t>
            </a:r>
            <a:r>
              <a:rPr lang="en-US" dirty="0"/>
              <a:t> 18</a:t>
            </a:r>
          </a:p>
          <a:p>
            <a:pPr marL="457200" indent="-457200">
              <a:buFont typeface="Arial" panose="020B0604020202020204" pitchFamily="34" charset="0"/>
              <a:buChar char="•"/>
            </a:pPr>
            <a:r>
              <a:rPr lang="en-US" b="1" dirty="0"/>
              <a:t>Team Leader:</a:t>
            </a:r>
            <a:r>
              <a:rPr lang="en-US" dirty="0"/>
              <a:t> Lokesh Garg</a:t>
            </a:r>
          </a:p>
          <a:p>
            <a:pPr marL="457200" indent="-457200">
              <a:buFont typeface="Arial" panose="020B0604020202020204" pitchFamily="34" charset="0"/>
              <a:buChar char="•"/>
            </a:pPr>
            <a:r>
              <a:rPr lang="en-US" b="1" dirty="0"/>
              <a:t>Team Members:</a:t>
            </a:r>
            <a:endParaRPr lang="en-US" dirty="0"/>
          </a:p>
          <a:p>
            <a:pPr marL="914400" lvl="1" indent="-457200">
              <a:buFont typeface="Arial" panose="020B0604020202020204" pitchFamily="34" charset="0"/>
              <a:buChar char="•"/>
            </a:pPr>
            <a:r>
              <a:rPr lang="en-US" b="1" dirty="0"/>
              <a:t>Lokesh Garg</a:t>
            </a:r>
            <a:r>
              <a:rPr lang="en-US" dirty="0"/>
              <a:t> – 2210990544</a:t>
            </a:r>
          </a:p>
          <a:p>
            <a:pPr marL="914400" lvl="1" indent="-457200">
              <a:buFont typeface="Arial" panose="020B0604020202020204" pitchFamily="34" charset="0"/>
              <a:buChar char="•"/>
            </a:pPr>
            <a:r>
              <a:rPr lang="en-US" b="1" dirty="0"/>
              <a:t>Mehak Goel</a:t>
            </a:r>
            <a:r>
              <a:rPr lang="en-US" dirty="0"/>
              <a:t> – 2210990573</a:t>
            </a:r>
          </a:p>
          <a:p>
            <a:pPr marL="914400" lvl="1" indent="-457200">
              <a:buFont typeface="Arial" panose="020B0604020202020204" pitchFamily="34" charset="0"/>
              <a:buChar char="•"/>
            </a:pPr>
            <a:r>
              <a:rPr lang="en-US" b="1" dirty="0"/>
              <a:t>Manya</a:t>
            </a:r>
            <a:r>
              <a:rPr lang="en-US" dirty="0"/>
              <a:t> - 2210990561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4</a:t>
            </a:fld>
            <a:endParaRPr lang="en-GB" sz="1200" b="0" strike="noStrike" spc="-1">
              <a:latin typeface="Times New Roman"/>
            </a:endParaRPr>
          </a:p>
        </p:txBody>
      </p:sp>
      <p:sp>
        <p:nvSpPr>
          <p:cNvPr id="5" name="TextShape 1">
            <a:extLst>
              <a:ext uri="{FF2B5EF4-FFF2-40B4-BE49-F238E27FC236}">
                <a16:creationId xmlns:a16="http://schemas.microsoft.com/office/drawing/2014/main" id="{C51F58CA-1F79-3C35-8379-92C5F1E5211C}"/>
              </a:ext>
            </a:extLst>
          </p:cNvPr>
          <p:cNvSpPr txBox="1"/>
          <p:nvPr/>
        </p:nvSpPr>
        <p:spPr>
          <a:xfrm>
            <a:off x="579422" y="564378"/>
            <a:ext cx="3992578" cy="784590"/>
          </a:xfrm>
          <a:prstGeom prst="rect">
            <a:avLst/>
          </a:prstGeom>
          <a:noFill/>
          <a:ln w="9360">
            <a:noFill/>
          </a:ln>
        </p:spPr>
        <p:txBody>
          <a:bodyPr anchor="t">
            <a:noAutofit/>
          </a:bodyPr>
          <a:lstStyle/>
          <a:p>
            <a:pPr>
              <a:lnSpc>
                <a:spcPct val="100000"/>
              </a:lnSpc>
            </a:pPr>
            <a:r>
              <a:rPr lang="en-US" sz="4000" b="1" spc="-1" dirty="0">
                <a:solidFill>
                  <a:srgbClr val="000000"/>
                </a:solidFill>
                <a:latin typeface="Times New Roman" panose="02020603050405020304" pitchFamily="18" charset="0"/>
                <a:cs typeface="Times New Roman" panose="02020603050405020304" pitchFamily="18" charset="0"/>
              </a:rPr>
              <a:t>Declaration</a:t>
            </a:r>
          </a:p>
        </p:txBody>
      </p:sp>
      <p:sp>
        <p:nvSpPr>
          <p:cNvPr id="7" name="TextBox 6">
            <a:extLst>
              <a:ext uri="{FF2B5EF4-FFF2-40B4-BE49-F238E27FC236}">
                <a16:creationId xmlns:a16="http://schemas.microsoft.com/office/drawing/2014/main" id="{6B4FE555-2168-151E-4F7C-B2A62159FB58}"/>
              </a:ext>
            </a:extLst>
          </p:cNvPr>
          <p:cNvSpPr txBox="1"/>
          <p:nvPr/>
        </p:nvSpPr>
        <p:spPr>
          <a:xfrm>
            <a:off x="705766" y="5192223"/>
            <a:ext cx="7732466" cy="923330"/>
          </a:xfrm>
          <a:prstGeom prst="rect">
            <a:avLst/>
          </a:prstGeom>
          <a:noFill/>
        </p:spPr>
        <p:txBody>
          <a:bodyPr wrap="square" lIns="91440" tIns="45720" rIns="91440" bIns="45720" rtlCol="0" anchor="t">
            <a:spAutoFit/>
          </a:bodyPr>
          <a:lstStyle/>
          <a:p>
            <a:r>
              <a:rPr lang="en-US" b="1" dirty="0">
                <a:latin typeface="Times New Roman" panose="02020603050405020304" pitchFamily="18" charset="0"/>
                <a:cs typeface="Times New Roman" panose="02020603050405020304" pitchFamily="18" charset="0"/>
              </a:rPr>
              <a:t>Lokesh Garg (2210990544)</a:t>
            </a:r>
          </a:p>
          <a:p>
            <a:r>
              <a:rPr lang="en-US" b="1" dirty="0">
                <a:latin typeface="Times New Roman" panose="02020603050405020304" pitchFamily="18" charset="0"/>
                <a:cs typeface="Times New Roman" panose="02020603050405020304" pitchFamily="18" charset="0"/>
              </a:rPr>
              <a:t>Manya (2210990561)</a:t>
            </a:r>
          </a:p>
          <a:p>
            <a:r>
              <a:rPr lang="en-US" b="1" dirty="0">
                <a:latin typeface="Times New Roman" panose="02020603050405020304" pitchFamily="18" charset="0"/>
                <a:cs typeface="Times New Roman" panose="02020603050405020304" pitchFamily="18" charset="0"/>
              </a:rPr>
              <a:t>Mehak Goel (2210990573)</a:t>
            </a:r>
          </a:p>
        </p:txBody>
      </p:sp>
      <p:sp>
        <p:nvSpPr>
          <p:cNvPr id="8" name="TextBox 7">
            <a:extLst>
              <a:ext uri="{FF2B5EF4-FFF2-40B4-BE49-F238E27FC236}">
                <a16:creationId xmlns:a16="http://schemas.microsoft.com/office/drawing/2014/main" id="{32652247-6AB3-4DBC-D476-F32E3AF0785E}"/>
              </a:ext>
            </a:extLst>
          </p:cNvPr>
          <p:cNvSpPr txBox="1"/>
          <p:nvPr/>
        </p:nvSpPr>
        <p:spPr>
          <a:xfrm>
            <a:off x="705766" y="1348968"/>
            <a:ext cx="7732466" cy="2246769"/>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Baskerville Old Face" panose="02020602080505020303" pitchFamily="18" charset="0"/>
                <a:ea typeface="Roboto" panose="02000000000000000000" pitchFamily="2" charset="0"/>
                <a:cs typeface="+mn-cs"/>
              </a:rPr>
              <a:t>I hereby declare that my Project titled </a:t>
            </a:r>
            <a:r>
              <a:rPr kumimoji="0" lang="en-US" sz="2000" b="1" i="0" u="none" strike="noStrike" kern="1200" cap="none" spc="0" normalizeH="0" baseline="0" noProof="0" dirty="0">
                <a:ln w="10160">
                  <a:solidFill>
                    <a:srgbClr val="D97828"/>
                  </a:solidFill>
                  <a:prstDash val="solid"/>
                </a:ln>
                <a:solidFill>
                  <a:srgbClr val="FFFFFF"/>
                </a:solidFill>
                <a:effectLst>
                  <a:outerShdw blurRad="38100" dist="22860" dir="5400000" algn="tl" rotWithShape="0">
                    <a:srgbClr val="000000">
                      <a:alpha val="30000"/>
                    </a:srgbClr>
                  </a:outerShdw>
                </a:effectLst>
                <a:uLnTx/>
                <a:uFillTx/>
                <a:latin typeface="Bell MT" panose="02020503060305020303" pitchFamily="18" charset="0"/>
                <a:ea typeface="Roboto" panose="02000000000000000000" pitchFamily="2" charset="0"/>
                <a:cs typeface="Arial" panose="020B0604020202020204" pitchFamily="34" charset="0"/>
              </a:rPr>
              <a:t>“</a:t>
            </a:r>
            <a:r>
              <a:rPr kumimoji="0" lang="en-US" sz="2000" b="1" i="0" u="none" strike="noStrike" kern="1200" cap="none" spc="0" normalizeH="0" baseline="0" noProof="0" dirty="0">
                <a:ln w="10160">
                  <a:solidFill>
                    <a:srgbClr val="D97828"/>
                  </a:solidFill>
                  <a:prstDash val="solid"/>
                </a:ln>
                <a:solidFill>
                  <a:prstClr val="black"/>
                </a:solidFill>
                <a:effectLst>
                  <a:outerShdw blurRad="38100" dist="22860" dir="5400000" algn="tl" rotWithShape="0">
                    <a:srgbClr val="000000">
                      <a:alpha val="30000"/>
                    </a:srgbClr>
                  </a:outerShdw>
                </a:effectLst>
                <a:uLnTx/>
                <a:uFillTx/>
                <a:latin typeface="Algerian" panose="04020705040A02060702" pitchFamily="82" charset="0"/>
                <a:ea typeface="Roboto" panose="02000000000000000000" pitchFamily="2" charset="0"/>
                <a:cs typeface="Arial" panose="020B0604020202020204" pitchFamily="34" charset="0"/>
              </a:rPr>
              <a:t>The Express Roaster</a:t>
            </a:r>
            <a:r>
              <a:rPr kumimoji="0" lang="en-US" sz="2000" b="1" i="0" u="none" strike="noStrike" kern="1200" cap="none" spc="0" normalizeH="0" baseline="0" noProof="0" dirty="0">
                <a:ln w="10160">
                  <a:solidFill>
                    <a:srgbClr val="D97828"/>
                  </a:solidFill>
                  <a:prstDash val="solid"/>
                </a:ln>
                <a:solidFill>
                  <a:srgbClr val="FFFFFF"/>
                </a:solidFill>
                <a:effectLst>
                  <a:outerShdw blurRad="38100" dist="22860" dir="5400000" algn="tl" rotWithShape="0">
                    <a:srgbClr val="000000">
                      <a:alpha val="30000"/>
                    </a:srgbClr>
                  </a:outerShdw>
                </a:effectLst>
                <a:uLnTx/>
                <a:uFillTx/>
                <a:latin typeface="Bell MT" panose="02020503060305020303" pitchFamily="18" charset="0"/>
                <a:ea typeface="Roboto" panose="02000000000000000000" pitchFamily="2" charset="0"/>
                <a:cs typeface="Arial" panose="020B0604020202020204" pitchFamily="34" charset="0"/>
              </a:rPr>
              <a:t>”</a:t>
            </a:r>
            <a:r>
              <a:rPr kumimoji="0" lang="en-US" sz="2000" b="1" i="0" u="none" strike="noStrike" kern="1200" cap="none" spc="0" normalizeH="0" baseline="0" noProof="0" dirty="0">
                <a:ln w="10160">
                  <a:solidFill>
                    <a:srgbClr val="D97828"/>
                  </a:solidFill>
                  <a:prstDash val="solid"/>
                </a:ln>
                <a:solidFill>
                  <a:srgbClr val="FFFFFF"/>
                </a:solidFill>
                <a:effectLst>
                  <a:outerShdw blurRad="38100" dist="22860" dir="5400000" algn="tl" rotWithShape="0">
                    <a:srgbClr val="000000">
                      <a:alpha val="30000"/>
                    </a:srgbClr>
                  </a:outerShdw>
                </a:effectLst>
                <a:uLnTx/>
                <a:uFillTx/>
                <a:latin typeface="Baskerville Old Face" panose="02020602080505020303" pitchFamily="18" charset="0"/>
                <a:ea typeface="Roboto" panose="02000000000000000000" pitchFamily="2" charset="0"/>
                <a:cs typeface="+mn-cs"/>
              </a:rPr>
              <a:t> </a:t>
            </a:r>
            <a:r>
              <a:rPr kumimoji="0" lang="en-US" sz="2000" b="0" i="0" u="none" strike="noStrike" kern="1200" cap="none" spc="0" normalizeH="0" baseline="0" noProof="0" dirty="0">
                <a:ln>
                  <a:noFill/>
                </a:ln>
                <a:solidFill>
                  <a:prstClr val="black"/>
                </a:solidFill>
                <a:effectLst/>
                <a:uLnTx/>
                <a:uFillTx/>
                <a:latin typeface="Baskerville Old Face" panose="02020602080505020303" pitchFamily="18" charset="0"/>
                <a:ea typeface="Roboto" panose="02000000000000000000" pitchFamily="2" charset="0"/>
                <a:cs typeface="+mn-cs"/>
              </a:rPr>
              <a:t>is a Bonafede record of the project work of the project work which I have submitted to Computer Science Engineering, Chitkara University for the award of degree of bachelors of Engineering is our authentic work. This is an authentic piece of work and in case there is any query regarding the same, We shall be held responsible for answering any queries in this regard.</a:t>
            </a:r>
          </a:p>
        </p:txBody>
      </p:sp>
    </p:spTree>
    <p:extLst>
      <p:ext uri="{BB962C8B-B14F-4D97-AF65-F5344CB8AC3E}">
        <p14:creationId xmlns:p14="http://schemas.microsoft.com/office/powerpoint/2010/main" val="339474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4370E4-F397-182B-0091-E72F274DAE3C}"/>
              </a:ext>
            </a:extLst>
          </p:cNvPr>
          <p:cNvSpPr>
            <a:spLocks noGrp="1"/>
          </p:cNvSpPr>
          <p:nvPr>
            <p:ph type="subTitle"/>
          </p:nvPr>
        </p:nvSpPr>
        <p:spPr>
          <a:xfrm>
            <a:off x="724277" y="1385181"/>
            <a:ext cx="7704500" cy="4753070"/>
          </a:xfrm>
        </p:spPr>
        <p:txBody>
          <a:bodyPr anchor="t"/>
          <a:lstStyle/>
          <a:p>
            <a:pPr marL="0" indent="0" algn="ctr">
              <a:buNone/>
            </a:pPr>
            <a:r>
              <a:rPr lang="en-US" sz="2000" b="0" i="0" dirty="0">
                <a:effectLst/>
                <a:latin typeface="Baskerville Old Face" panose="02020602080505020303" pitchFamily="18" charset="0"/>
                <a:ea typeface="Roboto" panose="02000000000000000000" pitchFamily="2" charset="0"/>
              </a:rPr>
              <a:t>I would like to express my profound gratitude to </a:t>
            </a:r>
            <a:r>
              <a:rPr lang="en-US" sz="2000" b="1" i="0"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Dr. Navjeet Kaur</a:t>
            </a:r>
            <a:r>
              <a:rPr lang="en-US" sz="2000" b="1" i="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 (HOD)</a:t>
            </a:r>
            <a:r>
              <a:rPr lang="en-US" sz="2000" b="0" i="0" dirty="0">
                <a:effectLst/>
                <a:latin typeface="Baskerville Old Face" panose="02020602080505020303" pitchFamily="18" charset="0"/>
                <a:ea typeface="Roboto" panose="02000000000000000000" pitchFamily="2" charset="0"/>
              </a:rPr>
              <a:t>, our mentor of Computer Science </a:t>
            </a:r>
            <a:r>
              <a:rPr lang="en-US" sz="2000" dirty="0">
                <a:latin typeface="Baskerville Old Face" panose="02020602080505020303" pitchFamily="18" charset="0"/>
                <a:ea typeface="Roboto" panose="02000000000000000000" pitchFamily="2" charset="0"/>
              </a:rPr>
              <a:t>E</a:t>
            </a:r>
            <a:r>
              <a:rPr lang="en-US" sz="2000" b="0" i="0" dirty="0">
                <a:effectLst/>
                <a:latin typeface="Baskerville Old Face" panose="02020602080505020303" pitchFamily="18" charset="0"/>
                <a:ea typeface="Roboto" panose="02000000000000000000" pitchFamily="2" charset="0"/>
              </a:rPr>
              <a:t>ngineering, and </a:t>
            </a:r>
            <a:r>
              <a:rPr lang="en-US" sz="2000" b="1" i="0"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Mr. Monit Kapoor</a:t>
            </a:r>
            <a:r>
              <a:rPr lang="en-US" sz="2000" b="1" i="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 (Dean)</a:t>
            </a:r>
            <a:r>
              <a:rPr lang="en-US" sz="2000" b="1" i="0" dirty="0">
                <a:effectLst/>
                <a:latin typeface="Baskerville Old Face" panose="02020602080505020303" pitchFamily="18" charset="0"/>
                <a:ea typeface="Roboto" panose="02000000000000000000" pitchFamily="2" charset="0"/>
              </a:rPr>
              <a:t> </a:t>
            </a:r>
            <a:r>
              <a:rPr lang="en-US" sz="2000" b="0" i="0" dirty="0">
                <a:effectLst/>
                <a:latin typeface="Baskerville Old Face" panose="02020602080505020303" pitchFamily="18" charset="0"/>
                <a:ea typeface="Roboto" panose="02000000000000000000" pitchFamily="2" charset="0"/>
              </a:rPr>
              <a:t>of Chitkara </a:t>
            </a:r>
            <a:r>
              <a:rPr lang="en-US" sz="2000" dirty="0">
                <a:latin typeface="Baskerville Old Face" panose="02020602080505020303" pitchFamily="18" charset="0"/>
                <a:ea typeface="Roboto" panose="02000000000000000000" pitchFamily="2" charset="0"/>
              </a:rPr>
              <a:t>U</a:t>
            </a:r>
            <a:r>
              <a:rPr lang="en-US" sz="2000" b="0" i="0" dirty="0">
                <a:effectLst/>
                <a:latin typeface="Baskerville Old Face" panose="02020602080505020303" pitchFamily="18" charset="0"/>
                <a:ea typeface="Roboto" panose="02000000000000000000" pitchFamily="2" charset="0"/>
              </a:rPr>
              <a:t>niversity for their contributions to the completion of my project titled</a:t>
            </a:r>
            <a:r>
              <a:rPr lang="en-US" sz="2000" dirty="0">
                <a:latin typeface="Baskerville Old Face" panose="02020602080505020303" pitchFamily="18" charset="0"/>
                <a:ea typeface="Roboto" panose="02000000000000000000" pitchFamily="2" charset="0"/>
              </a:rPr>
              <a:t> </a:t>
            </a: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a:t>
            </a:r>
            <a:r>
              <a:rPr lang="en-US" sz="2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The Express Roaster</a:t>
            </a:r>
            <a:r>
              <a:rPr lang="en-US" sz="2000" b="1" i="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a:t>
            </a:r>
            <a:r>
              <a:rPr lang="en-US" sz="2000" b="1" i="0" dirty="0">
                <a:effectLst/>
                <a:latin typeface="Bell MT" panose="02020503060305020303" pitchFamily="18" charset="0"/>
                <a:ea typeface="Roboto" panose="02000000000000000000" pitchFamily="2" charset="0"/>
              </a:rPr>
              <a:t>.</a:t>
            </a:r>
          </a:p>
          <a:p>
            <a:pPr algn="ctr"/>
            <a:r>
              <a:rPr lang="en-US" sz="2000" dirty="0">
                <a:latin typeface="Roboto" panose="02000000000000000000" pitchFamily="2" charset="0"/>
                <a:ea typeface="Roboto" panose="02000000000000000000" pitchFamily="2" charset="0"/>
              </a:rPr>
              <a:t> </a:t>
            </a:r>
          </a:p>
          <a:p>
            <a:pPr algn="ctr"/>
            <a:r>
              <a:rPr lang="en-US" sz="2000" b="0" i="0" dirty="0">
                <a:effectLst/>
                <a:latin typeface="Baskerville Old Face" panose="02020602080505020303" pitchFamily="18" charset="0"/>
                <a:ea typeface="Roboto" panose="02000000000000000000" pitchFamily="2" charset="0"/>
              </a:rPr>
              <a:t>I would like to express my special thanks to our mentor </a:t>
            </a:r>
            <a:r>
              <a:rPr lang="en-US" sz="2000" b="1" i="0"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Dr. </a:t>
            </a:r>
            <a:r>
              <a:rPr lang="en-US" sz="20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Harveen</a:t>
            </a:r>
            <a:r>
              <a:rPr lang="en-US" sz="2000" b="1" i="0"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 Kaur</a:t>
            </a:r>
            <a:r>
              <a:rPr lang="en-US" sz="2000" b="1" i="0" dirty="0">
                <a:effectLst/>
                <a:latin typeface="Bell MT" panose="02020503060305020303" pitchFamily="18" charset="0"/>
                <a:ea typeface="Roboto" panose="02000000000000000000" pitchFamily="2" charset="0"/>
              </a:rPr>
              <a:t> </a:t>
            </a:r>
            <a:r>
              <a:rPr lang="en-US" sz="2000" b="0" i="0" dirty="0">
                <a:effectLst/>
                <a:latin typeface="Baskerville Old Face" panose="02020602080505020303" pitchFamily="18" charset="0"/>
                <a:ea typeface="Roboto" panose="02000000000000000000" pitchFamily="2" charset="0"/>
              </a:rPr>
              <a:t>for her time and efforts she provided throughout the Semester. Your useful advice and suggestions were really helpful to me during the project’s completion. In this aspect, I am eternally grateful to you.</a:t>
            </a:r>
          </a:p>
          <a:p>
            <a:pPr algn="ctr"/>
            <a:r>
              <a:rPr lang="en-US" sz="2000" b="0" i="0" dirty="0">
                <a:effectLst/>
                <a:latin typeface="Baskerville Old Face" panose="02020602080505020303" pitchFamily="18" charset="0"/>
                <a:ea typeface="Roboto" panose="02000000000000000000" pitchFamily="2" charset="0"/>
              </a:rPr>
              <a:t> </a:t>
            </a:r>
          </a:p>
          <a:p>
            <a:pPr algn="ctr"/>
            <a:r>
              <a:rPr lang="en-US" sz="2000" b="0" i="0" dirty="0">
                <a:effectLst/>
                <a:latin typeface="Baskerville Old Face" panose="02020602080505020303" pitchFamily="18" charset="0"/>
                <a:ea typeface="Roboto" panose="02000000000000000000" pitchFamily="2" charset="0"/>
              </a:rPr>
              <a:t>I would like to acknowledge that this project was completed entirely by me and my </a:t>
            </a:r>
            <a:r>
              <a:rPr lang="en-US" sz="2000" dirty="0">
                <a:latin typeface="Baskerville Old Face" panose="02020602080505020303" pitchFamily="18" charset="0"/>
                <a:ea typeface="Roboto" panose="02000000000000000000" pitchFamily="2" charset="0"/>
              </a:rPr>
              <a:t>group members, </a:t>
            </a:r>
            <a:r>
              <a:rPr lang="en-US" sz="2000" b="0" i="0" dirty="0">
                <a:effectLst/>
                <a:latin typeface="Baskerville Old Face" panose="02020602080505020303" pitchFamily="18" charset="0"/>
                <a:ea typeface="Roboto" panose="02000000000000000000" pitchFamily="2" charset="0"/>
              </a:rPr>
              <a:t>not by someone else.</a:t>
            </a:r>
          </a:p>
        </p:txBody>
      </p:sp>
      <p:sp>
        <p:nvSpPr>
          <p:cNvPr id="4" name="TextShape 1">
            <a:extLst>
              <a:ext uri="{FF2B5EF4-FFF2-40B4-BE49-F238E27FC236}">
                <a16:creationId xmlns:a16="http://schemas.microsoft.com/office/drawing/2014/main" id="{7D3A86C5-C6EB-CA27-BD9D-FA378E0E6A6B}"/>
              </a:ext>
            </a:extLst>
          </p:cNvPr>
          <p:cNvSpPr txBox="1"/>
          <p:nvPr/>
        </p:nvSpPr>
        <p:spPr>
          <a:xfrm>
            <a:off x="579422" y="564377"/>
            <a:ext cx="4698748" cy="820803"/>
          </a:xfrm>
          <a:prstGeom prst="rect">
            <a:avLst/>
          </a:prstGeom>
          <a:noFill/>
          <a:ln w="9360">
            <a:noFill/>
          </a:ln>
        </p:spPr>
        <p:txBody>
          <a:bodyPr anchor="t">
            <a:noAutofit/>
          </a:bodyPr>
          <a:lstStyle/>
          <a:p>
            <a:pPr>
              <a:lnSpc>
                <a:spcPct val="100000"/>
              </a:lnSpc>
            </a:pPr>
            <a:r>
              <a:rPr lang="en-US" sz="4000" b="1" spc="-1" dirty="0">
                <a:solidFill>
                  <a:srgbClr val="000000"/>
                </a:solidFill>
                <a:latin typeface="Times New Roman" panose="02020603050405020304" pitchFamily="18" charset="0"/>
                <a:cs typeface="Times New Roman" panose="02020603050405020304" pitchFamily="18" charset="0"/>
              </a:rPr>
              <a:t>Acknowledgement</a:t>
            </a:r>
          </a:p>
        </p:txBody>
      </p:sp>
    </p:spTree>
    <p:extLst>
      <p:ext uri="{BB962C8B-B14F-4D97-AF65-F5344CB8AC3E}">
        <p14:creationId xmlns:p14="http://schemas.microsoft.com/office/powerpoint/2010/main" val="79482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8" cy="651849"/>
          </a:xfrm>
        </p:spPr>
        <p:txBody>
          <a:bodyP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Introduction</a:t>
            </a: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31271"/>
            <a:ext cx="7593874" cy="493439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Arial" panose="020B0604020202020204" pitchFamily="34" charset="0"/>
              <a:buChar char="•"/>
            </a:pPr>
            <a:r>
              <a:rPr lang="en-IN" sz="3200" dirty="0"/>
              <a:t>T</a:t>
            </a:r>
          </a:p>
        </p:txBody>
      </p:sp>
    </p:spTree>
    <p:extLst>
      <p:ext uri="{BB962C8B-B14F-4D97-AF65-F5344CB8AC3E}">
        <p14:creationId xmlns:p14="http://schemas.microsoft.com/office/powerpoint/2010/main" val="373337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8" cy="651849"/>
          </a:xfrm>
        </p:spPr>
        <p:txBody>
          <a:bodyP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Objectives</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31271"/>
            <a:ext cx="7593874" cy="493439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61950" indent="-361950">
              <a:buFont typeface="Arial" panose="020B0604020202020204" pitchFamily="34" charset="0"/>
              <a:buChar char="•"/>
            </a:pPr>
            <a:r>
              <a:rPr lang="en-US" sz="3200" dirty="0"/>
              <a:t>To provide a friendly and comfortable atmosphere where the customer can receive quality food service and entertainment at reasonable price.</a:t>
            </a:r>
          </a:p>
          <a:p>
            <a:pPr marL="361950" indent="-361950">
              <a:buFont typeface="Arial" panose="020B0604020202020204" pitchFamily="34" charset="0"/>
              <a:buChar char="•"/>
            </a:pPr>
            <a:r>
              <a:rPr lang="en-US" sz="3200" dirty="0"/>
              <a:t>The system also helps the café manager to manage the restaurant more efficiently and effectively by computerizing meal ordering, billing and inventory control.</a:t>
            </a:r>
          </a:p>
          <a:p>
            <a:pPr marL="361950" indent="-361950">
              <a:buFont typeface="Arial" panose="020B0604020202020204" pitchFamily="34" charset="0"/>
              <a:buChar char="•"/>
            </a:pPr>
            <a:r>
              <a:rPr lang="en-US" sz="3200" dirty="0"/>
              <a:t>It also Increase the exposure of restaurants.</a:t>
            </a:r>
          </a:p>
        </p:txBody>
      </p:sp>
    </p:spTree>
    <p:extLst>
      <p:ext uri="{BB962C8B-B14F-4D97-AF65-F5344CB8AC3E}">
        <p14:creationId xmlns:p14="http://schemas.microsoft.com/office/powerpoint/2010/main" val="79280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660903"/>
          </a:xfrm>
        </p:spPr>
        <p:txBody>
          <a:bodyP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Steps</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40325"/>
            <a:ext cx="7593874" cy="49253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61950" indent="-361950">
              <a:buFont typeface="Arial" panose="020B0604020202020204" pitchFamily="34" charset="0"/>
              <a:buChar char="•"/>
            </a:pPr>
            <a:r>
              <a:rPr lang="en-US" sz="2800" dirty="0"/>
              <a:t>The First and the Major step we took was to research different cafés to find out how they function and how they interact with there customers, and this was the step that determined the way our system would interact with it’s customers.</a:t>
            </a:r>
          </a:p>
          <a:p>
            <a:pPr marL="361950" indent="-361950">
              <a:buFont typeface="Arial" panose="020B0604020202020204" pitchFamily="34" charset="0"/>
              <a:buChar char="•"/>
            </a:pPr>
            <a:r>
              <a:rPr lang="en-IN" sz="2800" dirty="0"/>
              <a:t>We also had to research about how to obtain and present this data efficiently to the user so that he would have no problem using the system.</a:t>
            </a:r>
          </a:p>
        </p:txBody>
      </p:sp>
    </p:spTree>
    <p:extLst>
      <p:ext uri="{BB962C8B-B14F-4D97-AF65-F5344CB8AC3E}">
        <p14:creationId xmlns:p14="http://schemas.microsoft.com/office/powerpoint/2010/main" val="282604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F84048-0843-B7C8-32EF-59A26CC0C743}"/>
              </a:ext>
            </a:extLst>
          </p:cNvPr>
          <p:cNvSpPr>
            <a:spLocks noGrp="1"/>
          </p:cNvSpPr>
          <p:nvPr>
            <p:ph type="title"/>
          </p:nvPr>
        </p:nvSpPr>
        <p:spPr>
          <a:xfrm>
            <a:off x="775062" y="579422"/>
            <a:ext cx="3796937" cy="660903"/>
          </a:xfrm>
        </p:spPr>
        <p:txBody>
          <a:bodyPr anchor="ctr"/>
          <a:lstStyle/>
          <a:p>
            <a:pPr algn="l"/>
            <a:r>
              <a:rPr lang="en-US" sz="3200" b="1" spc="-1" dirty="0">
                <a:solidFill>
                  <a:srgbClr val="000000"/>
                </a:solidFill>
                <a:latin typeface="Times New Roman" panose="02020603050405020304" pitchFamily="18" charset="0"/>
                <a:ea typeface="+mn-ea"/>
                <a:cs typeface="Times New Roman" panose="02020603050405020304" pitchFamily="18" charset="0"/>
              </a:rPr>
              <a:t>Individual Roles</a:t>
            </a:r>
            <a:endParaRPr lang="en-IN" sz="3200" b="1" spc="-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Text Placeholder 4">
            <a:extLst>
              <a:ext uri="{FF2B5EF4-FFF2-40B4-BE49-F238E27FC236}">
                <a16:creationId xmlns:a16="http://schemas.microsoft.com/office/drawing/2014/main" id="{64E04C5F-D6A0-D686-79E0-1E894D268ABA}"/>
              </a:ext>
            </a:extLst>
          </p:cNvPr>
          <p:cNvSpPr txBox="1">
            <a:spLocks/>
          </p:cNvSpPr>
          <p:nvPr/>
        </p:nvSpPr>
        <p:spPr>
          <a:xfrm>
            <a:off x="775063" y="1240325"/>
            <a:ext cx="7593874" cy="49253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b="1" dirty="0"/>
              <a:t>Lokesh</a:t>
            </a:r>
            <a:r>
              <a:rPr lang="en-IN" dirty="0"/>
              <a:t> Designed:</a:t>
            </a:r>
          </a:p>
          <a:p>
            <a:pPr marL="625475"/>
            <a:r>
              <a:rPr lang="en-IN" dirty="0"/>
              <a:t>The Different Classes to Store Data and Functions.</a:t>
            </a:r>
          </a:p>
          <a:p>
            <a:pPr marL="625475"/>
            <a:r>
              <a:rPr lang="en-IN" dirty="0"/>
              <a:t>The Printing Sequence of the System.</a:t>
            </a:r>
          </a:p>
          <a:p>
            <a:pPr marL="0" indent="0">
              <a:buNone/>
            </a:pPr>
            <a:r>
              <a:rPr lang="en-IN" b="1" dirty="0"/>
              <a:t>Mehak</a:t>
            </a:r>
            <a:r>
              <a:rPr lang="en-IN" dirty="0"/>
              <a:t> Designed:</a:t>
            </a:r>
          </a:p>
          <a:p>
            <a:pPr marL="625475"/>
            <a:r>
              <a:rPr lang="en-IN" dirty="0"/>
              <a:t>All the Functions related to Users and Coupons.</a:t>
            </a:r>
          </a:p>
          <a:p>
            <a:pPr marL="0" indent="0">
              <a:buNone/>
            </a:pPr>
            <a:r>
              <a:rPr lang="en-IN" b="1" dirty="0"/>
              <a:t>Manya</a:t>
            </a:r>
            <a:r>
              <a:rPr lang="en-IN" dirty="0"/>
              <a:t> Designed:</a:t>
            </a:r>
          </a:p>
          <a:p>
            <a:pPr marL="625475"/>
            <a:r>
              <a:rPr lang="en-IN" dirty="0"/>
              <a:t>All the Functions related to The Café and The Café Menu.</a:t>
            </a:r>
          </a:p>
        </p:txBody>
      </p:sp>
    </p:spTree>
    <p:extLst>
      <p:ext uri="{BB962C8B-B14F-4D97-AF65-F5344CB8AC3E}">
        <p14:creationId xmlns:p14="http://schemas.microsoft.com/office/powerpoint/2010/main" val="2928839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2A602-78C1-468C-BB25-57CD481DB741}">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7ED6F0-5E4C-4CD0-9B68-9C53F925A6F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Organic</Template>
  <TotalTime>35731</TotalTime>
  <Words>874</Words>
  <Application>Microsoft Office PowerPoint</Application>
  <PresentationFormat>On-screen Show (4:3)</PresentationFormat>
  <Paragraphs>104</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Baskerville Old Face</vt:lpstr>
      <vt:lpstr>Bell MT</vt:lpstr>
      <vt:lpstr>Calibri</vt:lpstr>
      <vt:lpstr>Garamond</vt:lpstr>
      <vt:lpstr>Roboto</vt:lpstr>
      <vt:lpstr>Segoe UI Semibold</vt:lpstr>
      <vt:lpstr>Times New Roman</vt:lpstr>
      <vt:lpstr>Organic</vt:lpstr>
      <vt:lpstr>PowerPoint Presentation</vt:lpstr>
      <vt:lpstr>PowerPoint Presentation</vt:lpstr>
      <vt:lpstr>PowerPoint Presentation</vt:lpstr>
      <vt:lpstr>PowerPoint Presentation</vt:lpstr>
      <vt:lpstr>PowerPoint Presentation</vt:lpstr>
      <vt:lpstr>Introduction</vt:lpstr>
      <vt:lpstr>Objectives</vt:lpstr>
      <vt:lpstr>Steps</vt:lpstr>
      <vt:lpstr>Individual Roles</vt:lpstr>
      <vt:lpstr>Working</vt:lpstr>
      <vt:lpstr>Advantages</vt:lpstr>
      <vt:lpstr>Disadvantages</vt:lpstr>
      <vt:lpstr>Future Scope </vt:lpstr>
      <vt:lpstr>Conclusion</vt:lpstr>
      <vt:lpstr>Bibliography</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Striker 3015</cp:lastModifiedBy>
  <cp:revision>2383</cp:revision>
  <dcterms:created xsi:type="dcterms:W3CDTF">2010-04-09T07:36:15Z</dcterms:created>
  <dcterms:modified xsi:type="dcterms:W3CDTF">2022-12-17T14:16:47Z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MSIP_Label_f42aa342-8706-4288-bd11-ebb85995028c_Enabled">
    <vt:lpwstr>true</vt:lpwstr>
  </property>
  <property fmtid="{D5CDD505-2E9C-101B-9397-08002B2CF9AE}" pid="15" name="MSIP_Label_f42aa342-8706-4288-bd11-ebb85995028c_SetDate">
    <vt:lpwstr>2021-05-23T16:22:45Z</vt:lpwstr>
  </property>
  <property fmtid="{D5CDD505-2E9C-101B-9397-08002B2CF9AE}" pid="16" name="MSIP_Label_f42aa342-8706-4288-bd11-ebb85995028c_Method">
    <vt:lpwstr>Standard</vt:lpwstr>
  </property>
  <property fmtid="{D5CDD505-2E9C-101B-9397-08002B2CF9AE}" pid="17" name="MSIP_Label_f42aa342-8706-4288-bd11-ebb85995028c_Name">
    <vt:lpwstr>Internal</vt:lpwstr>
  </property>
  <property fmtid="{D5CDD505-2E9C-101B-9397-08002B2CF9AE}" pid="18" name="MSIP_Label_f42aa342-8706-4288-bd11-ebb85995028c_SiteId">
    <vt:lpwstr>72f988bf-86f1-41af-91ab-2d7cd011db47</vt:lpwstr>
  </property>
  <property fmtid="{D5CDD505-2E9C-101B-9397-08002B2CF9AE}" pid="19" name="MSIP_Label_f42aa342-8706-4288-bd11-ebb85995028c_ActionId">
    <vt:lpwstr>c52dc943-6ece-4ab1-b508-2f1d6469d459</vt:lpwstr>
  </property>
  <property fmtid="{D5CDD505-2E9C-101B-9397-08002B2CF9AE}" pid="20" name="MSIP_Label_f42aa342-8706-4288-bd11-ebb85995028c_ContentBits">
    <vt:lpwstr>0</vt:lpwstr>
  </property>
</Properties>
</file>