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801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80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80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80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92" tIns="45745" rIns="91492" bIns="45745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91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9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48597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8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84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5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6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7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8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89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90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9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9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9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9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7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97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83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8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7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8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8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90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9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9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3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6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96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65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66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7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8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69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0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7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7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7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74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048675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81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98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99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0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1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2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3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4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0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0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07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8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71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11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7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5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79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145730" name="Straight Connector 16"/>
          <p:cNvCxnSpPr>
            <a:cxnSpLocks/>
          </p:cNvCxnSpPr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31" name="Straight Connector 17"/>
          <p:cNvCxnSpPr>
            <a:cxnSpLocks/>
          </p:cNvCxnSpPr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8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78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8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24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5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6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2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29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0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32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3145728" name="Straight Connector 42"/>
          <p:cNvCxnSpPr>
            <a:cxnSpLocks/>
          </p:cNvCxnSpPr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5729" name="Straight Connector 43"/>
          <p:cNvCxnSpPr>
            <a:cxnSpLocks/>
          </p:cNvCxnSpPr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3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63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3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2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66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636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637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8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3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0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1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2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43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64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64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646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4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48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64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50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6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13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14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5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6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7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8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19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20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21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23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4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7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27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7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8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75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5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5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5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65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5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75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5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6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603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29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30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1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2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3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4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5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36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37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3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0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44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4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756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75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5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2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63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764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76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766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68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7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048771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7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8576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36000">
                  <a:schemeClr val="accent5">
                    <a:alpha val="10000"/>
                  </a:schemeClr>
                </a:gs>
                <a:gs pos="75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3600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66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36000">
                  <a:schemeClr val="accent5">
                    <a:alpha val="6000"/>
                  </a:schemeClr>
                </a:gs>
                <a:gs pos="69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36000">
                  <a:schemeClr val="accent5">
                    <a:alpha val="7000"/>
                  </a:schemeClr>
                </a:gs>
                <a:gs pos="73000">
                  <a:schemeClr val="accent5">
                    <a:alpha val="0"/>
                  </a:scheme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4858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048585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6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6/25/2022</a:t>
            </a:fld>
            <a:endParaRPr lang="en-US" dirty="0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048589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590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gandonor.gov/statistics-stories/statistics.html" TargetMode="External"/><Relationship Id="rId2" Type="http://schemas.openxmlformats.org/officeDocument/2006/relationships/hyperlink" Target="http://sites.ndtv.com/moretogive/tag/kidney-transplant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ites.ndtv.com/moretogive/lack-organ-donation-india-half-million-people-die-annually-india-due-unavailability-organs-2107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am.space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ctrTitle"/>
          </p:nvPr>
        </p:nvSpPr>
        <p:spPr>
          <a:xfrm>
            <a:off x="884498" y="747452"/>
            <a:ext cx="8825658" cy="2677648"/>
          </a:xfrm>
        </p:spPr>
        <p:txBody>
          <a:bodyPr/>
          <a:lstStyle/>
          <a:p>
            <a:r>
              <a:rPr lang="en-US" sz="9600" dirty="0"/>
              <a:t>LIFE!</a:t>
            </a:r>
          </a:p>
        </p:txBody>
      </p:sp>
      <p:sp>
        <p:nvSpPr>
          <p:cNvPr id="1048600" name="Subtitle 2"/>
          <p:cNvSpPr>
            <a:spLocks noGrp="1"/>
          </p:cNvSpPr>
          <p:nvPr>
            <p:ph type="subTitle" idx="1"/>
          </p:nvPr>
        </p:nvSpPr>
        <p:spPr>
          <a:xfrm>
            <a:off x="884498" y="3425100"/>
            <a:ext cx="8825658" cy="861420"/>
          </a:xfrm>
        </p:spPr>
        <p:txBody>
          <a:bodyPr>
            <a:normAutofit/>
          </a:bodyPr>
          <a:lstStyle/>
          <a:p>
            <a:r>
              <a:rPr lang="en-US" sz="2400" dirty="0"/>
              <a:t>            Chance for Being human!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6D1E53-F441-755F-1EFC-4D8BE8F19888}"/>
              </a:ext>
            </a:extLst>
          </p:cNvPr>
          <p:cNvSpPr txBox="1"/>
          <p:nvPr/>
        </p:nvSpPr>
        <p:spPr>
          <a:xfrm>
            <a:off x="8735627" y="3595456"/>
            <a:ext cx="2885243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5: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Lokesh Naidu Jalagam</a:t>
            </a:r>
          </a:p>
          <a:p>
            <a:pPr algn="r">
              <a:lnSpc>
                <a:spcPct val="150000"/>
              </a:lnSpc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Shourya Reddy Katkam</a:t>
            </a:r>
          </a:p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Sooraj Srirangam</a:t>
            </a:r>
          </a:p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Meghana Madugula</a:t>
            </a:r>
          </a:p>
          <a:p>
            <a:pPr marL="0" marR="0" algn="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Nirush Bhimireddy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Content Placeholder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58" y="103032"/>
            <a:ext cx="10164135" cy="3103808"/>
          </a:xfrm>
          <a:prstGeom prst="rect">
            <a:avLst/>
          </a:prstGeom>
        </p:spPr>
      </p:pic>
      <p:pic>
        <p:nvPicPr>
          <p:cNvPr id="209715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" y="3206840"/>
            <a:ext cx="10769442" cy="36100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>
          <a:xfrm>
            <a:off x="1154954" y="973667"/>
            <a:ext cx="8980719" cy="868011"/>
          </a:xfrm>
        </p:spPr>
        <p:txBody>
          <a:bodyPr/>
          <a:lstStyle/>
          <a:p>
            <a:r>
              <a:rPr lang="en-US" dirty="0"/>
              <a:t>Millions of LIFE’s Lost Every Year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1154954" y="2446985"/>
            <a:ext cx="10732246" cy="4172755"/>
          </a:xfrm>
        </p:spPr>
        <p:txBody>
          <a:bodyPr>
            <a:normAutofit fontScale="86944"/>
          </a:bodyPr>
          <a:lstStyle/>
          <a:p>
            <a:r>
              <a:rPr lang="en-US" dirty="0"/>
              <a:t>About 200,000 people die of liver diseases in India and only 1,000 get liver transplant</a:t>
            </a:r>
          </a:p>
          <a:p>
            <a:r>
              <a:rPr lang="en-US" dirty="0"/>
              <a:t>Nearly 220,000 people await </a:t>
            </a:r>
            <a:r>
              <a:rPr lang="en-US" dirty="0">
                <a:hlinkClick r:id="rId2"/>
              </a:rPr>
              <a:t>kidney transplant</a:t>
            </a:r>
            <a:r>
              <a:rPr lang="en-US" dirty="0"/>
              <a:t>, of which around 15,000 end up receiving a kidney</a:t>
            </a:r>
          </a:p>
          <a:p>
            <a:r>
              <a:rPr lang="en-US" dirty="0"/>
              <a:t>114,000+ Number of men, women and children on the national transplant waiting list as of April 2018.</a:t>
            </a:r>
            <a:endParaRPr lang="zh-CN" altLang="en-US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Why?</a:t>
            </a:r>
            <a:r>
              <a:rPr lang="en-US" dirty="0"/>
              <a:t> - Organ Transplantation, and other  such life saving opportunities is an uneven, broken and lengthy process largely influenced by Money and prioritizes riches. </a:t>
            </a:r>
          </a:p>
          <a:p>
            <a:r>
              <a:rPr lang="en-US" dirty="0"/>
              <a:t>Lack Of Education And Awareness</a:t>
            </a:r>
          </a:p>
          <a:p>
            <a:r>
              <a:rPr lang="en-US" b="1" dirty="0">
                <a:solidFill>
                  <a:srgbClr val="FF0000"/>
                </a:solidFill>
              </a:rPr>
              <a:t>Regulations              - Biggest Hurdle to resolve</a:t>
            </a:r>
          </a:p>
          <a:p>
            <a:r>
              <a:rPr lang="en-US" dirty="0"/>
              <a:t>Not enough incentives for the Donors</a:t>
            </a:r>
          </a:p>
          <a:p>
            <a:r>
              <a:rPr lang="en-US" dirty="0"/>
              <a:t>Lack Of Brain Death Declaration</a:t>
            </a:r>
          </a:p>
          <a:p>
            <a:r>
              <a:rPr lang="en-US" dirty="0"/>
              <a:t>Lack Of Organ Transplant And Retrieval Centers</a:t>
            </a:r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</a:t>
            </a:r>
            <a:r>
              <a:rPr lang="en-US" dirty="0">
                <a:hlinkClick r:id="rId3"/>
              </a:rPr>
              <a:t>Source1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Source2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Motto - THRIVE and Move Forward</a:t>
            </a:r>
          </a:p>
        </p:txBody>
      </p:sp>
      <p:sp>
        <p:nvSpPr>
          <p:cNvPr id="1048613" name="Content Placeholder 4"/>
          <p:cNvSpPr>
            <a:spLocks noGrp="1"/>
          </p:cNvSpPr>
          <p:nvPr>
            <p:ph idx="1"/>
          </p:nvPr>
        </p:nvSpPr>
        <p:spPr>
          <a:xfrm>
            <a:off x="1154954" y="2603500"/>
            <a:ext cx="9598905" cy="3416300"/>
          </a:xfrm>
        </p:spPr>
        <p:txBody>
          <a:bodyPr>
            <a:normAutofit fontScale="95000"/>
          </a:bodyPr>
          <a:lstStyle/>
          <a:p>
            <a:r>
              <a:rPr lang="en-US" b="1" dirty="0"/>
              <a:t> WE DON’T Intend to extract value, we intend to be the CATALYST</a:t>
            </a:r>
          </a:p>
          <a:p>
            <a:r>
              <a:rPr lang="en-US" b="1" dirty="0"/>
              <a:t>Even if people aren’t ready – </a:t>
            </a:r>
            <a:r>
              <a:rPr lang="en-US" dirty="0"/>
              <a:t>we want them still to list themselves – show that you are part of the community</a:t>
            </a:r>
            <a:r>
              <a:rPr lang="en-US" b="1" dirty="0"/>
              <a:t> – IT HELPS!</a:t>
            </a:r>
          </a:p>
          <a:p>
            <a:r>
              <a:rPr lang="en-US" dirty="0"/>
              <a:t> Following on the footsteps of the early standards we believe to see in </a:t>
            </a:r>
            <a:r>
              <a:rPr lang="en-US" b="1" dirty="0"/>
              <a:t>Web 3.0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 Technology and Information sharing – Open Source, API’s</a:t>
            </a:r>
          </a:p>
          <a:p>
            <a:pPr lvl="1"/>
            <a:r>
              <a:rPr lang="en-US" dirty="0"/>
              <a:t>All other details that is required to streamline this process both from regulatory stand points as well as maintaining the privacy &amp; confidentiality of the stakeholders involved</a:t>
            </a:r>
          </a:p>
          <a:p>
            <a:endParaRPr lang="en-US" dirty="0"/>
          </a:p>
          <a:p>
            <a:r>
              <a:rPr lang="en-US" dirty="0"/>
              <a:t>This is against the pre-conceived notion of how we look up to every other  organization that has come in this space.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>
          <a:xfrm>
            <a:off x="1051923" y="2442899"/>
            <a:ext cx="10500426" cy="4095482"/>
          </a:xfrm>
        </p:spPr>
        <p:txBody>
          <a:bodyPr>
            <a:normAutofit fontScale="93750"/>
          </a:bodyPr>
          <a:lstStyle/>
          <a:p>
            <a:r>
              <a:rPr lang="en-US" dirty="0"/>
              <a:t>Life! aims to make the discovery and connection with the right match and thereby also preserving the confidentiality of both Donors and Receivers</a:t>
            </a:r>
          </a:p>
          <a:p>
            <a:r>
              <a:rPr lang="en-US" dirty="0"/>
              <a:t>A global database that is decentralized and finds the right match in a secure way</a:t>
            </a:r>
          </a:p>
          <a:p>
            <a:r>
              <a:rPr lang="en-US" dirty="0"/>
              <a:t>Donors are validated &amp; authorized using </a:t>
            </a:r>
            <a:r>
              <a:rPr lang="en-US" dirty="0" err="1"/>
              <a:t>uPort’s</a:t>
            </a:r>
            <a:r>
              <a:rPr lang="en-US" dirty="0"/>
              <a:t> open identity system </a:t>
            </a:r>
          </a:p>
          <a:p>
            <a:r>
              <a:rPr lang="en-US" dirty="0"/>
              <a:t>Hospitals are brought on the platform using the partnership program </a:t>
            </a:r>
          </a:p>
          <a:p>
            <a:r>
              <a:rPr lang="en-US" dirty="0"/>
              <a:t>Matches are made in the vicinity of the Recipient's and Donor’s location using </a:t>
            </a:r>
            <a:r>
              <a:rPr lang="en-US" dirty="0" err="1">
                <a:hlinkClick r:id="rId2"/>
              </a:rPr>
              <a:t>foam.space</a:t>
            </a:r>
            <a:r>
              <a:rPr lang="en-US" dirty="0"/>
              <a:t>  (secure location services provider independent of external centralized sources)</a:t>
            </a:r>
          </a:p>
          <a:p>
            <a:r>
              <a:rPr lang="en-US" dirty="0"/>
              <a:t>At no point – any PPI information w.r.t the Donor or Recipient is entered in the system</a:t>
            </a:r>
          </a:p>
          <a:p>
            <a:r>
              <a:rPr lang="en-US" dirty="0"/>
              <a:t>Intend is to perform the preliminary checks and connect the Hospital with a suitable match for a recipient. </a:t>
            </a:r>
          </a:p>
          <a:p>
            <a:pPr lvl="1"/>
            <a:r>
              <a:rPr lang="en-US" dirty="0"/>
              <a:t>On hospital’s final approval – we remove the recipient and donor from the active list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>
          <a:xfrm>
            <a:off x="721216" y="999425"/>
            <a:ext cx="10590577" cy="706964"/>
          </a:xfrm>
        </p:spPr>
        <p:txBody>
          <a:bodyPr/>
          <a:lstStyle/>
          <a:p>
            <a:r>
              <a:rPr lang="en-US" dirty="0"/>
              <a:t>Platform Business Flow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>
          <a:xfrm>
            <a:off x="721216" y="2421227"/>
            <a:ext cx="11024315" cy="4146997"/>
          </a:xfrm>
        </p:spPr>
        <p:txBody>
          <a:bodyPr>
            <a:normAutofit fontScale="93750"/>
          </a:bodyPr>
          <a:lstStyle/>
          <a:p>
            <a:r>
              <a:rPr lang="en-US" dirty="0"/>
              <a:t>Partnered Hospitals enters the requirement by providing just the Blood Group and other required info of the Recipients</a:t>
            </a:r>
          </a:p>
          <a:p>
            <a:pPr lvl="1"/>
            <a:r>
              <a:rPr lang="en-US" dirty="0"/>
              <a:t>Each time an entry is made, a recipient id &amp; Rank is shared with the hospital</a:t>
            </a:r>
          </a:p>
          <a:p>
            <a:pPr lvl="1"/>
            <a:r>
              <a:rPr lang="en-US" dirty="0"/>
              <a:t>Communication details of the partnered hospitals already with us</a:t>
            </a:r>
          </a:p>
          <a:p>
            <a:r>
              <a:rPr lang="en-US" dirty="0"/>
              <a:t>Every time a new donor is added, it’s matched to the list of unmatched Recipient’s list based on the Recipient current rank (chronological order)</a:t>
            </a:r>
          </a:p>
          <a:p>
            <a:r>
              <a:rPr lang="en-US" dirty="0"/>
              <a:t>Every time a new recipient is added, it’s matched to the list of active donors </a:t>
            </a:r>
          </a:p>
          <a:p>
            <a:r>
              <a:rPr lang="en-US" dirty="0"/>
              <a:t>In case of a match, the donor is sent a notification and he/she has to accept the request</a:t>
            </a:r>
          </a:p>
          <a:p>
            <a:pPr lvl="1"/>
            <a:r>
              <a:rPr lang="en-US" dirty="0"/>
              <a:t>On accepting - Email id of the hospital &amp; Recipient Id is shared with the donor to contact with the hospital</a:t>
            </a:r>
          </a:p>
          <a:p>
            <a:pPr lvl="1"/>
            <a:r>
              <a:rPr lang="en-US" dirty="0"/>
              <a:t>Hospital is notified of the match and informed that donor will be contacting soon</a:t>
            </a:r>
          </a:p>
          <a:p>
            <a:pPr lvl="1"/>
            <a:r>
              <a:rPr lang="en-US" dirty="0"/>
              <a:t>If the donor doesn’t connect within next 2 days, Recipient goes back to the pool and all the stakeholders are notified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Model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>
          <a:xfrm>
            <a:off x="1154954" y="2459865"/>
            <a:ext cx="10294364" cy="3559935"/>
          </a:xfrm>
        </p:spPr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r>
              <a:rPr lang="en-US" dirty="0"/>
              <a:t>Charge hospitals for the right match</a:t>
            </a:r>
          </a:p>
          <a:p>
            <a:pPr lvl="2"/>
            <a:r>
              <a:rPr lang="en-US" dirty="0"/>
              <a:t>Share 80% of the revenue with the donor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Annual Partnership fee from the hospitals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Place ads on the available website/mobile real-estate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Distant Future!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>
          <a:xfrm>
            <a:off x="1154954" y="2459865"/>
            <a:ext cx="10294364" cy="3559935"/>
          </a:xfrm>
        </p:spPr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Social Funding – For Pro-bono cases</a:t>
            </a:r>
          </a:p>
          <a:p>
            <a:pPr lvl="2"/>
            <a:r>
              <a:rPr lang="en-US" dirty="0"/>
              <a:t>Verification via </a:t>
            </a:r>
            <a:r>
              <a:rPr lang="en-US" dirty="0" err="1"/>
              <a:t>uPort</a:t>
            </a:r>
            <a:r>
              <a:rPr lang="en-US" dirty="0"/>
              <a:t> and stakeholders are informed once the objective is achieved – Kickstarter Model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Global level donor matches – Figure out the logistics and cost bearing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ctrTitle"/>
          </p:nvPr>
        </p:nvSpPr>
        <p:spPr>
          <a:xfrm>
            <a:off x="884498" y="747452"/>
            <a:ext cx="8825658" cy="2677648"/>
          </a:xfrm>
        </p:spPr>
        <p:txBody>
          <a:bodyPr/>
          <a:lstStyle/>
          <a:p>
            <a:r>
              <a:rPr lang="en-US" sz="8000" dirty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643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Century Gothic</vt:lpstr>
      <vt:lpstr>Times New Roman</vt:lpstr>
      <vt:lpstr>Wingdings 3</vt:lpstr>
      <vt:lpstr>Ion Boardroom</vt:lpstr>
      <vt:lpstr>LIFE!</vt:lpstr>
      <vt:lpstr>PowerPoint Presentation</vt:lpstr>
      <vt:lpstr>Millions of LIFE’s Lost Every Year</vt:lpstr>
      <vt:lpstr>Motto - THRIVE and Move Forward</vt:lpstr>
      <vt:lpstr>Solution</vt:lpstr>
      <vt:lpstr>Platform Business Flow</vt:lpstr>
      <vt:lpstr>Business Model</vt:lpstr>
      <vt:lpstr>Distant Future!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LIFE!</dc:title>
  <dc:creator>welcome</dc:creator>
  <cp:lastModifiedBy>𝓛𝓸𝓴𝓮𝓼𝓱 𝓙𝓪𝓵𝓪𝓰𝓪𝓶</cp:lastModifiedBy>
  <cp:revision>1</cp:revision>
  <dcterms:created xsi:type="dcterms:W3CDTF">2018-07-13T13:55:33Z</dcterms:created>
  <dcterms:modified xsi:type="dcterms:W3CDTF">2022-06-25T17:21:01Z</dcterms:modified>
</cp:coreProperties>
</file>