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429C8D-AAA5-4CD0-8C65-AEA85E336D7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3328468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29C8D-AAA5-4CD0-8C65-AEA85E336D7C}"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913071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429C8D-AAA5-4CD0-8C65-AEA85E336D7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1657759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429C8D-AAA5-4CD0-8C65-AEA85E336D7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61716-B1B1-4963-9C2F-DD8B2B43EA2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16116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29C8D-AAA5-4CD0-8C65-AEA85E336D7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2309857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429C8D-AAA5-4CD0-8C65-AEA85E336D7C}" type="datetimeFigureOut">
              <a:rPr lang="en-IN" smtClean="0"/>
              <a:t>09-05-2025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3912198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A429C8D-AAA5-4CD0-8C65-AEA85E336D7C}" type="datetimeFigureOut">
              <a:rPr lang="en-IN" smtClean="0"/>
              <a:t>09-05-2025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539752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9C8D-AAA5-4CD0-8C65-AEA85E336D7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2865966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29C8D-AAA5-4CD0-8C65-AEA85E336D7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1804738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A429C8D-AAA5-4CD0-8C65-AEA85E336D7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285597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429C8D-AAA5-4CD0-8C65-AEA85E336D7C}"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333805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429C8D-AAA5-4CD0-8C65-AEA85E336D7C}"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70520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429C8D-AAA5-4CD0-8C65-AEA85E336D7C}" type="datetimeFigureOut">
              <a:rPr lang="en-IN" smtClean="0"/>
              <a:t>09-05-2025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1761165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A429C8D-AAA5-4CD0-8C65-AEA85E336D7C}" type="datetimeFigureOut">
              <a:rPr lang="en-IN" smtClean="0"/>
              <a:t>09-05-2025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175223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A429C8D-AAA5-4CD0-8C65-AEA85E336D7C}" type="datetimeFigureOut">
              <a:rPr lang="en-IN" smtClean="0"/>
              <a:t>09-05-2025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1210619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A429C8D-AAA5-4CD0-8C65-AEA85E336D7C}" type="datetimeFigureOut">
              <a:rPr lang="en-IN" smtClean="0"/>
              <a:t>09-05-2025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4272935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429C8D-AAA5-4CD0-8C65-AEA85E336D7C}"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561716-B1B1-4963-9C2F-DD8B2B43EA22}" type="slidenum">
              <a:rPr lang="en-IN" smtClean="0"/>
              <a:t>‹#›</a:t>
            </a:fld>
            <a:endParaRPr lang="en-IN"/>
          </a:p>
        </p:txBody>
      </p:sp>
    </p:spTree>
    <p:extLst>
      <p:ext uri="{BB962C8B-B14F-4D97-AF65-F5344CB8AC3E}">
        <p14:creationId xmlns:p14="http://schemas.microsoft.com/office/powerpoint/2010/main" val="1316663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A429C8D-AAA5-4CD0-8C65-AEA85E336D7C}" type="datetimeFigureOut">
              <a:rPr lang="en-IN" smtClean="0"/>
              <a:t>09-05-2025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B561716-B1B1-4963-9C2F-DD8B2B43EA22}" type="slidenum">
              <a:rPr lang="en-IN" smtClean="0"/>
              <a:t>‹#›</a:t>
            </a:fld>
            <a:endParaRPr lang="en-IN"/>
          </a:p>
        </p:txBody>
      </p:sp>
    </p:spTree>
    <p:extLst>
      <p:ext uri="{BB962C8B-B14F-4D97-AF65-F5344CB8AC3E}">
        <p14:creationId xmlns:p14="http://schemas.microsoft.com/office/powerpoint/2010/main" val="2334790438"/>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9064-5006-BD12-7D95-29737102B9BE}"/>
              </a:ext>
            </a:extLst>
          </p:cNvPr>
          <p:cNvSpPr>
            <a:spLocks noGrp="1"/>
          </p:cNvSpPr>
          <p:nvPr>
            <p:ph type="ctrTitle"/>
          </p:nvPr>
        </p:nvSpPr>
        <p:spPr>
          <a:xfrm>
            <a:off x="996099" y="312134"/>
            <a:ext cx="10199801" cy="3329581"/>
          </a:xfrm>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Bare International </a:t>
            </a:r>
            <a:br>
              <a:rPr lang="en-IN" dirty="0">
                <a:effectLst/>
                <a:latin typeface="Calibri" panose="020F0502020204030204" pitchFamily="34" charset="0"/>
                <a:ea typeface="Calibri" panose="020F0502020204030204" pitchFamily="34" charset="0"/>
                <a:cs typeface="Times New Roman" panose="02020603050405020304" pitchFamily="18" charset="0"/>
              </a:rPr>
            </a:br>
            <a:r>
              <a:rPr lang="en-IN" dirty="0">
                <a:effectLst/>
                <a:latin typeface="Calibri" panose="020F0502020204030204" pitchFamily="34" charset="0"/>
                <a:ea typeface="Calibri" panose="020F0502020204030204" pitchFamily="34" charset="0"/>
                <a:cs typeface="Times New Roman" panose="02020603050405020304" pitchFamily="18" charset="0"/>
              </a:rPr>
              <a:t>Analysis</a:t>
            </a:r>
            <a:endParaRPr lang="en-IN" dirty="0"/>
          </a:p>
        </p:txBody>
      </p:sp>
      <p:sp>
        <p:nvSpPr>
          <p:cNvPr id="3" name="Subtitle 2">
            <a:extLst>
              <a:ext uri="{FF2B5EF4-FFF2-40B4-BE49-F238E27FC236}">
                <a16:creationId xmlns:a16="http://schemas.microsoft.com/office/drawing/2014/main" id="{E7553B73-CE8C-7078-8367-1B8917D6C5D8}"/>
              </a:ext>
            </a:extLst>
          </p:cNvPr>
          <p:cNvSpPr>
            <a:spLocks noGrp="1"/>
          </p:cNvSpPr>
          <p:nvPr>
            <p:ph type="subTitle" idx="1"/>
          </p:nvPr>
        </p:nvSpPr>
        <p:spPr>
          <a:xfrm>
            <a:off x="996099" y="4183491"/>
            <a:ext cx="9864978" cy="1180360"/>
          </a:xfrm>
        </p:spPr>
        <p:txBody>
          <a:bodyPr>
            <a:normAutofit fontScale="92500"/>
          </a:bodyPr>
          <a:lstStyle/>
          <a:p>
            <a:r>
              <a:rPr lang="en-IN" sz="5400" dirty="0">
                <a:effectLst/>
                <a:latin typeface="Calibri" panose="020F0502020204030204" pitchFamily="34" charset="0"/>
                <a:ea typeface="Calibri" panose="020F0502020204030204" pitchFamily="34" charset="0"/>
                <a:cs typeface="Times New Roman" panose="02020603050405020304" pitchFamily="18" charset="0"/>
              </a:rPr>
              <a:t>Project Summary Presentation</a:t>
            </a:r>
            <a:endParaRPr lang="en-IN" sz="5400" dirty="0"/>
          </a:p>
        </p:txBody>
      </p:sp>
    </p:spTree>
    <p:extLst>
      <p:ext uri="{BB962C8B-B14F-4D97-AF65-F5344CB8AC3E}">
        <p14:creationId xmlns:p14="http://schemas.microsoft.com/office/powerpoint/2010/main" val="3237011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0541-8F57-0558-FED5-1E2415373F0F}"/>
              </a:ext>
            </a:extLst>
          </p:cNvPr>
          <p:cNvSpPr>
            <a:spLocks noGrp="1"/>
          </p:cNvSpPr>
          <p:nvPr>
            <p:ph type="title"/>
          </p:nvPr>
        </p:nvSpPr>
        <p:spPr>
          <a:xfrm>
            <a:off x="351934" y="553824"/>
            <a:ext cx="11840066" cy="5542961"/>
          </a:xfrm>
        </p:spPr>
        <p:txBody>
          <a:bodyPr>
            <a:normAutofit fontScale="90000"/>
          </a:bodyPr>
          <a:lstStyle/>
          <a:p>
            <a:pPr>
              <a:lnSpc>
                <a:spcPct val="107000"/>
              </a:lnSpc>
              <a:spcAft>
                <a:spcPts val="800"/>
              </a:spcAft>
            </a:pPr>
            <a:r>
              <a:rPr lang="en-IN" sz="3200" b="1" u="sng" kern="100" dirty="0">
                <a:effectLst/>
                <a:latin typeface="Calibri" panose="020F0502020204030204" pitchFamily="34" charset="0"/>
                <a:ea typeface="Calibri" panose="020F0502020204030204" pitchFamily="34" charset="0"/>
                <a:cs typeface="Times New Roman" panose="02020603050405020304" pitchFamily="18" charset="0"/>
              </a:rPr>
              <a:t>Introduction</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Purpose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Evaluate performance across regions based on survey data.</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Focus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Grade performance levels, identify high performers, and visualize insights.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Source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Data collected by Bare International.</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3200" b="1" u="sng" kern="100" dirty="0">
                <a:latin typeface="Calibri" panose="020F0502020204030204" pitchFamily="34" charset="0"/>
                <a:ea typeface="Calibri" panose="020F0502020204030204" pitchFamily="34" charset="0"/>
                <a:cs typeface="Times New Roman" panose="02020603050405020304" pitchFamily="18" charset="0"/>
              </a:rPr>
              <a:t>Methodologies</a:t>
            </a: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latin typeface="Calibri" panose="020F0502020204030204" pitchFamily="34" charset="0"/>
                <a:ea typeface="Calibri" panose="020F0502020204030204" pitchFamily="34" charset="0"/>
                <a:cs typeface="Times New Roman" panose="02020603050405020304" pitchFamily="18" charset="0"/>
              </a:rPr>
              <a:t>If-statements to assign grades (High, Medium, Low) based on evaluation scores.</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Pivot tables to calculate average evaluation scores by zone.</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Percent distribution analysis of performance grades.</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Visual tools: charts and tables to summarize findings.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8" name="Graphic 7">
            <a:extLst>
              <a:ext uri="{FF2B5EF4-FFF2-40B4-BE49-F238E27FC236}">
                <a16:creationId xmlns:a16="http://schemas.microsoft.com/office/drawing/2014/main" id="{B40124FE-6EDB-8452-3A28-3D6A66BF86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14420" y="1702502"/>
            <a:ext cx="4204202" cy="2812937"/>
          </a:xfrm>
          <a:prstGeom prst="rect">
            <a:avLst/>
          </a:prstGeom>
        </p:spPr>
      </p:pic>
    </p:spTree>
    <p:extLst>
      <p:ext uri="{BB962C8B-B14F-4D97-AF65-F5344CB8AC3E}">
        <p14:creationId xmlns:p14="http://schemas.microsoft.com/office/powerpoint/2010/main" val="2485393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6FB5E-933E-0217-E4EB-0B7D7316FC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D0A4AD-94F7-8F58-1BF2-EACF7C2AB9B2}"/>
              </a:ext>
            </a:extLst>
          </p:cNvPr>
          <p:cNvSpPr>
            <a:spLocks noGrp="1"/>
          </p:cNvSpPr>
          <p:nvPr>
            <p:ph type="title"/>
          </p:nvPr>
        </p:nvSpPr>
        <p:spPr>
          <a:xfrm>
            <a:off x="551843" y="1102936"/>
            <a:ext cx="9619679" cy="4635516"/>
          </a:xfrm>
        </p:spPr>
        <p:txBody>
          <a:bodyPr>
            <a:normAutofit fontScale="90000"/>
          </a:bodyPr>
          <a:lstStyle/>
          <a:p>
            <a:pPr lvl="0">
              <a:lnSpc>
                <a:spcPct val="107000"/>
              </a:lnSpc>
              <a:spcAft>
                <a:spcPts val="800"/>
              </a:spcAft>
              <a:buSzPts val="1000"/>
              <a:tabLst>
                <a:tab pos="457200" algn="l"/>
              </a:tabLst>
            </a:pPr>
            <a:r>
              <a:rPr lang="en-IN" sz="3200" b="1" u="sng" kern="100" dirty="0">
                <a:latin typeface="Calibri" panose="020F0502020204030204" pitchFamily="34" charset="0"/>
                <a:ea typeface="Calibri" panose="020F0502020204030204" pitchFamily="34" charset="0"/>
                <a:cs typeface="Times New Roman" panose="02020603050405020304" pitchFamily="18" charset="0"/>
              </a:rPr>
              <a:t>Approaches</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latin typeface="Calibri" panose="020F0502020204030204" pitchFamily="34" charset="0"/>
                <a:ea typeface="Calibri" panose="020F0502020204030204" pitchFamily="34" charset="0"/>
                <a:cs typeface="Times New Roman" panose="02020603050405020304" pitchFamily="18" charset="0"/>
              </a:rPr>
              <a:t>Created rules to classify Evaluation Scores:</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High: &gt; 80</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Medium: 60–80</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Low: &lt; 60</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Aggregated results by geographic zones.</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Compared scores and performance percentages across regions.</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Developed visual and tabular representations.</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Graphic 3">
            <a:extLst>
              <a:ext uri="{FF2B5EF4-FFF2-40B4-BE49-F238E27FC236}">
                <a16:creationId xmlns:a16="http://schemas.microsoft.com/office/drawing/2014/main" id="{27DFAC90-CBCC-7598-A6DF-5EB7C64AAC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68445" y="1647449"/>
            <a:ext cx="4477732" cy="2838450"/>
          </a:xfrm>
          <a:prstGeom prst="rect">
            <a:avLst/>
          </a:prstGeom>
        </p:spPr>
      </p:pic>
    </p:spTree>
    <p:extLst>
      <p:ext uri="{BB962C8B-B14F-4D97-AF65-F5344CB8AC3E}">
        <p14:creationId xmlns:p14="http://schemas.microsoft.com/office/powerpoint/2010/main" val="2409814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4676B-5C96-D1D2-0D2D-E35C729CE4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99F214-6D47-73FB-0317-ACD59879C1EB}"/>
              </a:ext>
            </a:extLst>
          </p:cNvPr>
          <p:cNvSpPr>
            <a:spLocks noGrp="1"/>
          </p:cNvSpPr>
          <p:nvPr>
            <p:ph type="title"/>
          </p:nvPr>
        </p:nvSpPr>
        <p:spPr>
          <a:xfrm>
            <a:off x="561269" y="1046375"/>
            <a:ext cx="10251275" cy="5175315"/>
          </a:xfrm>
        </p:spPr>
        <p:txBody>
          <a:bodyPr>
            <a:normAutofit fontScale="90000"/>
          </a:bodyPr>
          <a:lstStyle/>
          <a:p>
            <a:pPr lvl="0">
              <a:lnSpc>
                <a:spcPct val="107000"/>
              </a:lnSpc>
              <a:spcAft>
                <a:spcPts val="800"/>
              </a:spcAft>
              <a:buSzPts val="1000"/>
              <a:tabLst>
                <a:tab pos="457200" algn="l"/>
              </a:tabLst>
            </a:pPr>
            <a:r>
              <a:rPr lang="en-IN" sz="3200" b="1" u="sng" kern="100" dirty="0">
                <a:latin typeface="Calibri" panose="020F0502020204030204" pitchFamily="34" charset="0"/>
                <a:ea typeface="Calibri" panose="020F0502020204030204" pitchFamily="34" charset="0"/>
                <a:cs typeface="Times New Roman" panose="02020603050405020304" pitchFamily="18" charset="0"/>
              </a:rPr>
              <a:t>Key Findings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Average Evaluation Scores by Zone:</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North: 76.7</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East: 71.6</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South: 66.6</a:t>
            </a: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West:71.82</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North Zone had the highest share of High performers.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South Zone had lower scores and fewer High performers.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Performance is not uniform across regions.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Graphic 3">
            <a:extLst>
              <a:ext uri="{FF2B5EF4-FFF2-40B4-BE49-F238E27FC236}">
                <a16:creationId xmlns:a16="http://schemas.microsoft.com/office/drawing/2014/main" id="{0ACB78C5-7232-9BDA-F141-A02BC67A9C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42754" y="1648512"/>
            <a:ext cx="4615402" cy="2628900"/>
          </a:xfrm>
          <a:prstGeom prst="rect">
            <a:avLst/>
          </a:prstGeom>
        </p:spPr>
      </p:pic>
    </p:spTree>
    <p:extLst>
      <p:ext uri="{BB962C8B-B14F-4D97-AF65-F5344CB8AC3E}">
        <p14:creationId xmlns:p14="http://schemas.microsoft.com/office/powerpoint/2010/main" val="168038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DFDC2-1040-483D-7D9F-D1B219F42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B79720-2CF7-FDCF-E0B5-F860490E1903}"/>
              </a:ext>
            </a:extLst>
          </p:cNvPr>
          <p:cNvSpPr>
            <a:spLocks noGrp="1"/>
          </p:cNvSpPr>
          <p:nvPr>
            <p:ph type="title"/>
          </p:nvPr>
        </p:nvSpPr>
        <p:spPr>
          <a:xfrm>
            <a:off x="551843" y="641023"/>
            <a:ext cx="10713188" cy="5533534"/>
          </a:xfrm>
        </p:spPr>
        <p:txBody>
          <a:bodyPr>
            <a:normAutofit fontScale="90000"/>
          </a:bodyPr>
          <a:lstStyle/>
          <a:p>
            <a:pPr>
              <a:lnSpc>
                <a:spcPct val="107000"/>
              </a:lnSpc>
              <a:spcAft>
                <a:spcPts val="800"/>
              </a:spcAft>
              <a:buNone/>
            </a:pPr>
            <a:r>
              <a:rPr lang="en-IN" sz="3200" b="1" u="sng" kern="100" dirty="0">
                <a:latin typeface="Calibri" panose="020F0502020204030204" pitchFamily="34" charset="0"/>
                <a:ea typeface="Calibri" panose="020F0502020204030204" pitchFamily="34" charset="0"/>
                <a:cs typeface="Times New Roman" panose="02020603050405020304" pitchFamily="18" charset="0"/>
              </a:rPr>
              <a:t>Insights</a:t>
            </a: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latin typeface="Calibri" panose="020F0502020204030204" pitchFamily="34" charset="0"/>
                <a:ea typeface="Calibri" panose="020F0502020204030204" pitchFamily="34" charset="0"/>
                <a:cs typeface="Times New Roman" panose="02020603050405020304" pitchFamily="18" charset="0"/>
              </a:rPr>
              <a:t>Evaluation_Score</a:t>
            </a:r>
            <a:r>
              <a:rPr lang="en-IN" sz="1800" kern="100" dirty="0">
                <a:latin typeface="Calibri" panose="020F0502020204030204" pitchFamily="34" charset="0"/>
                <a:ea typeface="Calibri" panose="020F0502020204030204" pitchFamily="34" charset="0"/>
                <a:cs typeface="Times New Roman" panose="02020603050405020304" pitchFamily="18" charset="0"/>
              </a:rPr>
              <a:t> is an effective indicator of zone performance.</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Grading revealed clear strengths and weaknesses.</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1800" kern="100" dirty="0">
                <a:latin typeface="Calibri" panose="020F0502020204030204" pitchFamily="34" charset="0"/>
                <a:ea typeface="Calibri" panose="020F0502020204030204" pitchFamily="34" charset="0"/>
                <a:cs typeface="Times New Roman" panose="02020603050405020304" pitchFamily="18" charset="0"/>
              </a:rPr>
              <a:t>	Visualization simplifies complex performance data.</a:t>
            </a: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3200" b="1" u="sng" kern="100" dirty="0">
                <a:latin typeface="Calibri" panose="020F0502020204030204" pitchFamily="34" charset="0"/>
                <a:ea typeface="Calibri" panose="020F0502020204030204" pitchFamily="34" charset="0"/>
                <a:cs typeface="Times New Roman" panose="02020603050405020304" pitchFamily="18" charset="0"/>
              </a:rPr>
              <a:t>Actionable Insights</a:t>
            </a: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Strengthen support in South Zone (e.g., training, process review).</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Study North Zone’s best practices and replicate in other regions.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Prioritize feedback collection from underperforming zones.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Graphic 3">
            <a:extLst>
              <a:ext uri="{FF2B5EF4-FFF2-40B4-BE49-F238E27FC236}">
                <a16:creationId xmlns:a16="http://schemas.microsoft.com/office/drawing/2014/main" id="{42E74088-5AC2-5249-2E3D-F99587B4D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80240" y="1443873"/>
            <a:ext cx="4384791" cy="2895600"/>
          </a:xfrm>
          <a:prstGeom prst="rect">
            <a:avLst/>
          </a:prstGeom>
        </p:spPr>
      </p:pic>
    </p:spTree>
    <p:extLst>
      <p:ext uri="{BB962C8B-B14F-4D97-AF65-F5344CB8AC3E}">
        <p14:creationId xmlns:p14="http://schemas.microsoft.com/office/powerpoint/2010/main" val="14619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25091-9A3E-DF54-1EC8-9CE91D34F2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E5B875-DA8B-531B-72DB-CABFBCB60B05}"/>
              </a:ext>
            </a:extLst>
          </p:cNvPr>
          <p:cNvSpPr>
            <a:spLocks noGrp="1"/>
          </p:cNvSpPr>
          <p:nvPr>
            <p:ph type="title"/>
          </p:nvPr>
        </p:nvSpPr>
        <p:spPr>
          <a:xfrm>
            <a:off x="853502" y="1509466"/>
            <a:ext cx="9308594" cy="3839067"/>
          </a:xfrm>
        </p:spPr>
        <p:txBody>
          <a:bodyPr>
            <a:normAutofit fontScale="90000"/>
          </a:bodyPr>
          <a:lstStyle/>
          <a:p>
            <a:pPr>
              <a:lnSpc>
                <a:spcPct val="107000"/>
              </a:lnSpc>
              <a:spcAft>
                <a:spcPts val="800"/>
              </a:spcAft>
              <a:buNone/>
            </a:pPr>
            <a:br>
              <a:rPr lang="en-IN" sz="1800" kern="100" dirty="0">
                <a:latin typeface="Calibri" panose="020F0502020204030204" pitchFamily="34" charset="0"/>
                <a:ea typeface="Calibri" panose="020F0502020204030204" pitchFamily="34" charset="0"/>
                <a:cs typeface="Times New Roman" panose="02020603050405020304" pitchFamily="18" charset="0"/>
              </a:rPr>
            </a:br>
            <a:r>
              <a:rPr lang="en-IN" sz="3200" b="1" u="sng" kern="100" dirty="0">
                <a:latin typeface="Calibri" panose="020F0502020204030204" pitchFamily="34" charset="0"/>
                <a:ea typeface="Calibri" panose="020F0502020204030204" pitchFamily="34" charset="0"/>
                <a:cs typeface="Times New Roman" panose="02020603050405020304" pitchFamily="18" charset="0"/>
              </a:rPr>
              <a:t>Conclusions</a:t>
            </a: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Notable performance disparity between regions.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Opportunities for targeted interventions and cross-regional learning.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Regular review and grading can improve service consistency.</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3200" b="1" u="sng" kern="100" dirty="0">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1135336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164</TotalTime>
  <Words>411</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Century Gothic</vt:lpstr>
      <vt:lpstr>Wingdings 3</vt:lpstr>
      <vt:lpstr>Ion</vt:lpstr>
      <vt:lpstr>Bare International  Analysis</vt:lpstr>
      <vt:lpstr>Introduction   Purpose: Evaluate performance across regions based on survey data.   Focus: Grade performance levels, identify high performers, and visualize insights.   Source: Data collected by Bare International.   Methodologies   If-statements to assign grades (High, Medium, Low) based on evaluation scores.   Pivot tables to calculate average evaluation scores by zone.   Percent distribution analysis of performance grades.   Visual tools: charts and tables to summarize findings.    </vt:lpstr>
      <vt:lpstr>Approaches   Created rules to classify Evaluation Scores:     High: &gt; 80    Medium: 60–80    Low: &lt; 60   Aggregated results by geographic zones.   Compared scores and performance percentages across regions.   Developed visual and tabular representations.        </vt:lpstr>
      <vt:lpstr>Key Findings     Average Evaluation Scores by Zone:    North: 76.7    East: 71.6    South: 66.6    West:71.82    North Zone had the highest share of High performers.   South Zone had lower scores and fewer High performers.   Performance is not uniform across regions.         </vt:lpstr>
      <vt:lpstr>Insights   Evaluation_Score is an effective indicator of zone performance.   Grading revealed clear strengths and weaknesses.   Visualization simplifies complex performance data.   Actionable Insights   Strengthen support in South Zone (e.g., training, process review).   Study North Zone’s best practices and replicate in other regions.   Prioritize feedback collection from underperforming zones.            </vt:lpstr>
      <vt:lpstr> Conclusions   Notable performance disparity between regions.   Opportunities for targeted interventions and cross-regional learning.   Regular review and grading can improve service consistency.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Lokesh Aggarwal</dc:creator>
  <cp:lastModifiedBy>Lokesh Aggarwal</cp:lastModifiedBy>
  <cp:revision>103</cp:revision>
  <dcterms:created xsi:type="dcterms:W3CDTF">2025-05-08T15:40:25Z</dcterms:created>
  <dcterms:modified xsi:type="dcterms:W3CDTF">2025-05-09T13:03:22Z</dcterms:modified>
</cp:coreProperties>
</file>