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F081F3-B493-409B-8820-03CA615E08E5}"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9DC6-7766-48A5-9B1E-FC42D39514B8}" type="slidenum">
              <a:rPr lang="en-IN" smtClean="0"/>
              <a:t>‹#›</a:t>
            </a:fld>
            <a:endParaRPr lang="en-IN"/>
          </a:p>
        </p:txBody>
      </p:sp>
    </p:spTree>
    <p:extLst>
      <p:ext uri="{BB962C8B-B14F-4D97-AF65-F5344CB8AC3E}">
        <p14:creationId xmlns:p14="http://schemas.microsoft.com/office/powerpoint/2010/main" val="20665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F081F3-B493-409B-8820-03CA615E08E5}"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4D9DC6-7766-48A5-9B1E-FC42D39514B8}" type="slidenum">
              <a:rPr lang="en-IN" smtClean="0"/>
              <a:t>‹#›</a:t>
            </a:fld>
            <a:endParaRPr lang="en-IN"/>
          </a:p>
        </p:txBody>
      </p:sp>
    </p:spTree>
    <p:extLst>
      <p:ext uri="{BB962C8B-B14F-4D97-AF65-F5344CB8AC3E}">
        <p14:creationId xmlns:p14="http://schemas.microsoft.com/office/powerpoint/2010/main" val="4201336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F081F3-B493-409B-8820-03CA615E08E5}"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9DC6-7766-48A5-9B1E-FC42D39514B8}" type="slidenum">
              <a:rPr lang="en-IN" smtClean="0"/>
              <a:t>‹#›</a:t>
            </a:fld>
            <a:endParaRPr lang="en-IN"/>
          </a:p>
        </p:txBody>
      </p:sp>
    </p:spTree>
    <p:extLst>
      <p:ext uri="{BB962C8B-B14F-4D97-AF65-F5344CB8AC3E}">
        <p14:creationId xmlns:p14="http://schemas.microsoft.com/office/powerpoint/2010/main" val="191251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F081F3-B493-409B-8820-03CA615E08E5}"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9DC6-7766-48A5-9B1E-FC42D39514B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6592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F081F3-B493-409B-8820-03CA615E08E5}"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9DC6-7766-48A5-9B1E-FC42D39514B8}" type="slidenum">
              <a:rPr lang="en-IN" smtClean="0"/>
              <a:t>‹#›</a:t>
            </a:fld>
            <a:endParaRPr lang="en-IN"/>
          </a:p>
        </p:txBody>
      </p:sp>
    </p:spTree>
    <p:extLst>
      <p:ext uri="{BB962C8B-B14F-4D97-AF65-F5344CB8AC3E}">
        <p14:creationId xmlns:p14="http://schemas.microsoft.com/office/powerpoint/2010/main" val="1918556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F081F3-B493-409B-8820-03CA615E08E5}" type="datetimeFigureOut">
              <a:rPr lang="en-IN" smtClean="0"/>
              <a:t>09-05-2025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9DC6-7766-48A5-9B1E-FC42D39514B8}" type="slidenum">
              <a:rPr lang="en-IN" smtClean="0"/>
              <a:t>‹#›</a:t>
            </a:fld>
            <a:endParaRPr lang="en-IN"/>
          </a:p>
        </p:txBody>
      </p:sp>
    </p:spTree>
    <p:extLst>
      <p:ext uri="{BB962C8B-B14F-4D97-AF65-F5344CB8AC3E}">
        <p14:creationId xmlns:p14="http://schemas.microsoft.com/office/powerpoint/2010/main" val="4061612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F081F3-B493-409B-8820-03CA615E08E5}" type="datetimeFigureOut">
              <a:rPr lang="en-IN" smtClean="0"/>
              <a:t>09-05-2025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9DC6-7766-48A5-9B1E-FC42D39514B8}" type="slidenum">
              <a:rPr lang="en-IN" smtClean="0"/>
              <a:t>‹#›</a:t>
            </a:fld>
            <a:endParaRPr lang="en-IN"/>
          </a:p>
        </p:txBody>
      </p:sp>
    </p:spTree>
    <p:extLst>
      <p:ext uri="{BB962C8B-B14F-4D97-AF65-F5344CB8AC3E}">
        <p14:creationId xmlns:p14="http://schemas.microsoft.com/office/powerpoint/2010/main" val="1763831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F081F3-B493-409B-8820-03CA615E08E5}"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9DC6-7766-48A5-9B1E-FC42D39514B8}" type="slidenum">
              <a:rPr lang="en-IN" smtClean="0"/>
              <a:t>‹#›</a:t>
            </a:fld>
            <a:endParaRPr lang="en-IN"/>
          </a:p>
        </p:txBody>
      </p:sp>
    </p:spTree>
    <p:extLst>
      <p:ext uri="{BB962C8B-B14F-4D97-AF65-F5344CB8AC3E}">
        <p14:creationId xmlns:p14="http://schemas.microsoft.com/office/powerpoint/2010/main" val="2509833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F081F3-B493-409B-8820-03CA615E08E5}"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9DC6-7766-48A5-9B1E-FC42D39514B8}" type="slidenum">
              <a:rPr lang="en-IN" smtClean="0"/>
              <a:t>‹#›</a:t>
            </a:fld>
            <a:endParaRPr lang="en-IN"/>
          </a:p>
        </p:txBody>
      </p:sp>
    </p:spTree>
    <p:extLst>
      <p:ext uri="{BB962C8B-B14F-4D97-AF65-F5344CB8AC3E}">
        <p14:creationId xmlns:p14="http://schemas.microsoft.com/office/powerpoint/2010/main" val="353546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2F081F3-B493-409B-8820-03CA615E08E5}"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9DC6-7766-48A5-9B1E-FC42D39514B8}" type="slidenum">
              <a:rPr lang="en-IN" smtClean="0"/>
              <a:t>‹#›</a:t>
            </a:fld>
            <a:endParaRPr lang="en-IN"/>
          </a:p>
        </p:txBody>
      </p:sp>
    </p:spTree>
    <p:extLst>
      <p:ext uri="{BB962C8B-B14F-4D97-AF65-F5344CB8AC3E}">
        <p14:creationId xmlns:p14="http://schemas.microsoft.com/office/powerpoint/2010/main" val="254001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F081F3-B493-409B-8820-03CA615E08E5}"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4D9DC6-7766-48A5-9B1E-FC42D39514B8}" type="slidenum">
              <a:rPr lang="en-IN" smtClean="0"/>
              <a:t>‹#›</a:t>
            </a:fld>
            <a:endParaRPr lang="en-IN"/>
          </a:p>
        </p:txBody>
      </p:sp>
    </p:spTree>
    <p:extLst>
      <p:ext uri="{BB962C8B-B14F-4D97-AF65-F5344CB8AC3E}">
        <p14:creationId xmlns:p14="http://schemas.microsoft.com/office/powerpoint/2010/main" val="70977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F081F3-B493-409B-8820-03CA615E08E5}"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4D9DC6-7766-48A5-9B1E-FC42D39514B8}" type="slidenum">
              <a:rPr lang="en-IN" smtClean="0"/>
              <a:t>‹#›</a:t>
            </a:fld>
            <a:endParaRPr lang="en-IN"/>
          </a:p>
        </p:txBody>
      </p:sp>
    </p:spTree>
    <p:extLst>
      <p:ext uri="{BB962C8B-B14F-4D97-AF65-F5344CB8AC3E}">
        <p14:creationId xmlns:p14="http://schemas.microsoft.com/office/powerpoint/2010/main" val="82996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F081F3-B493-409B-8820-03CA615E08E5}" type="datetimeFigureOut">
              <a:rPr lang="en-IN" smtClean="0"/>
              <a:t>09-05-2025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4D9DC6-7766-48A5-9B1E-FC42D39514B8}" type="slidenum">
              <a:rPr lang="en-IN" smtClean="0"/>
              <a:t>‹#›</a:t>
            </a:fld>
            <a:endParaRPr lang="en-IN"/>
          </a:p>
        </p:txBody>
      </p:sp>
    </p:spTree>
    <p:extLst>
      <p:ext uri="{BB962C8B-B14F-4D97-AF65-F5344CB8AC3E}">
        <p14:creationId xmlns:p14="http://schemas.microsoft.com/office/powerpoint/2010/main" val="321677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2F081F3-B493-409B-8820-03CA615E08E5}" type="datetimeFigureOut">
              <a:rPr lang="en-IN" smtClean="0"/>
              <a:t>09-05-2025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84D9DC6-7766-48A5-9B1E-FC42D39514B8}" type="slidenum">
              <a:rPr lang="en-IN" smtClean="0"/>
              <a:t>‹#›</a:t>
            </a:fld>
            <a:endParaRPr lang="en-IN"/>
          </a:p>
        </p:txBody>
      </p:sp>
    </p:spTree>
    <p:extLst>
      <p:ext uri="{BB962C8B-B14F-4D97-AF65-F5344CB8AC3E}">
        <p14:creationId xmlns:p14="http://schemas.microsoft.com/office/powerpoint/2010/main" val="3729777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F081F3-B493-409B-8820-03CA615E08E5}" type="datetimeFigureOut">
              <a:rPr lang="en-IN" smtClean="0"/>
              <a:t>09-05-2025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84D9DC6-7766-48A5-9B1E-FC42D39514B8}" type="slidenum">
              <a:rPr lang="en-IN" smtClean="0"/>
              <a:t>‹#›</a:t>
            </a:fld>
            <a:endParaRPr lang="en-IN"/>
          </a:p>
        </p:txBody>
      </p:sp>
    </p:spTree>
    <p:extLst>
      <p:ext uri="{BB962C8B-B14F-4D97-AF65-F5344CB8AC3E}">
        <p14:creationId xmlns:p14="http://schemas.microsoft.com/office/powerpoint/2010/main" val="1471760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2F081F3-B493-409B-8820-03CA615E08E5}" type="datetimeFigureOut">
              <a:rPr lang="en-IN" smtClean="0"/>
              <a:t>09-05-2025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84D9DC6-7766-48A5-9B1E-FC42D39514B8}" type="slidenum">
              <a:rPr lang="en-IN" smtClean="0"/>
              <a:t>‹#›</a:t>
            </a:fld>
            <a:endParaRPr lang="en-IN"/>
          </a:p>
        </p:txBody>
      </p:sp>
    </p:spTree>
    <p:extLst>
      <p:ext uri="{BB962C8B-B14F-4D97-AF65-F5344CB8AC3E}">
        <p14:creationId xmlns:p14="http://schemas.microsoft.com/office/powerpoint/2010/main" val="1045493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F081F3-B493-409B-8820-03CA615E08E5}"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4D9DC6-7766-48A5-9B1E-FC42D39514B8}" type="slidenum">
              <a:rPr lang="en-IN" smtClean="0"/>
              <a:t>‹#›</a:t>
            </a:fld>
            <a:endParaRPr lang="en-IN"/>
          </a:p>
        </p:txBody>
      </p:sp>
    </p:spTree>
    <p:extLst>
      <p:ext uri="{BB962C8B-B14F-4D97-AF65-F5344CB8AC3E}">
        <p14:creationId xmlns:p14="http://schemas.microsoft.com/office/powerpoint/2010/main" val="368006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2F081F3-B493-409B-8820-03CA615E08E5}" type="datetimeFigureOut">
              <a:rPr lang="en-IN" smtClean="0"/>
              <a:t>09-05-2025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84D9DC6-7766-48A5-9B1E-FC42D39514B8}" type="slidenum">
              <a:rPr lang="en-IN" smtClean="0"/>
              <a:t>‹#›</a:t>
            </a:fld>
            <a:endParaRPr lang="en-IN"/>
          </a:p>
        </p:txBody>
      </p:sp>
    </p:spTree>
    <p:extLst>
      <p:ext uri="{BB962C8B-B14F-4D97-AF65-F5344CB8AC3E}">
        <p14:creationId xmlns:p14="http://schemas.microsoft.com/office/powerpoint/2010/main" val="42052948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CAAAB-0F8E-0269-CFA2-90A4E3F92F42}"/>
              </a:ext>
            </a:extLst>
          </p:cNvPr>
          <p:cNvSpPr>
            <a:spLocks noGrp="1"/>
          </p:cNvSpPr>
          <p:nvPr>
            <p:ph type="ctrTitle"/>
          </p:nvPr>
        </p:nvSpPr>
        <p:spPr>
          <a:xfrm>
            <a:off x="773000" y="1932494"/>
            <a:ext cx="11104773" cy="2771481"/>
          </a:xfrm>
        </p:spPr>
        <p:txBody>
          <a:bodyPr/>
          <a:lstStyle/>
          <a:p>
            <a:br>
              <a:rPr lang="en-IN" sz="6000" b="0" i="0" u="none" strike="noStrike" baseline="0" dirty="0">
                <a:solidFill>
                  <a:srgbClr val="000000"/>
                </a:solidFill>
                <a:latin typeface="Calibri" panose="020F0502020204030204" pitchFamily="34" charset="0"/>
              </a:rPr>
            </a:br>
            <a:r>
              <a:rPr lang="en-IN" sz="6000" b="1" dirty="0">
                <a:solidFill>
                  <a:srgbClr val="F1F1F1"/>
                </a:solidFill>
                <a:latin typeface="Calibri" panose="020F0502020204030204" pitchFamily="34" charset="0"/>
              </a:rPr>
              <a:t>AUTOMOBILE DASHBOARD     ANALYSIS</a:t>
            </a:r>
            <a:br>
              <a:rPr lang="en-IN" sz="6000" b="0" i="0" u="none" strike="noStrike" baseline="0" dirty="0">
                <a:solidFill>
                  <a:srgbClr val="F1F1F1"/>
                </a:solidFill>
                <a:latin typeface="Calibri" panose="020F0502020204030204" pitchFamily="34" charset="0"/>
              </a:rPr>
            </a:br>
            <a:endParaRPr lang="en-IN" sz="6000" dirty="0"/>
          </a:p>
        </p:txBody>
      </p:sp>
      <p:sp>
        <p:nvSpPr>
          <p:cNvPr id="3" name="Subtitle 2">
            <a:extLst>
              <a:ext uri="{FF2B5EF4-FFF2-40B4-BE49-F238E27FC236}">
                <a16:creationId xmlns:a16="http://schemas.microsoft.com/office/drawing/2014/main" id="{73B80DC2-BFC0-467E-E37F-BEBD80D5C352}"/>
              </a:ext>
            </a:extLst>
          </p:cNvPr>
          <p:cNvSpPr>
            <a:spLocks noGrp="1"/>
          </p:cNvSpPr>
          <p:nvPr>
            <p:ph type="subTitle" idx="1"/>
          </p:nvPr>
        </p:nvSpPr>
        <p:spPr>
          <a:xfrm>
            <a:off x="1409479" y="4126930"/>
            <a:ext cx="8825658" cy="861420"/>
          </a:xfrm>
        </p:spPr>
        <p:txBody>
          <a:bodyPr>
            <a:normAutofit fontScale="92500"/>
          </a:bodyPr>
          <a:lstStyle/>
          <a:p>
            <a:r>
              <a:rPr lang="en-IN" sz="4800" dirty="0">
                <a:effectLst/>
                <a:latin typeface="Calibri" panose="020F0502020204030204" pitchFamily="34" charset="0"/>
                <a:ea typeface="Calibri" panose="020F0502020204030204" pitchFamily="34" charset="0"/>
                <a:cs typeface="Times New Roman" panose="02020603050405020304" pitchFamily="18" charset="0"/>
              </a:rPr>
              <a:t>Project Summary Presentation</a:t>
            </a:r>
            <a:endParaRPr lang="en-IN" sz="4800" dirty="0"/>
          </a:p>
          <a:p>
            <a:endParaRPr lang="en-IN" dirty="0"/>
          </a:p>
        </p:txBody>
      </p:sp>
    </p:spTree>
    <p:extLst>
      <p:ext uri="{BB962C8B-B14F-4D97-AF65-F5344CB8AC3E}">
        <p14:creationId xmlns:p14="http://schemas.microsoft.com/office/powerpoint/2010/main" val="3957210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0541-8F57-0558-FED5-1E2415373F0F}"/>
              </a:ext>
            </a:extLst>
          </p:cNvPr>
          <p:cNvSpPr>
            <a:spLocks noGrp="1"/>
          </p:cNvSpPr>
          <p:nvPr>
            <p:ph type="title"/>
          </p:nvPr>
        </p:nvSpPr>
        <p:spPr>
          <a:xfrm>
            <a:off x="351934" y="412423"/>
            <a:ext cx="11704948" cy="6033154"/>
          </a:xfrm>
        </p:spPr>
        <p:txBody>
          <a:bodyPr>
            <a:normAutofit fontScale="90000"/>
          </a:bodyPr>
          <a:lstStyle/>
          <a:p>
            <a:pPr>
              <a:lnSpc>
                <a:spcPct val="107000"/>
              </a:lnSpc>
              <a:spcAft>
                <a:spcPts val="800"/>
              </a:spcAft>
            </a:pPr>
            <a:r>
              <a:rPr lang="en-IN" sz="3200" b="1" u="sng" kern="100"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The Automobile Dashboard Analysis project focuses on evaluating car sales data to derive insights related to brand performance, regional sales, profitability, and customer behavior. The dataset includes detailed fields like </a:t>
            </a:r>
            <a:r>
              <a:rPr lang="en-US" sz="1800" kern="100" dirty="0" err="1">
                <a:latin typeface="Calibri" panose="020F0502020204030204" pitchFamily="34" charset="0"/>
                <a:ea typeface="Calibri" panose="020F0502020204030204" pitchFamily="34" charset="0"/>
                <a:cs typeface="Times New Roman" panose="02020603050405020304" pitchFamily="18" charset="0"/>
              </a:rPr>
              <a:t>InvoiceDate</a:t>
            </a:r>
            <a:r>
              <a:rPr lang="en-US" sz="1800" kern="100" dirty="0">
                <a:latin typeface="Calibri" panose="020F0502020204030204" pitchFamily="34" charset="0"/>
                <a:ea typeface="Calibri" panose="020F0502020204030204" pitchFamily="34" charset="0"/>
                <a:cs typeface="Times New Roman" panose="02020603050405020304" pitchFamily="18" charset="0"/>
              </a:rPr>
              <a:t>, Make, Country, </a:t>
            </a:r>
            <a:r>
              <a:rPr lang="en-US" sz="1800" kern="100" dirty="0" err="1">
                <a:latin typeface="Calibri" panose="020F0502020204030204" pitchFamily="34" charset="0"/>
                <a:ea typeface="Calibri" panose="020F0502020204030204" pitchFamily="34" charset="0"/>
                <a:cs typeface="Times New Roman" panose="02020603050405020304" pitchFamily="18" charset="0"/>
              </a:rPr>
              <a:t>SalePrice</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latin typeface="Calibri" panose="020F0502020204030204" pitchFamily="34" charset="0"/>
                <a:ea typeface="Calibri" panose="020F0502020204030204" pitchFamily="34" charset="0"/>
                <a:cs typeface="Times New Roman" panose="02020603050405020304" pitchFamily="18" charset="0"/>
              </a:rPr>
              <a:t>CostPrice</a:t>
            </a:r>
            <a:r>
              <a:rPr lang="en-US" sz="1800" kern="100" dirty="0">
                <a:latin typeface="Calibri" panose="020F0502020204030204" pitchFamily="34" charset="0"/>
                <a:ea typeface="Calibri" panose="020F0502020204030204" pitchFamily="34" charset="0"/>
                <a:cs typeface="Times New Roman" panose="02020603050405020304" pitchFamily="18" charset="0"/>
              </a:rPr>
              <a:t>, Discounts, Delivery Charges, Spare Parts, and Labor Costs, enabling deep financial and operational analysis across countries, years, and vehicle types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3200" b="1" u="sng" kern="100" dirty="0">
                <a:latin typeface="Calibri" panose="020F0502020204030204" pitchFamily="34" charset="0"/>
                <a:ea typeface="Calibri" panose="020F0502020204030204" pitchFamily="34" charset="0"/>
                <a:cs typeface="Times New Roman" panose="02020603050405020304" pitchFamily="18" charset="0"/>
              </a:rPr>
              <a:t>Methodologies</a:t>
            </a:r>
            <a:br>
              <a:rPr lang="en-IN" sz="3200" b="1" u="sng" kern="100" dirty="0">
                <a:latin typeface="Calibri" panose="020F0502020204030204" pitchFamily="34" charset="0"/>
                <a:ea typeface="Calibri" panose="020F0502020204030204" pitchFamily="34" charset="0"/>
                <a:cs typeface="Times New Roman" panose="02020603050405020304" pitchFamily="18" charset="0"/>
              </a:rPr>
            </a:br>
            <a:br>
              <a:rPr lang="en-IN" sz="1600" b="1" u="sng"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Data Extraction &amp; Cleaning: </a:t>
            </a:r>
            <a:r>
              <a:rPr lang="en-US" sz="1800" kern="100" dirty="0">
                <a:latin typeface="Calibri" panose="020F0502020204030204" pitchFamily="34" charset="0"/>
                <a:ea typeface="Calibri" panose="020F0502020204030204" pitchFamily="34" charset="0"/>
                <a:cs typeface="Times New Roman" panose="02020603050405020304" pitchFamily="18" charset="0"/>
              </a:rPr>
              <a:t>Handled missing values, standardized formats, and removed duplicates using Power Query.</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Data Transformation: </a:t>
            </a:r>
            <a:r>
              <a:rPr lang="en-US" sz="1800" kern="100" dirty="0">
                <a:latin typeface="Calibri" panose="020F0502020204030204" pitchFamily="34" charset="0"/>
                <a:ea typeface="Calibri" panose="020F0502020204030204" pitchFamily="34" charset="0"/>
                <a:cs typeface="Times New Roman" panose="02020603050405020304" pitchFamily="18" charset="0"/>
              </a:rPr>
              <a:t>Added calculated columns (e.g., total cost, profit margin) and split dates into year/month for better time series analysis.</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Data Modeling: </a:t>
            </a:r>
            <a:r>
              <a:rPr lang="en-US" sz="1800" kern="100" dirty="0">
                <a:latin typeface="Calibri" panose="020F0502020204030204" pitchFamily="34" charset="0"/>
                <a:ea typeface="Calibri" panose="020F0502020204030204" pitchFamily="34" charset="0"/>
                <a:cs typeface="Times New Roman" panose="02020603050405020304" pitchFamily="18" charset="0"/>
              </a:rPr>
              <a:t>Built relationships and hierarchies in Power BI for easier slicing (Make → Model → Country).</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2000" b="1" u="sng" kern="100" dirty="0">
                <a:latin typeface="Calibri" panose="020F0502020204030204" pitchFamily="34" charset="0"/>
                <a:ea typeface="Calibri" panose="020F0502020204030204" pitchFamily="34" charset="0"/>
                <a:cs typeface="Times New Roman" panose="02020603050405020304" pitchFamily="18" charset="0"/>
              </a:rPr>
              <a:t>DAX Measures:</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b="1" kern="100" dirty="0">
                <a:latin typeface="Calibri" panose="020F0502020204030204" pitchFamily="34" charset="0"/>
                <a:ea typeface="Calibri" panose="020F0502020204030204" pitchFamily="34" charset="0"/>
                <a:cs typeface="Times New Roman" panose="02020603050405020304" pitchFamily="18" charset="0"/>
              </a:rPr>
              <a:t>Total Sales / Profit</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YOY Growth, Cumulative Sales, Moving Averages</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Customer Count, Sales per Region/Category</a:t>
            </a: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485393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2BA39-BB3C-5539-F1B0-3EFEE94E7B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AF23AE-E5FF-2A8B-52C6-DE26FC3C4F44}"/>
              </a:ext>
            </a:extLst>
          </p:cNvPr>
          <p:cNvSpPr>
            <a:spLocks noGrp="1"/>
          </p:cNvSpPr>
          <p:nvPr>
            <p:ph type="title"/>
          </p:nvPr>
        </p:nvSpPr>
        <p:spPr>
          <a:xfrm>
            <a:off x="351934" y="329938"/>
            <a:ext cx="11563546" cy="6136850"/>
          </a:xfrm>
        </p:spPr>
        <p:txBody>
          <a:bodyPr>
            <a:normAutofit fontScale="90000"/>
          </a:bodyPr>
          <a:lstStyle/>
          <a:p>
            <a:pPr>
              <a:buNone/>
            </a:pPr>
            <a:r>
              <a:rPr lang="en-IN" sz="3200" b="1" u="sng" kern="100" dirty="0">
                <a:latin typeface="Calibri" panose="020F0502020204030204" pitchFamily="34" charset="0"/>
                <a:ea typeface="Calibri" panose="020F0502020204030204" pitchFamily="34" charset="0"/>
                <a:cs typeface="Times New Roman" panose="02020603050405020304" pitchFamily="18" charset="0"/>
              </a:rPr>
              <a:t>Requirement Analysis</a:t>
            </a: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Tasks Covered:</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900" b="1" dirty="0"/>
              <a:t> </a:t>
            </a:r>
            <a:r>
              <a:rPr lang="en-US" sz="1800" b="1" kern="100" dirty="0">
                <a:latin typeface="Calibri" panose="020F0502020204030204" pitchFamily="34" charset="0"/>
                <a:ea typeface="Calibri" panose="020F0502020204030204" pitchFamily="34" charset="0"/>
                <a:cs typeface="Times New Roman" panose="02020603050405020304" pitchFamily="18" charset="0"/>
              </a:rPr>
              <a:t>Task 1: </a:t>
            </a:r>
            <a:r>
              <a:rPr lang="en-US" sz="1800" kern="100" dirty="0">
                <a:latin typeface="Calibri" panose="020F0502020204030204" pitchFamily="34" charset="0"/>
                <a:ea typeface="Calibri" panose="020F0502020204030204" pitchFamily="34" charset="0"/>
                <a:cs typeface="Times New Roman" panose="02020603050405020304" pitchFamily="18" charset="0"/>
              </a:rPr>
              <a:t>DAX-based performance measures (e.g., Top 5 products, Avg. sales/customer, YTD, 12-month rolling sales).</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b="1" kern="100" dirty="0">
                <a:latin typeface="Calibri" panose="020F0502020204030204" pitchFamily="34" charset="0"/>
                <a:ea typeface="Calibri" panose="020F0502020204030204" pitchFamily="34" charset="0"/>
                <a:cs typeface="Times New Roman" panose="02020603050405020304" pitchFamily="18" charset="0"/>
              </a:rPr>
              <a:t>Task 2:</a:t>
            </a:r>
            <a:r>
              <a:rPr lang="en-US" sz="1800" kern="100" dirty="0">
                <a:latin typeface="Calibri" panose="020F0502020204030204" pitchFamily="34" charset="0"/>
                <a:ea typeface="Calibri" panose="020F0502020204030204" pitchFamily="34" charset="0"/>
                <a:cs typeface="Times New Roman" panose="02020603050405020304" pitchFamily="18" charset="0"/>
              </a:rPr>
              <a:t> Data shaping (e.g., filter by Make, remove columns, pivot on Color, merge tables).</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b="1" kern="100" dirty="0">
                <a:latin typeface="Calibri" panose="020F0502020204030204" pitchFamily="34" charset="0"/>
                <a:ea typeface="Calibri" panose="020F0502020204030204" pitchFamily="34" charset="0"/>
                <a:cs typeface="Times New Roman" panose="02020603050405020304" pitchFamily="18" charset="0"/>
              </a:rPr>
              <a:t>Task 3:</a:t>
            </a:r>
            <a:r>
              <a:rPr lang="en-IN" sz="1800" kern="100" dirty="0">
                <a:latin typeface="Calibri" panose="020F0502020204030204" pitchFamily="34" charset="0"/>
                <a:ea typeface="Calibri" panose="020F0502020204030204" pitchFamily="34" charset="0"/>
                <a:cs typeface="Times New Roman" panose="02020603050405020304" pitchFamily="18" charset="0"/>
              </a:rPr>
              <a:t> Visualization strategy (e.g., bar, line, pie, KPI, map, waterfall, funnel, combo, matrix visuals).</a:t>
            </a: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	</a:t>
            </a: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b="1" kern="100" dirty="0">
                <a:latin typeface="Calibri" panose="020F0502020204030204" pitchFamily="34" charset="0"/>
                <a:ea typeface="Calibri" panose="020F0502020204030204" pitchFamily="34" charset="0"/>
                <a:cs typeface="Times New Roman" panose="02020603050405020304" pitchFamily="18" charset="0"/>
              </a:rPr>
              <a:t>Core goal: </a:t>
            </a:r>
            <a:r>
              <a:rPr lang="en-US" sz="1800" kern="100" dirty="0">
                <a:latin typeface="Calibri" panose="020F0502020204030204" pitchFamily="34" charset="0"/>
                <a:ea typeface="Calibri" panose="020F0502020204030204" pitchFamily="34" charset="0"/>
                <a:cs typeface="Times New Roman" panose="02020603050405020304" pitchFamily="18" charset="0"/>
              </a:rPr>
              <a:t>Transform raw automobile sales data into a strategic decision-making dashboard..</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IN" sz="3200" b="1" u="sng" kern="100" dirty="0">
                <a:latin typeface="Calibri" panose="020F0502020204030204" pitchFamily="34" charset="0"/>
                <a:ea typeface="Calibri" panose="020F0502020204030204" pitchFamily="34" charset="0"/>
                <a:cs typeface="Times New Roman" panose="02020603050405020304" pitchFamily="18" charset="0"/>
              </a:rPr>
              <a:t>Approaches</a:t>
            </a:r>
            <a:br>
              <a:rPr lang="en-IN" sz="1600" b="1" u="sng"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900" b="1" kern="100" dirty="0">
                <a:latin typeface="Calibri" panose="020F0502020204030204" pitchFamily="34" charset="0"/>
                <a:ea typeface="Calibri" panose="020F0502020204030204" pitchFamily="34" charset="0"/>
                <a:cs typeface="Times New Roman" panose="02020603050405020304" pitchFamily="18" charset="0"/>
              </a:rPr>
              <a:t>	</a:t>
            </a:r>
            <a:r>
              <a:rPr lang="en-US" sz="1800" b="1" kern="100" dirty="0">
                <a:latin typeface="Calibri" panose="020F0502020204030204" pitchFamily="34" charset="0"/>
                <a:ea typeface="Calibri" panose="020F0502020204030204" pitchFamily="34" charset="0"/>
                <a:cs typeface="Times New Roman" panose="02020603050405020304" pitchFamily="18" charset="0"/>
              </a:rPr>
              <a:t>Time-Based Trends: </a:t>
            </a:r>
            <a:r>
              <a:rPr lang="en-US" sz="1800" kern="100" dirty="0">
                <a:latin typeface="Calibri" panose="020F0502020204030204" pitchFamily="34" charset="0"/>
                <a:ea typeface="Calibri" panose="020F0502020204030204" pitchFamily="34" charset="0"/>
                <a:cs typeface="Times New Roman" panose="02020603050405020304" pitchFamily="18" charset="0"/>
              </a:rPr>
              <a:t>YOY &amp; MOM trends using </a:t>
            </a:r>
            <a:r>
              <a:rPr lang="en-US" sz="1800" kern="100" dirty="0" err="1">
                <a:latin typeface="Calibri" panose="020F0502020204030204" pitchFamily="34" charset="0"/>
                <a:ea typeface="Calibri" panose="020F0502020204030204" pitchFamily="34" charset="0"/>
                <a:cs typeface="Times New Roman" panose="02020603050405020304" pitchFamily="18" charset="0"/>
              </a:rPr>
              <a:t>InvoiceDate</a:t>
            </a:r>
            <a:r>
              <a:rPr lang="en-US" sz="1800" kern="100" dirty="0">
                <a:latin typeface="Calibri" panose="020F0502020204030204" pitchFamily="34" charset="0"/>
                <a:ea typeface="Calibri" panose="020F0502020204030204" pitchFamily="34" charset="0"/>
                <a:cs typeface="Times New Roman" panose="02020603050405020304" pitchFamily="18" charset="0"/>
              </a:rPr>
              <a:t> &amp; </a:t>
            </a:r>
            <a:r>
              <a:rPr lang="en-US" sz="1800" kern="100" dirty="0" err="1">
                <a:latin typeface="Calibri" panose="020F0502020204030204" pitchFamily="34" charset="0"/>
                <a:ea typeface="Calibri" panose="020F0502020204030204" pitchFamily="34" charset="0"/>
                <a:cs typeface="Times New Roman" panose="02020603050405020304" pitchFamily="18" charset="0"/>
              </a:rPr>
              <a:t>ReportingYear</a:t>
            </a:r>
            <a:r>
              <a:rPr lang="en-US" sz="1800" kern="100" dirty="0">
                <a:latin typeface="Calibri" panose="020F0502020204030204" pitchFamily="34" charset="0"/>
                <a:ea typeface="Calibri" panose="020F0502020204030204" pitchFamily="34" charset="0"/>
                <a:cs typeface="Times New Roman" panose="02020603050405020304" pitchFamily="18" charset="0"/>
              </a:rPr>
              <a:t>.</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b="1" kern="100" dirty="0">
                <a:latin typeface="Calibri" panose="020F0502020204030204" pitchFamily="34" charset="0"/>
                <a:ea typeface="Calibri" panose="020F0502020204030204" pitchFamily="34" charset="0"/>
                <a:cs typeface="Times New Roman" panose="02020603050405020304" pitchFamily="18" charset="0"/>
              </a:rPr>
              <a:t>Profitability:</a:t>
            </a:r>
            <a:r>
              <a:rPr lang="en-IN" sz="1800" kern="100" dirty="0">
                <a:latin typeface="Calibri" panose="020F0502020204030204" pitchFamily="34" charset="0"/>
                <a:ea typeface="Calibri" panose="020F0502020204030204" pitchFamily="34" charset="0"/>
                <a:cs typeface="Times New Roman" panose="02020603050405020304" pitchFamily="18" charset="0"/>
              </a:rPr>
              <a:t> Derived profit using </a:t>
            </a:r>
            <a:r>
              <a:rPr lang="en-IN" sz="1800" kern="100" dirty="0" err="1">
                <a:latin typeface="Calibri" panose="020F0502020204030204" pitchFamily="34" charset="0"/>
                <a:ea typeface="Calibri" panose="020F0502020204030204" pitchFamily="34" charset="0"/>
                <a:cs typeface="Times New Roman" panose="02020603050405020304" pitchFamily="18" charset="0"/>
              </a:rPr>
              <a:t>SalesPrice-TotalCost</a:t>
            </a: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b="1" kern="100" dirty="0">
                <a:latin typeface="Calibri" panose="020F0502020204030204" pitchFamily="34" charset="0"/>
                <a:ea typeface="Calibri" panose="020F0502020204030204" pitchFamily="34" charset="0"/>
                <a:cs typeface="Times New Roman" panose="02020603050405020304" pitchFamily="18" charset="0"/>
              </a:rPr>
              <a:t>Category Performance: </a:t>
            </a:r>
            <a:r>
              <a:rPr lang="en-US" sz="1800" kern="100" dirty="0" err="1">
                <a:latin typeface="Calibri" panose="020F0502020204030204" pitchFamily="34" charset="0"/>
                <a:ea typeface="Calibri" panose="020F0502020204030204" pitchFamily="34" charset="0"/>
                <a:cs typeface="Times New Roman" panose="02020603050405020304" pitchFamily="18" charset="0"/>
              </a:rPr>
              <a:t>VehicleType</a:t>
            </a:r>
            <a:r>
              <a:rPr lang="en-US" sz="1800" kern="100" dirty="0">
                <a:latin typeface="Calibri" panose="020F0502020204030204" pitchFamily="34" charset="0"/>
                <a:ea typeface="Calibri" panose="020F0502020204030204" pitchFamily="34" charset="0"/>
                <a:cs typeface="Times New Roman" panose="02020603050405020304" pitchFamily="18" charset="0"/>
              </a:rPr>
              <a:t> &amp; Make-based breakdowns</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b="1" kern="100" dirty="0">
                <a:latin typeface="Calibri" panose="020F0502020204030204" pitchFamily="34" charset="0"/>
                <a:ea typeface="Calibri" panose="020F0502020204030204" pitchFamily="34" charset="0"/>
                <a:cs typeface="Times New Roman" panose="02020603050405020304" pitchFamily="18" charset="0"/>
              </a:rPr>
              <a:t>Geographical Analysis:</a:t>
            </a:r>
            <a:r>
              <a:rPr lang="en-US" sz="1800" kern="100" dirty="0">
                <a:latin typeface="Calibri" panose="020F0502020204030204" pitchFamily="34" charset="0"/>
                <a:ea typeface="Calibri" panose="020F0502020204030204" pitchFamily="34" charset="0"/>
                <a:cs typeface="Times New Roman" panose="02020603050405020304" pitchFamily="18" charset="0"/>
              </a:rPr>
              <a:t> Map &amp; Heatmaps for regional comparison.</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b="1" kern="100" dirty="0">
                <a:latin typeface="Calibri" panose="020F0502020204030204" pitchFamily="34" charset="0"/>
                <a:ea typeface="Calibri" panose="020F0502020204030204" pitchFamily="34" charset="0"/>
                <a:cs typeface="Times New Roman" panose="02020603050405020304" pitchFamily="18" charset="0"/>
              </a:rPr>
              <a:t>Customer-Level Insights: </a:t>
            </a:r>
            <a:r>
              <a:rPr lang="en-US" sz="1800" kern="100" dirty="0">
                <a:latin typeface="Calibri" panose="020F0502020204030204" pitchFamily="34" charset="0"/>
                <a:ea typeface="Calibri" panose="020F0502020204030204" pitchFamily="34" charset="0"/>
                <a:cs typeface="Times New Roman" panose="02020603050405020304" pitchFamily="18" charset="0"/>
              </a:rPr>
              <a:t>Sales by individual client, highest-paying clients, and their vehicle preferences</a:t>
            </a:r>
            <a:r>
              <a:rPr lang="en-IN" sz="1800" kern="100" dirty="0">
                <a:latin typeface="Calibri" panose="020F0502020204030204" pitchFamily="34" charset="0"/>
                <a:ea typeface="Calibri" panose="020F0502020204030204" pitchFamily="34" charset="0"/>
                <a:cs typeface="Times New Roman" panose="02020603050405020304" pitchFamily="18" charset="0"/>
              </a:rPr>
              <a:t>.</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	</a:t>
            </a: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	</a:t>
            </a:r>
            <a:br>
              <a:rPr lang="en-IN" sz="3200" b="1" u="sng" kern="100" dirty="0">
                <a:latin typeface="Calibri" panose="020F0502020204030204" pitchFamily="34" charset="0"/>
                <a:ea typeface="Calibri" panose="020F0502020204030204" pitchFamily="34" charset="0"/>
                <a:cs typeface="Times New Roman" panose="02020603050405020304" pitchFamily="18" charset="0"/>
              </a:rPr>
            </a:br>
            <a:br>
              <a:rPr lang="en-IN" sz="1800" b="1" u="sng"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688495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AA902-FCBC-6677-FAFC-DA1336AB06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8788F5-8502-3953-FBC4-1959AD5A1649}"/>
              </a:ext>
            </a:extLst>
          </p:cNvPr>
          <p:cNvSpPr>
            <a:spLocks noGrp="1"/>
          </p:cNvSpPr>
          <p:nvPr>
            <p:ph type="title"/>
          </p:nvPr>
        </p:nvSpPr>
        <p:spPr>
          <a:xfrm>
            <a:off x="279662" y="124905"/>
            <a:ext cx="11912338" cy="6608189"/>
          </a:xfrm>
        </p:spPr>
        <p:txBody>
          <a:bodyPr>
            <a:normAutofit fontScale="90000"/>
          </a:bodyPr>
          <a:lstStyle/>
          <a:p>
            <a:pPr>
              <a:buNone/>
            </a:pPr>
            <a:r>
              <a:rPr lang="en-IN" sz="3200" b="1" u="sng" kern="100" dirty="0">
                <a:latin typeface="Calibri" panose="020F0502020204030204" pitchFamily="34" charset="0"/>
                <a:ea typeface="Calibri" panose="020F0502020204030204" pitchFamily="34" charset="0"/>
                <a:cs typeface="Times New Roman" panose="02020603050405020304" pitchFamily="18" charset="0"/>
              </a:rPr>
              <a:t>Visualizations (From Dashboard)</a:t>
            </a: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b="1" kern="100" dirty="0">
                <a:latin typeface="Calibri" panose="020F0502020204030204" pitchFamily="34" charset="0"/>
                <a:ea typeface="Calibri" panose="020F0502020204030204" pitchFamily="34" charset="0"/>
                <a:cs typeface="Times New Roman" panose="02020603050405020304" pitchFamily="18" charset="0"/>
              </a:rPr>
              <a:t>Year Wise Sales and Total Sales 								Total Sales by Country Name</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3200" b="1" u="sng" kern="100" dirty="0">
                <a:latin typeface="Calibri" panose="020F0502020204030204" pitchFamily="34" charset="0"/>
                <a:ea typeface="Calibri" panose="020F0502020204030204" pitchFamily="34" charset="0"/>
                <a:cs typeface="Times New Roman" panose="02020603050405020304" pitchFamily="18" charset="0"/>
              </a:rPr>
            </a:br>
            <a:br>
              <a:rPr lang="en-IN" sz="3200" b="1" u="sng" kern="100" dirty="0">
                <a:latin typeface="Calibri" panose="020F0502020204030204" pitchFamily="34" charset="0"/>
                <a:ea typeface="Calibri" panose="020F0502020204030204" pitchFamily="34" charset="0"/>
                <a:cs typeface="Times New Roman" panose="02020603050405020304" pitchFamily="18" charset="0"/>
              </a:rPr>
            </a:br>
            <a:br>
              <a:rPr lang="en-IN" sz="3200" b="1" u="sng" kern="100" dirty="0">
                <a:latin typeface="Calibri" panose="020F0502020204030204" pitchFamily="34" charset="0"/>
                <a:ea typeface="Calibri" panose="020F0502020204030204" pitchFamily="34" charset="0"/>
                <a:cs typeface="Times New Roman" panose="02020603050405020304" pitchFamily="18" charset="0"/>
              </a:rPr>
            </a:br>
            <a:br>
              <a:rPr lang="en-IN" sz="1600" b="1" kern="100" dirty="0">
                <a:latin typeface="Calibri" panose="020F0502020204030204" pitchFamily="34" charset="0"/>
                <a:ea typeface="Calibri" panose="020F0502020204030204" pitchFamily="34" charset="0"/>
                <a:cs typeface="Times New Roman" panose="02020603050405020304" pitchFamily="18" charset="0"/>
              </a:rPr>
            </a:br>
            <a:r>
              <a:rPr lang="en-IN" sz="1600" b="1" kern="100" dirty="0">
                <a:latin typeface="Calibri" panose="020F0502020204030204" pitchFamily="34" charset="0"/>
                <a:ea typeface="Calibri" panose="020F0502020204030204" pitchFamily="34" charset="0"/>
                <a:cs typeface="Times New Roman" panose="02020603050405020304" pitchFamily="18" charset="0"/>
              </a:rPr>
              <a:t>		</a:t>
            </a:r>
            <a:br>
              <a:rPr lang="en-IN" sz="1600" b="1" kern="100" dirty="0">
                <a:latin typeface="Calibri" panose="020F0502020204030204" pitchFamily="34" charset="0"/>
                <a:ea typeface="Calibri" panose="020F0502020204030204" pitchFamily="34" charset="0"/>
                <a:cs typeface="Times New Roman" panose="02020603050405020304" pitchFamily="18" charset="0"/>
              </a:rPr>
            </a:br>
            <a:r>
              <a:rPr lang="en-IN" sz="1600" b="1" kern="100" dirty="0">
                <a:latin typeface="Calibri" panose="020F0502020204030204" pitchFamily="34" charset="0"/>
                <a:ea typeface="Calibri" panose="020F0502020204030204" pitchFamily="34" charset="0"/>
                <a:cs typeface="Times New Roman" panose="02020603050405020304" pitchFamily="18" charset="0"/>
              </a:rPr>
              <a:t>		</a:t>
            </a:r>
            <a:r>
              <a:rPr lang="en-US" sz="1800" b="1" kern="100" dirty="0">
                <a:latin typeface="Calibri" panose="020F0502020204030204" pitchFamily="34" charset="0"/>
                <a:ea typeface="Calibri" panose="020F0502020204030204" pitchFamily="34" charset="0"/>
                <a:cs typeface="Times New Roman" panose="02020603050405020304" pitchFamily="18" charset="0"/>
              </a:rPr>
              <a:t>Sum of Sales and Previous Year Sales 						Sales Growth Over Time</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IN" sz="1800" b="1" u="sng"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9" name="Picture 8">
            <a:extLst>
              <a:ext uri="{FF2B5EF4-FFF2-40B4-BE49-F238E27FC236}">
                <a16:creationId xmlns:a16="http://schemas.microsoft.com/office/drawing/2014/main" id="{086A13A1-06C5-A5DF-85A5-04E5E4D816E5}"/>
              </a:ext>
            </a:extLst>
          </p:cNvPr>
          <p:cNvPicPr>
            <a:picLocks noChangeAspect="1"/>
          </p:cNvPicPr>
          <p:nvPr/>
        </p:nvPicPr>
        <p:blipFill>
          <a:blip r:embed="rId2"/>
          <a:stretch>
            <a:fillRect/>
          </a:stretch>
        </p:blipFill>
        <p:spPr>
          <a:xfrm>
            <a:off x="5351741" y="1258203"/>
            <a:ext cx="5215705" cy="2371115"/>
          </a:xfrm>
          <a:prstGeom prst="rect">
            <a:avLst/>
          </a:prstGeom>
        </p:spPr>
      </p:pic>
      <p:pic>
        <p:nvPicPr>
          <p:cNvPr id="13" name="Picture 12">
            <a:extLst>
              <a:ext uri="{FF2B5EF4-FFF2-40B4-BE49-F238E27FC236}">
                <a16:creationId xmlns:a16="http://schemas.microsoft.com/office/drawing/2014/main" id="{942B410F-68AE-15D6-8578-831781F35C64}"/>
              </a:ext>
            </a:extLst>
          </p:cNvPr>
          <p:cNvPicPr>
            <a:picLocks noChangeAspect="1"/>
          </p:cNvPicPr>
          <p:nvPr/>
        </p:nvPicPr>
        <p:blipFill>
          <a:blip r:embed="rId3"/>
          <a:stretch>
            <a:fillRect/>
          </a:stretch>
        </p:blipFill>
        <p:spPr>
          <a:xfrm>
            <a:off x="5351742" y="4180510"/>
            <a:ext cx="5215704" cy="2371115"/>
          </a:xfrm>
          <a:prstGeom prst="rect">
            <a:avLst/>
          </a:prstGeom>
        </p:spPr>
      </p:pic>
      <p:pic>
        <p:nvPicPr>
          <p:cNvPr id="16" name="Picture 15">
            <a:extLst>
              <a:ext uri="{FF2B5EF4-FFF2-40B4-BE49-F238E27FC236}">
                <a16:creationId xmlns:a16="http://schemas.microsoft.com/office/drawing/2014/main" id="{155A2550-5586-397A-C1C3-D9DD35C2681D}"/>
              </a:ext>
            </a:extLst>
          </p:cNvPr>
          <p:cNvPicPr>
            <a:picLocks noChangeAspect="1"/>
          </p:cNvPicPr>
          <p:nvPr/>
        </p:nvPicPr>
        <p:blipFill>
          <a:blip r:embed="rId4"/>
          <a:stretch>
            <a:fillRect/>
          </a:stretch>
        </p:blipFill>
        <p:spPr>
          <a:xfrm>
            <a:off x="592547" y="4180510"/>
            <a:ext cx="3949830" cy="2371115"/>
          </a:xfrm>
          <a:prstGeom prst="rect">
            <a:avLst/>
          </a:prstGeom>
        </p:spPr>
      </p:pic>
      <p:pic>
        <p:nvPicPr>
          <p:cNvPr id="18" name="Picture 17">
            <a:extLst>
              <a:ext uri="{FF2B5EF4-FFF2-40B4-BE49-F238E27FC236}">
                <a16:creationId xmlns:a16="http://schemas.microsoft.com/office/drawing/2014/main" id="{CBE33B8F-81C7-4008-003D-C4A754CCAD91}"/>
              </a:ext>
            </a:extLst>
          </p:cNvPr>
          <p:cNvPicPr>
            <a:picLocks noChangeAspect="1"/>
          </p:cNvPicPr>
          <p:nvPr/>
        </p:nvPicPr>
        <p:blipFill>
          <a:blip r:embed="rId5"/>
          <a:stretch>
            <a:fillRect/>
          </a:stretch>
        </p:blipFill>
        <p:spPr>
          <a:xfrm>
            <a:off x="592548" y="1258204"/>
            <a:ext cx="3949829" cy="2371115"/>
          </a:xfrm>
          <a:prstGeom prst="rect">
            <a:avLst/>
          </a:prstGeom>
        </p:spPr>
      </p:pic>
    </p:spTree>
    <p:extLst>
      <p:ext uri="{BB962C8B-B14F-4D97-AF65-F5344CB8AC3E}">
        <p14:creationId xmlns:p14="http://schemas.microsoft.com/office/powerpoint/2010/main" val="208730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87368-BF59-AAB6-B81C-322340577F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3E190-06EA-5F5D-F47D-35B15FD8F27E}"/>
              </a:ext>
            </a:extLst>
          </p:cNvPr>
          <p:cNvSpPr>
            <a:spLocks noGrp="1"/>
          </p:cNvSpPr>
          <p:nvPr>
            <p:ph type="title"/>
          </p:nvPr>
        </p:nvSpPr>
        <p:spPr>
          <a:xfrm>
            <a:off x="276977" y="0"/>
            <a:ext cx="11481847" cy="6740165"/>
          </a:xfrm>
        </p:spPr>
        <p:txBody>
          <a:bodyPr>
            <a:normAutofit fontScale="90000"/>
          </a:bodyPr>
          <a:lstStyle/>
          <a:p>
            <a:pPr>
              <a:buNone/>
            </a:pPr>
            <a:r>
              <a:rPr lang="en-IN" sz="3200" b="1" u="sng" kern="100" dirty="0">
                <a:latin typeface="Calibri" panose="020F0502020204030204" pitchFamily="34" charset="0"/>
                <a:ea typeface="Calibri" panose="020F0502020204030204" pitchFamily="34" charset="0"/>
                <a:cs typeface="Times New Roman" panose="02020603050405020304" pitchFamily="18" charset="0"/>
              </a:rPr>
              <a:t>Visualizations (From Dashboard)</a:t>
            </a: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b="1" kern="100" dirty="0">
                <a:latin typeface="Calibri" panose="020F0502020204030204" pitchFamily="34" charset="0"/>
                <a:ea typeface="Calibri" panose="020F0502020204030204" pitchFamily="34" charset="0"/>
                <a:cs typeface="Times New Roman" panose="02020603050405020304" pitchFamily="18" charset="0"/>
              </a:rPr>
              <a:t>Top Sellers Brands 							Total Sales by Vehicle Type</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3200" b="1" u="sng" kern="100" dirty="0">
                <a:latin typeface="Calibri" panose="020F0502020204030204" pitchFamily="34" charset="0"/>
                <a:ea typeface="Calibri" panose="020F0502020204030204" pitchFamily="34" charset="0"/>
                <a:cs typeface="Times New Roman" panose="02020603050405020304" pitchFamily="18" charset="0"/>
              </a:rPr>
            </a:br>
            <a:br>
              <a:rPr lang="en-IN" sz="3200" b="1" u="sng" kern="100" dirty="0">
                <a:latin typeface="Calibri" panose="020F0502020204030204" pitchFamily="34" charset="0"/>
                <a:ea typeface="Calibri" panose="020F0502020204030204" pitchFamily="34" charset="0"/>
                <a:cs typeface="Times New Roman" panose="02020603050405020304" pitchFamily="18" charset="0"/>
              </a:rPr>
            </a:br>
            <a:br>
              <a:rPr lang="en-IN" sz="3200" b="1" u="sng" kern="100" dirty="0">
                <a:latin typeface="Calibri" panose="020F0502020204030204" pitchFamily="34" charset="0"/>
                <a:ea typeface="Calibri" panose="020F0502020204030204" pitchFamily="34" charset="0"/>
                <a:cs typeface="Times New Roman" panose="02020603050405020304" pitchFamily="18" charset="0"/>
              </a:rPr>
            </a:br>
            <a:br>
              <a:rPr lang="en-IN" sz="1600" b="1" kern="100" dirty="0">
                <a:latin typeface="Calibri" panose="020F0502020204030204" pitchFamily="34" charset="0"/>
                <a:ea typeface="Calibri" panose="020F0502020204030204" pitchFamily="34" charset="0"/>
                <a:cs typeface="Times New Roman" panose="02020603050405020304" pitchFamily="18" charset="0"/>
              </a:rPr>
            </a:br>
            <a:r>
              <a:rPr lang="en-IN" sz="1600" b="1" kern="100" dirty="0">
                <a:latin typeface="Calibri" panose="020F0502020204030204" pitchFamily="34" charset="0"/>
                <a:ea typeface="Calibri" panose="020F0502020204030204" pitchFamily="34" charset="0"/>
                <a:cs typeface="Times New Roman" panose="02020603050405020304" pitchFamily="18" charset="0"/>
              </a:rPr>
              <a:t>				</a:t>
            </a:r>
            <a:br>
              <a:rPr lang="en-IN" sz="1600" b="1" kern="100" dirty="0">
                <a:latin typeface="Calibri" panose="020F0502020204030204" pitchFamily="34" charset="0"/>
                <a:ea typeface="Calibri" panose="020F0502020204030204" pitchFamily="34" charset="0"/>
                <a:cs typeface="Times New Roman" panose="02020603050405020304" pitchFamily="18" charset="0"/>
              </a:rPr>
            </a:br>
            <a:r>
              <a:rPr lang="en-IN" sz="1600" b="1" kern="100" dirty="0">
                <a:latin typeface="Calibri" panose="020F0502020204030204" pitchFamily="34" charset="0"/>
                <a:ea typeface="Calibri" panose="020F0502020204030204" pitchFamily="34" charset="0"/>
                <a:cs typeface="Times New Roman" panose="02020603050405020304" pitchFamily="18" charset="0"/>
              </a:rPr>
              <a:t>			</a:t>
            </a:r>
            <a:br>
              <a:rPr lang="en-IN" sz="1600" b="1" kern="100" dirty="0">
                <a:latin typeface="Calibri" panose="020F0502020204030204" pitchFamily="34" charset="0"/>
                <a:ea typeface="Calibri" panose="020F0502020204030204" pitchFamily="34" charset="0"/>
                <a:cs typeface="Times New Roman" panose="02020603050405020304" pitchFamily="18" charset="0"/>
              </a:rPr>
            </a:br>
            <a:r>
              <a:rPr lang="en-IN" sz="1600" b="1" kern="100" dirty="0">
                <a:latin typeface="Calibri" panose="020F0502020204030204" pitchFamily="34" charset="0"/>
                <a:ea typeface="Calibri" panose="020F0502020204030204" pitchFamily="34" charset="0"/>
                <a:cs typeface="Times New Roman" panose="02020603050405020304" pitchFamily="18" charset="0"/>
              </a:rPr>
              <a:t>			</a:t>
            </a:r>
            <a:r>
              <a:rPr lang="en-US" sz="1800" b="1" kern="100" dirty="0">
                <a:latin typeface="Calibri" panose="020F0502020204030204" pitchFamily="34" charset="0"/>
                <a:ea typeface="Calibri" panose="020F0502020204030204" pitchFamily="34" charset="0"/>
                <a:cs typeface="Times New Roman" panose="02020603050405020304" pitchFamily="18" charset="0"/>
              </a:rPr>
              <a:t>Sales peaked Month								Year Wise Profit and Sales </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IN" sz="1800" b="1" u="sng"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1F54D647-C3FD-3298-3032-75BE8F7047AA}"/>
              </a:ext>
            </a:extLst>
          </p:cNvPr>
          <p:cNvPicPr>
            <a:picLocks noChangeAspect="1"/>
          </p:cNvPicPr>
          <p:nvPr/>
        </p:nvPicPr>
        <p:blipFill>
          <a:blip r:embed="rId2"/>
          <a:stretch>
            <a:fillRect/>
          </a:stretch>
        </p:blipFill>
        <p:spPr>
          <a:xfrm>
            <a:off x="433176" y="749431"/>
            <a:ext cx="4657298" cy="2865748"/>
          </a:xfrm>
          <a:prstGeom prst="rect">
            <a:avLst/>
          </a:prstGeom>
        </p:spPr>
      </p:pic>
      <p:pic>
        <p:nvPicPr>
          <p:cNvPr id="8" name="Picture 7">
            <a:extLst>
              <a:ext uri="{FF2B5EF4-FFF2-40B4-BE49-F238E27FC236}">
                <a16:creationId xmlns:a16="http://schemas.microsoft.com/office/drawing/2014/main" id="{170B576C-22EE-AB17-3E0F-F6AD044A2910}"/>
              </a:ext>
            </a:extLst>
          </p:cNvPr>
          <p:cNvPicPr>
            <a:picLocks noChangeAspect="1"/>
          </p:cNvPicPr>
          <p:nvPr/>
        </p:nvPicPr>
        <p:blipFill>
          <a:blip r:embed="rId3"/>
          <a:stretch>
            <a:fillRect/>
          </a:stretch>
        </p:blipFill>
        <p:spPr>
          <a:xfrm>
            <a:off x="5419955" y="749432"/>
            <a:ext cx="4657298" cy="2865747"/>
          </a:xfrm>
          <a:prstGeom prst="rect">
            <a:avLst/>
          </a:prstGeom>
        </p:spPr>
      </p:pic>
      <p:pic>
        <p:nvPicPr>
          <p:cNvPr id="11" name="Picture 10">
            <a:extLst>
              <a:ext uri="{FF2B5EF4-FFF2-40B4-BE49-F238E27FC236}">
                <a16:creationId xmlns:a16="http://schemas.microsoft.com/office/drawing/2014/main" id="{A435B073-AE46-23EE-1157-7D4623C706C0}"/>
              </a:ext>
            </a:extLst>
          </p:cNvPr>
          <p:cNvPicPr>
            <a:picLocks noChangeAspect="1"/>
          </p:cNvPicPr>
          <p:nvPr/>
        </p:nvPicPr>
        <p:blipFill>
          <a:blip r:embed="rId4"/>
          <a:stretch>
            <a:fillRect/>
          </a:stretch>
        </p:blipFill>
        <p:spPr>
          <a:xfrm>
            <a:off x="433176" y="3921551"/>
            <a:ext cx="4657298" cy="2818613"/>
          </a:xfrm>
          <a:prstGeom prst="rect">
            <a:avLst/>
          </a:prstGeom>
        </p:spPr>
      </p:pic>
      <p:pic>
        <p:nvPicPr>
          <p:cNvPr id="14" name="Picture 13">
            <a:extLst>
              <a:ext uri="{FF2B5EF4-FFF2-40B4-BE49-F238E27FC236}">
                <a16:creationId xmlns:a16="http://schemas.microsoft.com/office/drawing/2014/main" id="{B442CC0D-9D0F-C119-3002-8E8CA33B0A44}"/>
              </a:ext>
            </a:extLst>
          </p:cNvPr>
          <p:cNvPicPr>
            <a:picLocks noChangeAspect="1"/>
          </p:cNvPicPr>
          <p:nvPr/>
        </p:nvPicPr>
        <p:blipFill>
          <a:blip r:embed="rId5"/>
          <a:stretch>
            <a:fillRect/>
          </a:stretch>
        </p:blipFill>
        <p:spPr>
          <a:xfrm>
            <a:off x="5496559" y="3921550"/>
            <a:ext cx="4580694" cy="2818613"/>
          </a:xfrm>
          <a:prstGeom prst="rect">
            <a:avLst/>
          </a:prstGeom>
        </p:spPr>
      </p:pic>
    </p:spTree>
    <p:extLst>
      <p:ext uri="{BB962C8B-B14F-4D97-AF65-F5344CB8AC3E}">
        <p14:creationId xmlns:p14="http://schemas.microsoft.com/office/powerpoint/2010/main" val="4288623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78CFF-A286-B535-5C6D-57A5674CAC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14314B-234A-08F2-CD48-B68144A764F4}"/>
              </a:ext>
            </a:extLst>
          </p:cNvPr>
          <p:cNvSpPr>
            <a:spLocks noGrp="1"/>
          </p:cNvSpPr>
          <p:nvPr>
            <p:ph type="title"/>
          </p:nvPr>
        </p:nvSpPr>
        <p:spPr>
          <a:xfrm>
            <a:off x="433633" y="80128"/>
            <a:ext cx="10859679" cy="6697744"/>
          </a:xfrm>
        </p:spPr>
        <p:txBody>
          <a:bodyPr>
            <a:normAutofit fontScale="90000"/>
          </a:bodyPr>
          <a:lstStyle/>
          <a:p>
            <a:pPr>
              <a:buNone/>
            </a:pPr>
            <a:r>
              <a:rPr lang="en-IN" sz="3200" b="1" u="sng" kern="100" dirty="0">
                <a:latin typeface="Calibri" panose="020F0502020204030204" pitchFamily="34" charset="0"/>
                <a:ea typeface="Calibri" panose="020F0502020204030204" pitchFamily="34" charset="0"/>
                <a:cs typeface="Times New Roman" panose="02020603050405020304" pitchFamily="18" charset="0"/>
              </a:rPr>
              <a:t>Key Findings</a:t>
            </a: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Top Brands: </a:t>
            </a: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	Brands like Jaguar, Mercedes, and BMW emerged as top sellers across high-sale countries.</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Profitable Markets: </a:t>
            </a:r>
            <a:br>
              <a:rPr lang="en-US" sz="1800" b="1"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latin typeface="Calibri" panose="020F0502020204030204" pitchFamily="34" charset="0"/>
                <a:ea typeface="Calibri" panose="020F0502020204030204" pitchFamily="34" charset="0"/>
                <a:cs typeface="Times New Roman" panose="02020603050405020304" pitchFamily="18" charset="0"/>
              </a:rPr>
              <a:t>The UK and Germany showed higher average profits due to low delivery/labor costs.</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b="1" kern="100" dirty="0">
                <a:latin typeface="Calibri" panose="020F0502020204030204" pitchFamily="34" charset="0"/>
                <a:ea typeface="Calibri" panose="020F0502020204030204" pitchFamily="34" charset="0"/>
                <a:cs typeface="Times New Roman" panose="02020603050405020304" pitchFamily="18" charset="0"/>
              </a:rPr>
              <a:t>Vehicle Preferences:</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latin typeface="Calibri" panose="020F0502020204030204" pitchFamily="34" charset="0"/>
                <a:ea typeface="Calibri" panose="020F0502020204030204" pitchFamily="34" charset="0"/>
                <a:cs typeface="Times New Roman" panose="02020603050405020304" pitchFamily="18" charset="0"/>
              </a:rPr>
              <a:t>Coupes and Convertibles were preferred vehicle types in luxury segments.</a:t>
            </a: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Trend Insight:</a:t>
            </a: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 	Sales peaked in Nov months (identified via highest sales month DAX), revealing seasonal patterns.</a:t>
            </a: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Customer Behavior: </a:t>
            </a: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	A small segment of clients accounted for a majority of the revenue.</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3200" b="1" u="sng" kern="100" dirty="0">
                <a:latin typeface="Calibri" panose="020F0502020204030204" pitchFamily="34" charset="0"/>
                <a:ea typeface="Calibri" panose="020F0502020204030204" pitchFamily="34" charset="0"/>
                <a:cs typeface="Times New Roman" panose="02020603050405020304" pitchFamily="18" charset="0"/>
              </a:rPr>
              <a:t>Key Insights Findings</a:t>
            </a:r>
            <a:br>
              <a:rPr lang="en-IN" sz="1600" b="1" u="sng" kern="100" dirty="0">
                <a:latin typeface="Calibri" panose="020F0502020204030204" pitchFamily="34" charset="0"/>
                <a:ea typeface="Calibri" panose="020F0502020204030204" pitchFamily="34" charset="0"/>
                <a:cs typeface="Times New Roman" panose="02020603050405020304" pitchFamily="18" charset="0"/>
              </a:rPr>
            </a:br>
            <a:br>
              <a:rPr lang="en-IN" sz="1600" b="1" u="sng"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Pricing Strategy: </a:t>
            </a:r>
            <a:br>
              <a:rPr lang="en-US" sz="1800" b="1"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latin typeface="Calibri" panose="020F0502020204030204" pitchFamily="34" charset="0"/>
                <a:ea typeface="Calibri" panose="020F0502020204030204" pitchFamily="34" charset="0"/>
                <a:cs typeface="Times New Roman" panose="02020603050405020304" pitchFamily="18" charset="0"/>
              </a:rPr>
              <a:t>Significant discounts didn’t always translate to higher profits</a:t>
            </a: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Geography-Driven Sales: </a:t>
            </a:r>
            <a:br>
              <a:rPr lang="en-US" sz="1800" b="1"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latin typeface="Calibri" panose="020F0502020204030204" pitchFamily="34" charset="0"/>
                <a:ea typeface="Calibri" panose="020F0502020204030204" pitchFamily="34" charset="0"/>
                <a:cs typeface="Times New Roman" panose="02020603050405020304" pitchFamily="18" charset="0"/>
              </a:rPr>
              <a:t>Regions with low logistics costs had better margins.</a:t>
            </a: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Inventory Guidance: </a:t>
            </a:r>
            <a:br>
              <a:rPr lang="en-US" sz="1800" b="1"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latin typeface="Calibri" panose="020F0502020204030204" pitchFamily="34" charset="0"/>
                <a:ea typeface="Calibri" panose="020F0502020204030204" pitchFamily="34" charset="0"/>
                <a:cs typeface="Times New Roman" panose="02020603050405020304" pitchFamily="18" charset="0"/>
              </a:rPr>
              <a:t>Makes/Models with declining sales trends could be deprioritized.</a:t>
            </a: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High-Value Clients: </a:t>
            </a:r>
            <a:br>
              <a:rPr lang="en-US" sz="1800" b="1"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latin typeface="Calibri" panose="020F0502020204030204" pitchFamily="34" charset="0"/>
                <a:ea typeface="Calibri" panose="020F0502020204030204" pitchFamily="34" charset="0"/>
                <a:cs typeface="Times New Roman" panose="02020603050405020304" pitchFamily="18" charset="0"/>
              </a:rPr>
              <a:t>Can be targeted for loyalty programs or upselling.</a:t>
            </a: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	</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IN" sz="1800" b="1" u="sng"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35259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503D8-89AE-B376-9FBE-C39EF1C9DA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050E8-DB96-E80C-AE7E-66B0C0524149}"/>
              </a:ext>
            </a:extLst>
          </p:cNvPr>
          <p:cNvSpPr>
            <a:spLocks noGrp="1"/>
          </p:cNvSpPr>
          <p:nvPr>
            <p:ph type="title"/>
          </p:nvPr>
        </p:nvSpPr>
        <p:spPr>
          <a:xfrm>
            <a:off x="359789" y="524365"/>
            <a:ext cx="11008935" cy="5809269"/>
          </a:xfrm>
        </p:spPr>
        <p:txBody>
          <a:bodyPr>
            <a:normAutofit fontScale="90000"/>
          </a:bodyPr>
          <a:lstStyle/>
          <a:p>
            <a:pPr>
              <a:buNone/>
            </a:pPr>
            <a:r>
              <a:rPr lang="en-IN" sz="3200" b="1" u="sng" kern="100" dirty="0">
                <a:latin typeface="Calibri" panose="020F0502020204030204" pitchFamily="34" charset="0"/>
                <a:ea typeface="Calibri" panose="020F0502020204030204" pitchFamily="34" charset="0"/>
                <a:cs typeface="Times New Roman" panose="02020603050405020304" pitchFamily="18" charset="0"/>
              </a:rPr>
              <a:t>Actionable Recommendations</a:t>
            </a: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Dynamic Discounting:</a:t>
            </a:r>
            <a:br>
              <a:rPr lang="en-US" sz="1800" b="1"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latin typeface="Calibri" panose="020F0502020204030204" pitchFamily="34" charset="0"/>
                <a:ea typeface="Calibri" panose="020F0502020204030204" pitchFamily="34" charset="0"/>
                <a:cs typeface="Times New Roman" panose="02020603050405020304" pitchFamily="18" charset="0"/>
              </a:rPr>
              <a:t>Use discount-profit relationship to adjust offers by Make/Model.</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Focus on High-Performers: </a:t>
            </a:r>
            <a:br>
              <a:rPr lang="en-US" sz="1800" b="1"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latin typeface="Calibri" panose="020F0502020204030204" pitchFamily="34" charset="0"/>
                <a:ea typeface="Calibri" panose="020F0502020204030204" pitchFamily="34" charset="0"/>
                <a:cs typeface="Times New Roman" panose="02020603050405020304" pitchFamily="18" charset="0"/>
              </a:rPr>
              <a:t>Allocate inventory to high-performing countries and brands.</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Client Targeting: </a:t>
            </a:r>
            <a:br>
              <a:rPr lang="en-US" sz="1800" b="1"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latin typeface="Calibri" panose="020F0502020204030204" pitchFamily="34" charset="0"/>
                <a:ea typeface="Calibri" panose="020F0502020204030204" pitchFamily="34" charset="0"/>
                <a:cs typeface="Times New Roman" panose="02020603050405020304" pitchFamily="18" charset="0"/>
              </a:rPr>
              <a:t>Segment high-value clients for personalized marketing.</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Optimize Operational Costs: </a:t>
            </a:r>
            <a:br>
              <a:rPr lang="en-US" sz="1800" b="1"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latin typeface="Calibri" panose="020F0502020204030204" pitchFamily="34" charset="0"/>
                <a:ea typeface="Calibri" panose="020F0502020204030204" pitchFamily="34" charset="0"/>
                <a:cs typeface="Times New Roman" panose="02020603050405020304" pitchFamily="18" charset="0"/>
              </a:rPr>
              <a:t>Reassess labor and delivery charges in low-profit regions.</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br>
              <a:rPr lang="en-US" sz="1800" kern="100" dirty="0">
                <a:latin typeface="Calibri" panose="020F0502020204030204" pitchFamily="34" charset="0"/>
                <a:ea typeface="Calibri" panose="020F0502020204030204" pitchFamily="34" charset="0"/>
                <a:cs typeface="Times New Roman" panose="02020603050405020304" pitchFamily="18" charset="0"/>
              </a:rPr>
            </a:br>
            <a:br>
              <a:rPr lang="en-IN" sz="1800" b="1" u="sng" kern="100" dirty="0">
                <a:latin typeface="Calibri" panose="020F0502020204030204" pitchFamily="34" charset="0"/>
                <a:ea typeface="Calibri" panose="020F0502020204030204" pitchFamily="34" charset="0"/>
                <a:cs typeface="Times New Roman" panose="02020603050405020304" pitchFamily="18" charset="0"/>
              </a:rPr>
            </a:br>
            <a:r>
              <a:rPr lang="en-IN" sz="3200" b="1" u="sng" kern="100" dirty="0">
                <a:latin typeface="Calibri" panose="020F0502020204030204" pitchFamily="34" charset="0"/>
                <a:ea typeface="Calibri" panose="020F0502020204030204" pitchFamily="34" charset="0"/>
                <a:cs typeface="Times New Roman" panose="02020603050405020304" pitchFamily="18" charset="0"/>
              </a:rPr>
              <a:t>Conclusion</a:t>
            </a:r>
            <a:br>
              <a:rPr lang="en-IN" sz="3200" b="1" u="sng" kern="100" dirty="0">
                <a:latin typeface="Calibri" panose="020F0502020204030204" pitchFamily="34" charset="0"/>
                <a:ea typeface="Calibri" panose="020F0502020204030204" pitchFamily="34" charset="0"/>
                <a:cs typeface="Times New Roman" panose="02020603050405020304" pitchFamily="18" charset="0"/>
              </a:rPr>
            </a:br>
            <a:br>
              <a:rPr lang="en-US" sz="18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The analysis successfully identified major sales drivers, optimized discount strategies, and exposed geographic and seasonal patterns. With clear visibility into sales and profitability metrics, strategic decision-making around pricing, marketing, and inventory becomes data-backed and targeted.</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871840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251</TotalTime>
  <Words>855</Words>
  <Application>Microsoft Office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 AUTOMOBILE DASHBOARD     ANALYSIS </vt:lpstr>
      <vt:lpstr>Introduction  The Automobile Dashboard Analysis project focuses on evaluating car sales data to derive insights related to brand performance, regional sales, profitability, and customer behavior. The dataset includes detailed fields like InvoiceDate, Make, Country, SalePrice, CostPrice, Discounts, Delivery Charges, Spare Parts, and Labor Costs, enabling deep financial and operational analysis across countries, years, and vehicle types  Methodologies  Data Extraction &amp; Cleaning: Handled missing values, standardized formats, and removed duplicates using Power Query.  Data Transformation: Added calculated columns (e.g., total cost, profit margin) and split dates into year/month for better time series analysis.  Data Modeling: Built relationships and hierarchies in Power BI for easier slicing (Make → Model → Country).  DAX Measures: Total Sales / Profit YOY Growth, Cumulative Sales, Moving Averages Customer Count, Sales per Region/Category         </vt:lpstr>
      <vt:lpstr>Requirement Analysis  Tasks Covered:    Task 1: DAX-based performance measures (e.g., Top 5 products, Avg. sales/customer, YTD, 12-month rolling sales).   Task 2: Data shaping (e.g., filter by Make, remove columns, pivot on Color, merge tables).   Task 3: Visualization strategy (e.g., bar, line, pie, KPI, map, waterfall, funnel, combo, matrix visuals).    Core goal: Transform raw automobile sales data into a strategic decision-making dashboard..  Approaches   Time-Based Trends: YOY &amp; MOM trends using InvoiceDate &amp; ReportingYear.   Profitability: Derived profit using SalesPrice-TotalCost   Category Performance: VehicleType &amp; Make-based breakdowns   Geographical Analysis: Map &amp; Heatmaps for regional comparison.   Customer-Level Insights: Sales by individual client, highest-paying clients, and their vehicle preferences.                  </vt:lpstr>
      <vt:lpstr>Visualizations (From Dashboard)    Year Wise Sales and Total Sales         Total Sales by Country Name              Sum of Sales and Previous Year Sales       Sales Growth Over Time           </vt:lpstr>
      <vt:lpstr>Visualizations (From Dashboard)     Top Sellers Brands        Total Sales by Vehicle Type                     Sales peaked Month        Year Wise Profit and Sales            </vt:lpstr>
      <vt:lpstr>Key Findings  Top Brands:   Brands like Jaguar, Mercedes, and BMW emerged as top sellers across high-sale countries. Profitable Markets:   The UK and Germany showed higher average profits due to low delivery/labor costs. Vehicle Preferences:  Coupes and Convertibles were preferred vehicle types in luxury segments. Trend Insight:   Sales peaked in Nov months (identified via highest sales month DAX), revealing seasonal patterns. Customer Behavior:   A small segment of clients accounted for a majority of the revenue.   Key Insights Findings  Pricing Strategy:   Significant discounts didn’t always translate to higher profits Geography-Driven Sales:   Regions with low logistics costs had better margins. Inventory Guidance:   Makes/Models with declining sales trends could be deprioritized. High-Value Clients:   Can be targeted for loyalty programs or upselling.              </vt:lpstr>
      <vt:lpstr>Actionable Recommendations  Dynamic Discounting:  Use discount-profit relationship to adjust offers by Make/Model.  Focus on High-Performers:   Allocate inventory to high-performing countries and brands.  Client Targeting:   Segment high-value clients for personalized marketing.  Optimize Operational Costs:   Reassess labor and delivery charges in low-profit regions.     Conclusion  The analysis successfully identified major sales drivers, optimized discount strategies, and exposed geographic and seasonal patterns. With clear visibility into sales and profitability metrics, strategic decision-making around pricing, marketing, and inventory becomes data-backed and targeted.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Lokesh Aggarwal</dc:creator>
  <cp:lastModifiedBy>Lokesh Aggarwal</cp:lastModifiedBy>
  <cp:revision>239</cp:revision>
  <dcterms:created xsi:type="dcterms:W3CDTF">2025-05-09T08:32:42Z</dcterms:created>
  <dcterms:modified xsi:type="dcterms:W3CDTF">2025-05-09T13:00:19Z</dcterms:modified>
</cp:coreProperties>
</file>