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93C0F-715E-45AF-8F21-184C779A88F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C5D18-8C7F-47A0-B35E-492B858F3D7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10FCB-200C-2B43-9885-E5F441D2F03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BFFD-8BC3-429B-BE44-22D36B15A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7737-9E3C-42A1-BD7E-F3D8DE9C277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 descr="I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5875" y="797560"/>
            <a:ext cx="5662930" cy="26047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Connector 2"/>
          <p:cNvCxnSpPr/>
          <p:nvPr/>
        </p:nvCxnSpPr>
        <p:spPr>
          <a:xfrm>
            <a:off x="0" y="728651"/>
            <a:ext cx="121288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AutoShape 2" descr="Jawaharlal Nehru Medical College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sz="1400"/>
          </a:p>
        </p:txBody>
      </p:sp>
      <p:sp>
        <p:nvSpPr>
          <p:cNvPr id="5" name="AutoShape 5" descr="JNMC BELAGAVI - 2022 Admission Process, Ranking, Reviews, Affiliation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3" r="38198" b="64454"/>
          <a:stretch>
            <a:fillRect/>
          </a:stretch>
        </p:blipFill>
        <p:spPr>
          <a:xfrm>
            <a:off x="8910493" y="76201"/>
            <a:ext cx="3218355" cy="5828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52556"/>
            <a:ext cx="8990683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Grid based image quality measurement framework GU</a:t>
            </a:r>
            <a:r>
              <a:rPr lang="en-IN" altLang="en-US" sz="2000" b="1" dirty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  	</a:t>
            </a:r>
            <a:r>
              <a:rPr lang="en-IN" altLang="en-US" sz="2000" b="1" dirty="0" smtClean="0">
                <a:solidFill>
                  <a:srgbClr val="002060"/>
                </a:solidFill>
              </a:rPr>
              <a:t>	(Mini)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00" y="1417955"/>
            <a:ext cx="586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cs typeface="Arial" panose="020B0604020202020204" pitchFamily="34" charset="0"/>
              </a:rPr>
              <a:t>Problem Statement: </a:t>
            </a:r>
            <a:r>
              <a:rPr lang="en-US" dirty="0" smtClean="0">
                <a:sym typeface="+mn-ea"/>
              </a:rPr>
              <a:t>Develop a </a:t>
            </a:r>
            <a:r>
              <a:rPr lang="en-IN" altLang="en-US" dirty="0" smtClean="0">
                <a:sym typeface="+mn-ea"/>
              </a:rPr>
              <a:t>framework GUI for grid based image quality measurement</a:t>
            </a:r>
            <a:endParaRPr lang="en-IN" b="1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5" y="2029460"/>
            <a:ext cx="58610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cs typeface="Arial" panose="020B0604020202020204" pitchFamily="34" charset="0"/>
              </a:rPr>
              <a:t>Deliverables/KPI : </a:t>
            </a:r>
            <a:endParaRPr lang="en-IN" b="1" dirty="0" smtClean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  <a:sym typeface="+mn-ea"/>
              </a:rPr>
              <a:t>GUI for IQ measurement framework </a:t>
            </a:r>
            <a:endParaRPr lang="en-IN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  <a:sym typeface="+mn-ea"/>
              </a:rPr>
              <a:t>Measurement plug-ins</a:t>
            </a:r>
            <a:endParaRPr lang="en-IN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  <a:sym typeface="+mn-ea"/>
              </a:rPr>
              <a:t>Summary stats of block results for each image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35" y="3197225"/>
            <a:ext cx="5861685" cy="168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b="1" dirty="0">
                <a:cs typeface="Arial" panose="020B0604020202020204" pitchFamily="34" charset="0"/>
              </a:rPr>
              <a:t>Training / Pre-Requisites</a:t>
            </a:r>
            <a:r>
              <a:rPr lang="en-US" altLang="en-IN" b="1" dirty="0">
                <a:cs typeface="Arial" panose="020B0604020202020204" pitchFamily="34" charset="0"/>
              </a:rPr>
              <a:t>:</a:t>
            </a:r>
            <a:endParaRPr lang="en-IN" b="1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Fundamental concepts of Image processing like image channels, luminance, chrominance, contrast, dynamic range etc.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ym typeface="+mn-ea"/>
              </a:rPr>
              <a:t>Understanding on MATLAB programming and usage of image processing toolbox</a:t>
            </a:r>
            <a:endParaRPr lang="en-IN" b="0">
              <a:latin typeface="+mn-lt"/>
            </a:endParaRP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29325" y="3420745"/>
            <a:ext cx="5999480" cy="20300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800" dirty="0">
                <a:latin typeface="+mn-lt"/>
              </a:rPr>
              <a:t>Starter Reference </a:t>
            </a:r>
            <a:r>
              <a:rPr lang="en-IN" sz="1800" dirty="0" smtClean="0">
                <a:latin typeface="+mn-lt"/>
              </a:rPr>
              <a:t>Material</a:t>
            </a:r>
            <a:endParaRPr lang="en-IN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0" u="sng" dirty="0" smtClean="0">
                <a:solidFill>
                  <a:srgbClr val="0070C0"/>
                </a:solidFill>
                <a:latin typeface="+mn-lt"/>
                <a:cs typeface="+mn-cs"/>
              </a:rPr>
              <a:t>Dogan Bor et. al, “Investigation of grid performance using simple image quality tests”</a:t>
            </a:r>
            <a:endParaRPr lang="en-US" sz="1200" b="0" u="sng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0" u="sng" dirty="0" smtClean="0">
                <a:solidFill>
                  <a:srgbClr val="0070C0"/>
                </a:solidFill>
                <a:latin typeface="+mn-lt"/>
                <a:cs typeface="+mn-cs"/>
              </a:rPr>
              <a:t>Varga, D. “Full-Reference Image Quality Assessment Based on Grünwald–Letnikov Derivative, Image Gradients, and Visual Saliency”. Electronics 2022.</a:t>
            </a:r>
            <a:endParaRPr lang="en-US" sz="1200" b="0" u="sng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0" u="sng" dirty="0" smtClean="0">
                <a:solidFill>
                  <a:srgbClr val="0070C0"/>
                </a:solidFill>
                <a:latin typeface="+mn-lt"/>
                <a:cs typeface="+mn-cs"/>
              </a:rPr>
              <a:t>Jeon, H.-S. “Grid-Based Low ComputationvImage Processing Algorithm of Maritime Object Detection for Navigation Aids”. Electronics 2023</a:t>
            </a:r>
            <a:endParaRPr lang="en-US" sz="1200" b="0" u="sng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0" u="sng" dirty="0" smtClean="0">
                <a:solidFill>
                  <a:srgbClr val="0070C0"/>
                </a:solidFill>
                <a:latin typeface="+mn-lt"/>
                <a:cs typeface="+mn-cs"/>
              </a:rPr>
              <a:t>Introduction to MATLAB with Image Processing Toolbox Video - MATLAB (mathworks.com)</a:t>
            </a:r>
            <a:endParaRPr lang="en-US" sz="1200" b="0" u="sng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0" u="sng" dirty="0" smtClean="0">
                <a:solidFill>
                  <a:srgbClr val="0070C0"/>
                </a:solidFill>
                <a:latin typeface="+mn-lt"/>
                <a:cs typeface="+mn-cs"/>
              </a:rPr>
              <a:t>Image Processing Made Easy Video - MATLAB (mathworks.com)</a:t>
            </a:r>
            <a:endParaRPr lang="en-US" sz="1200" b="0" u="sng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b="0" u="sng" dirty="0" smtClean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29325" y="5236845"/>
            <a:ext cx="11499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SamsungOne 800" panose="020B0903030303020204" pitchFamily="34" charset="0"/>
                <a:cs typeface="Calibri" panose="020F0502020204030204" charset="0"/>
              </a:rPr>
              <a:t>Timeline</a:t>
            </a:r>
            <a:endParaRPr kumimoji="0" lang="en-IN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SamsungOne 800" panose="020B0903030303020204" pitchFamily="34" charset="0"/>
              <a:cs typeface="Calibri" panose="020F05020202040302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92875" y="5320030"/>
            <a:ext cx="5220335" cy="1537858"/>
            <a:chOff x="11550" y="7731"/>
            <a:chExt cx="8221" cy="3019"/>
          </a:xfrm>
        </p:grpSpPr>
        <p:sp>
          <p:nvSpPr>
            <p:cNvPr id="43" name="TextBox 42"/>
            <p:cNvSpPr txBox="1"/>
            <p:nvPr/>
          </p:nvSpPr>
          <p:spPr>
            <a:xfrm>
              <a:off x="11550" y="8758"/>
              <a:ext cx="3100" cy="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IN" sz="12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sym typeface="+mn-ea"/>
                </a:rPr>
                <a:t>Hands on learning image processing algorithms</a:t>
              </a: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IN" sz="12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sym typeface="+mn-ea"/>
                </a:rPr>
                <a:t>Exploring different quality metric</a:t>
              </a:r>
              <a:endPara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159" y="8758"/>
              <a:ext cx="2640" cy="160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prstClr val="black"/>
                  </a:solidFill>
                  <a:latin typeface="SamsungOne 800" panose="020B0903030303020204" pitchFamily="34" charset="0"/>
                  <a:ea typeface="SamsungOne 800" panose="020B0903030303020204" pitchFamily="34" charset="0"/>
                  <a:sym typeface="+mn-ea"/>
                </a:rPr>
                <a:t>Building an application/ GUI to generate grid based quality report</a:t>
              </a:r>
              <a:endParaRPr lang="en-IN" sz="1200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200" dirty="0" smtClean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800" y="8713"/>
              <a:ext cx="2971" cy="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IN" sz="12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sym typeface="+mn-ea"/>
                </a:rPr>
                <a:t>Testing, retuning, </a:t>
              </a:r>
              <a:r>
                <a:rPr lang="en-IN" sz="1200" dirty="0">
                  <a:solidFill>
                    <a:prstClr val="black"/>
                  </a:solidFill>
                  <a:latin typeface="SamsungOne 800" panose="020B0903030303020204" pitchFamily="34" charset="0"/>
                  <a:ea typeface="SamsungOne 800" panose="020B0903030303020204" pitchFamily="34" charset="0"/>
                  <a:sym typeface="+mn-ea"/>
                </a:rPr>
                <a:t>validation for bulk processing</a:t>
              </a: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sz="12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sym typeface="+mn-ea"/>
                </a:rPr>
                <a:t>Documentation and report generation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</a:endParaRPr>
            </a:p>
          </p:txBody>
        </p:sp>
        <p:cxnSp>
          <p:nvCxnSpPr>
            <p:cNvPr id="47" name="Straight Connector 46"/>
            <p:cNvCxnSpPr>
              <a:stCxn id="48" idx="6"/>
            </p:cNvCxnSpPr>
            <p:nvPr/>
          </p:nvCxnSpPr>
          <p:spPr>
            <a:xfrm flipV="1">
              <a:off x="12958" y="8586"/>
              <a:ext cx="4811" cy="15"/>
            </a:xfrm>
            <a:prstGeom prst="line">
              <a:avLst/>
            </a:prstGeom>
            <a:ln w="12700">
              <a:solidFill>
                <a:srgbClr val="B2B2B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2734" y="8489"/>
              <a:ext cx="224" cy="224"/>
            </a:xfrm>
            <a:prstGeom prst="ellipse">
              <a:avLst/>
            </a:prstGeom>
            <a:solidFill>
              <a:srgbClr val="266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5390" y="8448"/>
              <a:ext cx="224" cy="224"/>
            </a:xfrm>
            <a:prstGeom prst="ellipse">
              <a:avLst/>
            </a:prstGeom>
            <a:solidFill>
              <a:srgbClr val="266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7686" y="8481"/>
              <a:ext cx="224" cy="224"/>
            </a:xfrm>
            <a:prstGeom prst="ellipse">
              <a:avLst/>
            </a:prstGeom>
            <a:solidFill>
              <a:srgbClr val="266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969" y="7731"/>
              <a:ext cx="1906" cy="1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Kick Off </a:t>
              </a:r>
              <a:br>
                <a:rPr kumimoji="0" lang="en-IN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</a:br>
              <a:r>
                <a:rPr kumimoji="0" lang="en-IN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&lt; </a:t>
              </a: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1</a:t>
              </a:r>
              <a:r>
                <a:rPr kumimoji="0" lang="en-IN" sz="140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st</a:t>
              </a: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  Month &gt;</a:t>
              </a:r>
              <a:endPara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578" y="7731"/>
              <a:ext cx="2197" cy="1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Milestone 1 </a:t>
              </a:r>
              <a:b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</a:b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&lt; 2</a:t>
              </a:r>
              <a:r>
                <a:rPr kumimoji="0" lang="en-IN" sz="140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nd</a:t>
              </a: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 Month &gt;</a:t>
              </a:r>
              <a:endPara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38" y="7747"/>
              <a:ext cx="2821" cy="1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Milestone 2 </a:t>
              </a:r>
              <a:b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</a:b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&lt; 3</a:t>
              </a:r>
              <a:r>
                <a:rPr kumimoji="0" lang="en-IN" sz="140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rd</a:t>
              </a: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 &amp; 4</a:t>
              </a:r>
              <a:r>
                <a:rPr kumimoji="0" lang="en-IN" sz="140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th</a:t>
              </a: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msungOne 800" panose="020B0903030303020204" pitchFamily="34" charset="0"/>
                  <a:ea typeface="SamsungOne 800" panose="020B0903030303020204" pitchFamily="34" charset="0"/>
                  <a:cs typeface="+mn-cs"/>
                </a:rPr>
                <a:t> Month </a:t>
              </a:r>
              <a:endPara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6035" y="728345"/>
            <a:ext cx="5861050" cy="617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IN" b="1" dirty="0" smtClean="0">
                <a:cs typeface="Arial" panose="020B0604020202020204" pitchFamily="34" charset="0"/>
              </a:rPr>
              <a:t>Context: </a:t>
            </a:r>
            <a:r>
              <a:rPr lang="en-IN" b="1" dirty="0" smtClean="0"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dirty="0" smtClean="0">
                <a:cs typeface="Arial" panose="020B0604020202020204" pitchFamily="34" charset="0"/>
                <a:sym typeface="+mn-ea"/>
              </a:rPr>
              <a:t>Need to analyze sub-areas of image to evaluate performance and look for specific artifacts</a:t>
            </a:r>
            <a:endParaRPr lang="en-IN" altLang="en-US" dirty="0" smtClean="0">
              <a:cs typeface="Arial" panose="020B0604020202020204" pitchFamily="34" charset="0"/>
            </a:endParaRPr>
          </a:p>
          <a:p>
            <a:pPr algn="just"/>
            <a:r>
              <a:rPr lang="en-US" dirty="0" smtClean="0"/>
              <a:t> </a:t>
            </a:r>
            <a:endParaRPr lang="en-IN" u="sng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35" y="4944110"/>
            <a:ext cx="5861685" cy="175641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1800" dirty="0" smtClean="0">
                <a:latin typeface="+mn-lt"/>
              </a:rPr>
              <a:t>Queries:</a:t>
            </a:r>
            <a:endParaRPr lang="en-IN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800" b="0" dirty="0" smtClean="0">
                <a:latin typeface="+mn-lt"/>
              </a:rPr>
              <a:t>Appropriate grid size (n)? </a:t>
            </a:r>
            <a:endParaRPr lang="en-US" altLang="en-IN" sz="1800" b="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800" b="0" dirty="0" smtClean="0">
                <a:latin typeface="+mn-lt"/>
              </a:rPr>
              <a:t>Specific image or any images ?</a:t>
            </a:r>
            <a:endParaRPr lang="en-US" altLang="en-IN" sz="1800" b="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sz="1800" b="0" dirty="0" smtClean="0">
                <a:latin typeface="+mn-lt"/>
              </a:rPr>
              <a:t>Comparision method- </a:t>
            </a:r>
            <a:r>
              <a:rPr lang="en-IN" sz="1800" b="0" dirty="0" smtClean="0">
                <a:latin typeface="+mn-lt"/>
              </a:rPr>
              <a:t>Full (compare with reference image)</a:t>
            </a:r>
            <a:r>
              <a:rPr lang="en-IN" sz="1800" b="0" dirty="0" smtClean="0">
                <a:latin typeface="+mn-lt"/>
              </a:rPr>
              <a:t>/Reduced (compare features extracted from both images)</a:t>
            </a:r>
            <a:r>
              <a:rPr lang="en-IN" sz="1800" b="0" dirty="0" smtClean="0">
                <a:latin typeface="+mn-lt"/>
              </a:rPr>
              <a:t>/No reference method ?</a:t>
            </a:r>
            <a:endParaRPr lang="en-IN" sz="1800" b="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310" b="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b="0" u="sng" dirty="0" smtClean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Presentation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SamsungOne 800</vt:lpstr>
      <vt:lpstr>Yu Gothic UI Semibold</vt:lpstr>
      <vt:lpstr>Calibri</vt:lpstr>
      <vt:lpstr>Microsoft YaHei</vt:lpstr>
      <vt:lpstr>Arial Unicode MS</vt:lpstr>
      <vt:lpstr>Calibri Light</vt:lpstr>
      <vt:lpstr>Malgun Gothic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Sahana</cp:lastModifiedBy>
  <cp:revision>67</cp:revision>
  <dcterms:created xsi:type="dcterms:W3CDTF">2023-08-16T06:18:00Z</dcterms:created>
  <dcterms:modified xsi:type="dcterms:W3CDTF">2023-08-24T15:42:13Z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A05F1D6008BE42E08519DE5986AF0227_12</vt:lpwstr>
  </property>
  <property fmtid="{D5CDD505-2E9C-101B-9397-08002B2CF9AE}" pid="3" name="KSOProductBuildVer">
    <vt:lpwstr>1033-12.2.0.13085</vt:lpwstr>
  </property>
</Properties>
</file>