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dirty="0"/>
              <a:t>Student anxiety monitoring using ML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12</a:t>
            </a: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Pralad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yadawad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Lokesh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pandey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39DB-B679-FACA-3ABB-AB8124C9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A453E-2B8D-E18B-F7F4-44FBBEA8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0032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So we went through 7 research papers that have been already published in this field</a:t>
            </a:r>
          </a:p>
          <a:p>
            <a:pPr marL="578358" lvl="1" indent="-285750"/>
            <a:r>
              <a:rPr lang="en-US" sz="1800" dirty="0"/>
              <a:t>Detecting Depression Using a Framework Combining Deep Multimodal Neural Networks with a Purpose-Built Automated Evaluation</a:t>
            </a:r>
            <a:endParaRPr lang="en-IN" sz="1800" dirty="0"/>
          </a:p>
          <a:p>
            <a:pPr marL="761238" lvl="2" indent="-285750"/>
            <a:r>
              <a:rPr lang="en-IN" sz="1800" dirty="0"/>
              <a:t>By Ezekiel Victor</a:t>
            </a:r>
            <a:endParaRPr lang="en-US" sz="1800" dirty="0"/>
          </a:p>
          <a:p>
            <a:pPr marL="578358" lvl="1" indent="-285750"/>
            <a:r>
              <a:rPr lang="en-US" sz="1800" dirty="0"/>
              <a:t>Assessment of patient-reported symptoms of anxiety </a:t>
            </a:r>
          </a:p>
          <a:p>
            <a:pPr marL="761238" lvl="2" indent="-285750"/>
            <a:r>
              <a:rPr lang="en-US" sz="1800" dirty="0"/>
              <a:t>By Matthias Rose, MD, PhD; Janine Devine, Dr Phil</a:t>
            </a:r>
          </a:p>
          <a:p>
            <a:pPr marL="578358" lvl="1" indent="-285750"/>
            <a:r>
              <a:rPr lang="en-US" sz="1800" dirty="0"/>
              <a:t>Machine learning models to detect anxiety and depression through social media: A scoping review </a:t>
            </a:r>
          </a:p>
          <a:p>
            <a:pPr marL="761238" lvl="2" indent="-285750"/>
            <a:r>
              <a:rPr lang="en-US" sz="1800" dirty="0"/>
              <a:t>By </a:t>
            </a:r>
            <a:r>
              <a:rPr lang="en-US" sz="1800" dirty="0" err="1"/>
              <a:t>Arfan</a:t>
            </a:r>
            <a:r>
              <a:rPr lang="en-US" sz="1800" dirty="0"/>
              <a:t> Ahmed, Sarah Aziz, Carla T. Toro</a:t>
            </a:r>
          </a:p>
          <a:p>
            <a:pPr marL="578358" lvl="1" indent="-285750"/>
            <a:r>
              <a:rPr lang="en-US" sz="1800" dirty="0"/>
              <a:t>Monitoring of somatic parameters at outpatient departments for mood and anxiety disorders </a:t>
            </a:r>
          </a:p>
          <a:p>
            <a:pPr marL="761238" lvl="2" indent="-285750"/>
            <a:r>
              <a:rPr lang="en-US" sz="1800" dirty="0"/>
              <a:t>By </a:t>
            </a:r>
            <a:r>
              <a:rPr lang="en-US" sz="1800" dirty="0" err="1"/>
              <a:t>Mirjam</a:t>
            </a:r>
            <a:r>
              <a:rPr lang="en-US" sz="1800" dirty="0"/>
              <a:t> </a:t>
            </a:r>
            <a:r>
              <a:rPr lang="en-US" sz="1800" dirty="0" err="1"/>
              <a:t>Simoons,Hans</a:t>
            </a:r>
            <a:r>
              <a:rPr lang="en-US" sz="1800" dirty="0"/>
              <a:t> Mulder</a:t>
            </a:r>
          </a:p>
          <a:p>
            <a:pPr marL="578358" lvl="1" indent="-285750"/>
            <a:r>
              <a:rPr lang="en-US" sz="1800" dirty="0"/>
              <a:t>Depression and  anxiety monitoring using deep language models and transfer learning</a:t>
            </a:r>
          </a:p>
          <a:p>
            <a:pPr marL="761238" lvl="2" indent="-285750"/>
            <a:r>
              <a:rPr lang="en-US" sz="1800" dirty="0"/>
              <a:t>By Tomasz </a:t>
            </a:r>
            <a:r>
              <a:rPr lang="en-US" sz="1800" dirty="0" err="1"/>
              <a:t>Rutowsik</a:t>
            </a:r>
            <a:endParaRPr lang="en-US" sz="1800" dirty="0"/>
          </a:p>
          <a:p>
            <a:pPr marL="578358" lvl="1" indent="-285750"/>
            <a:r>
              <a:rPr lang="en-US" sz="1800" dirty="0"/>
              <a:t>Machine Learning based Detection of Depression and Anxiety </a:t>
            </a:r>
          </a:p>
          <a:p>
            <a:pPr marL="761238" lvl="2" indent="-285750"/>
            <a:r>
              <a:rPr lang="en-US" sz="1800" dirty="0"/>
              <a:t>By Guna Sekhar </a:t>
            </a:r>
            <a:r>
              <a:rPr lang="en-US" sz="1800" dirty="0" err="1"/>
              <a:t>Sajja</a:t>
            </a:r>
            <a:endParaRPr lang="en-US" sz="1800" dirty="0"/>
          </a:p>
          <a:p>
            <a:pPr marL="578358" lvl="1" indent="-285750"/>
            <a:r>
              <a:rPr lang="en-US" sz="1800" dirty="0"/>
              <a:t>Mental health monitoring apps for depression and anxiety in children and young people: A scoping review and critical ecological analysis </a:t>
            </a:r>
          </a:p>
          <a:p>
            <a:pPr marL="761238" lvl="2" indent="-285750"/>
            <a:r>
              <a:rPr lang="en-US" sz="1800" dirty="0"/>
              <a:t>By Jessy E. Williams, Jessica Pykett</a:t>
            </a:r>
          </a:p>
          <a:p>
            <a:pPr marL="761238" lvl="2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AF1C-1B87-BFA3-2E93-B5570B00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take 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78A09-CB05-47E7-033F-5AB09626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No one parameter can be chosen we need several parameters to decide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These parameters are generally </a:t>
            </a:r>
            <a:r>
              <a:rPr lang="en-IN" dirty="0" err="1"/>
              <a:t>behavioral</a:t>
            </a:r>
            <a:r>
              <a:rPr lang="en-IN" dirty="0"/>
              <a:t> parameters and not physical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Anxiety is not just one type it has at least 5 forms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Commonly used parameters to detect anxiety are</a:t>
            </a:r>
          </a:p>
          <a:p>
            <a:pPr marL="1115568" lvl="3" indent="-457200">
              <a:buFont typeface="+mj-lt"/>
              <a:buAutoNum type="arabicPeriod"/>
            </a:pPr>
            <a:r>
              <a:rPr lang="en-IN" sz="1000" dirty="0"/>
              <a:t>Clinical Interview </a:t>
            </a:r>
          </a:p>
          <a:p>
            <a:pPr marL="1115568" lvl="3" indent="-457200">
              <a:buFont typeface="+mj-lt"/>
              <a:buAutoNum type="arabicPeriod"/>
            </a:pPr>
            <a:r>
              <a:rPr lang="en-IN" sz="1000" dirty="0"/>
              <a:t>Questionnaires </a:t>
            </a:r>
          </a:p>
          <a:p>
            <a:pPr marL="1115568" lvl="3" indent="-457200">
              <a:buFont typeface="+mj-lt"/>
              <a:buAutoNum type="arabicPeriod"/>
            </a:pPr>
            <a:r>
              <a:rPr lang="en-IN" sz="1000" dirty="0"/>
              <a:t>Electrocardiogram signals </a:t>
            </a:r>
          </a:p>
          <a:p>
            <a:pPr marL="1115568" lvl="3" indent="-457200">
              <a:buFont typeface="+mj-lt"/>
              <a:buAutoNum type="arabicPeriod"/>
            </a:pPr>
            <a:r>
              <a:rPr lang="en-IN" sz="1000" dirty="0"/>
              <a:t>Physiological signals </a:t>
            </a:r>
          </a:p>
          <a:p>
            <a:pPr marL="1115568" lvl="3" indent="-457200">
              <a:buFont typeface="+mj-lt"/>
              <a:buAutoNum type="arabicPeriod"/>
            </a:pPr>
            <a:r>
              <a:rPr lang="en-IN" sz="1000" dirty="0"/>
              <a:t>Text data Audio data Medical records </a:t>
            </a:r>
          </a:p>
          <a:p>
            <a:pPr marL="1115568" lvl="3" indent="-457200">
              <a:buFont typeface="+mj-lt"/>
              <a:buAutoNum type="arabicPeriod"/>
            </a:pPr>
            <a:r>
              <a:rPr lang="en-IN" sz="1000" dirty="0"/>
              <a:t>Neuropsychology signals </a:t>
            </a:r>
          </a:p>
          <a:p>
            <a:pPr marL="1115568" lvl="3" indent="-457200">
              <a:buFont typeface="+mj-lt"/>
              <a:buAutoNum type="arabicPeriod"/>
            </a:pPr>
            <a:r>
              <a:rPr lang="en-IN" sz="1000" dirty="0"/>
              <a:t>Functional Magnetic Resonance Imaging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84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2238-261A-78B9-5600-ED5351B0B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for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E668C-4DD9-B4C6-85F7-2ACA277BE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Voice input used with linear regression </a:t>
            </a:r>
          </a:p>
          <a:p>
            <a:pPr lvl="1"/>
            <a:r>
              <a:rPr lang="en-IN" dirty="0"/>
              <a:t>Support vector machine </a:t>
            </a:r>
          </a:p>
          <a:p>
            <a:pPr lvl="1"/>
            <a:r>
              <a:rPr lang="en-IN" dirty="0"/>
              <a:t>Decision trees</a:t>
            </a:r>
          </a:p>
          <a:p>
            <a:pPr lvl="1"/>
            <a:r>
              <a:rPr lang="en-IN" dirty="0"/>
              <a:t>Random Forest</a:t>
            </a:r>
          </a:p>
          <a:p>
            <a:pPr lvl="1"/>
            <a:r>
              <a:rPr lang="en-IN" dirty="0"/>
              <a:t>Long short-term memory</a:t>
            </a:r>
          </a:p>
          <a:p>
            <a:pPr marL="201168" lvl="1" indent="0">
              <a:buNone/>
            </a:pPr>
            <a:r>
              <a:rPr lang="en-IN" dirty="0"/>
              <a:t>Researching for better methods </a:t>
            </a:r>
          </a:p>
          <a:p>
            <a:pPr marL="201168" lvl="1" indent="0">
              <a:buNone/>
            </a:pPr>
            <a:r>
              <a:rPr lang="en-IN" dirty="0"/>
              <a:t>Till date, convolutional neural networks has an accuracy of 96.8%</a:t>
            </a:r>
          </a:p>
        </p:txBody>
      </p:sp>
    </p:spTree>
    <p:extLst>
      <p:ext uri="{BB962C8B-B14F-4D97-AF65-F5344CB8AC3E}">
        <p14:creationId xmlns:p14="http://schemas.microsoft.com/office/powerpoint/2010/main" val="129594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ED55-D8E5-1CA6-9667-B46940B8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Intake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6DCFA-539F-8D17-CDC9-ECBC649B2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thinking of integrating EEG signal classification</a:t>
            </a:r>
          </a:p>
          <a:p>
            <a:r>
              <a:rPr lang="en-US" dirty="0"/>
              <a:t>We are Using various different parameters</a:t>
            </a:r>
          </a:p>
          <a:p>
            <a:r>
              <a:rPr lang="en-US" dirty="0"/>
              <a:t>We still need to decide what parameters to choose based on the research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83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{798AE6B9-4056-4225-81E9-111993E7D79B}tf56160789_win32</Template>
  <TotalTime>276</TotalTime>
  <Words>316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Custom</vt:lpstr>
      <vt:lpstr>Student anxiety monitoring using ML</vt:lpstr>
      <vt:lpstr>Literature survey</vt:lpstr>
      <vt:lpstr>Key take aways</vt:lpstr>
      <vt:lpstr>Models for machine learning</vt:lpstr>
      <vt:lpstr>Our Intake</vt:lpstr>
      <vt:lpstr>Your best quote that reflects our approach… “It’s one small step for man, one giant leap for mankind.”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anxiety monitoring using ML</dc:title>
  <dc:creator>Lokesh Pandey</dc:creator>
  <cp:lastModifiedBy>Lokesh Pandey</cp:lastModifiedBy>
  <cp:revision>4</cp:revision>
  <dcterms:created xsi:type="dcterms:W3CDTF">2023-09-06T03:25:41Z</dcterms:created>
  <dcterms:modified xsi:type="dcterms:W3CDTF">2023-09-06T08:35:02Z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