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0" r:id="rId3"/>
    <p:sldId id="256" r:id="rId4"/>
    <p:sldId id="265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81E3B-5B1B-4148-AEFC-641775C6E101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168ED-2DE0-46BE-B5FF-7FAB176E1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19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5912-9179-DB47-6699-49EF616E0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3AA40-D7F1-5BB1-AEE2-04E5E3FFA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A1A91-A9E1-A93A-6E07-7744531B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F5A-FA29-4562-9263-5B2D0F8E3076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0B2AF-9ED9-4E4E-17E3-AB3AF28C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FA9AF-25E7-B1C6-59A9-137EE07E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C27-5C90-440B-A49B-12B96F4F0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72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AF9D-B964-66F2-5B41-26BE3CE7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FAF2A-60A1-188E-60D5-0143FF4B2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9B6FB-5E19-BD3F-FD38-F21338D87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F5A-FA29-4562-9263-5B2D0F8E3076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D41B6-F3FA-2BA4-C5E6-A0930C2B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9DDB0-84B5-3BC3-4793-FBA8BF3B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C27-5C90-440B-A49B-12B96F4F0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11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A28CC-9C67-0039-5698-54C3C3C02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9BB54-9009-17C3-96CB-EC439A27D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D1238-EA63-84F5-1739-C291F43E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F5A-FA29-4562-9263-5B2D0F8E3076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906EE-C0B3-52EE-9E81-1A569003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085DC-39C7-01FA-DDEF-CFC79D81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C27-5C90-440B-A49B-12B96F4F0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645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9"/>
          <p:cNvSpPr/>
          <p:nvPr/>
        </p:nvSpPr>
        <p:spPr>
          <a:xfrm rot="10800000" flipH="1">
            <a:off x="0" y="-1"/>
            <a:ext cx="12192000" cy="252730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6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30475" tIns="15233" rIns="30475" bIns="152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9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7647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30475" tIns="15233" rIns="30475" bIns="152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9"/>
          <p:cNvSpPr txBox="1">
            <a:spLocks noGrp="1"/>
          </p:cNvSpPr>
          <p:nvPr>
            <p:ph type="ctrTitle"/>
          </p:nvPr>
        </p:nvSpPr>
        <p:spPr>
          <a:xfrm>
            <a:off x="504337" y="4568306"/>
            <a:ext cx="91440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  <a:defRPr sz="2933" b="1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subTitle" idx="1"/>
          </p:nvPr>
        </p:nvSpPr>
        <p:spPr>
          <a:xfrm>
            <a:off x="504337" y="6221022"/>
            <a:ext cx="9144000" cy="567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" name="Google Shape;19;p9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042" y="862416"/>
            <a:ext cx="2813258" cy="968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973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1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042" y="862416"/>
            <a:ext cx="2813258" cy="968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454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A3CAC-C148-D3F3-347A-460329B1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E909D-0C46-F9F7-B680-D815697CF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72F63-D1CD-2AB8-6C0C-E63880483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F5A-FA29-4562-9263-5B2D0F8E3076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37031-C73B-F016-F153-0DDB693F1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6D65C-9A76-7D18-A6F7-5A39325C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C27-5C90-440B-A49B-12B96F4F0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92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1C99-F3A6-A7F6-A7FC-00A52657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64B1-9F38-3ED3-79A9-C07865DA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670D8-228D-81B4-FA4E-FDEB0EB9A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F5A-FA29-4562-9263-5B2D0F8E3076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0108-207E-494E-4A4E-B53E6846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98673-C8D3-A95A-B2AF-30F10C834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C27-5C90-440B-A49B-12B96F4F0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57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94BCC-3E84-8962-F7E7-7B672D3F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00A10-6239-E3E8-522E-6B53BCA9C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9F0DB-2F71-04AC-6A20-F55481763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7742C-3706-EAB5-611D-D8CA75AF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F5A-FA29-4562-9263-5B2D0F8E3076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52A87-E06A-7853-D40A-DA66DABF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B4B2E-F5E6-4DFE-D132-C7B5C738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C27-5C90-440B-A49B-12B96F4F0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64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EE37-0430-1D0B-1E62-640D90ED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81DFE-C20E-DE3F-655A-740800B24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5B26B-646C-EFBD-8A6F-38F50F10E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0C573-E800-31AD-3617-944ACEC63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EA9725-30E6-77B0-4C96-3C2367379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31F751-8436-A89F-2844-36378FD4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F5A-FA29-4562-9263-5B2D0F8E3076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64EA9-DD2E-18C3-4657-DA682AFF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95E7E-E956-4524-D63C-C4644093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C27-5C90-440B-A49B-12B96F4F0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85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DDE73-C4E1-4BFC-E4B6-D056F0CF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1F5B07-5C7E-4CAF-78A7-433C4ED7B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F5A-FA29-4562-9263-5B2D0F8E3076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E0777-EE11-17B8-AF39-A5FDFA7E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FD18B-6A2D-E10E-2DD4-29DEBBC9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C27-5C90-440B-A49B-12B96F4F0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64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167DC-9C36-5377-F14D-39E4C171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F5A-FA29-4562-9263-5B2D0F8E3076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F9853-B85D-58B3-E3C2-1F948C9E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05954-5E2D-E679-20E0-45CC05DA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C27-5C90-440B-A49B-12B96F4F0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41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778E-9CC9-BFF8-C4BD-0C25BA34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9B331-22AC-CD8A-7A79-6AE5FE4AF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A7439-E5CE-19ED-1971-F4EDCCFE3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72D0A-194C-6791-B68B-196D71DB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F5A-FA29-4562-9263-5B2D0F8E3076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337DD-11A3-23D3-50FD-2F670EDA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67EDB-80F6-9746-9015-305EAC22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C27-5C90-440B-A49B-12B96F4F0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42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4FC4-AA4F-B8A0-AF37-189DCABC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83DA9-4D87-1142-F9C1-0AD1FF98F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551D5-1B77-75C8-D2B8-E4473F651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F9FF2-1921-6671-21B8-55C724A0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F5A-FA29-4562-9263-5B2D0F8E3076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7132B-FBF4-AB82-315B-A72F2234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72CA0-F1D7-3BE5-2381-7786E655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C27-5C90-440B-A49B-12B96F4F0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81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8B1505-022E-FB98-8C33-D6AFD341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C93E-0866-AC22-4966-AD6F9CC2D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09FAE-F14B-2AEE-B19A-D098A494E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AFF5A-FA29-4562-9263-5B2D0F8E3076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BD244-49DC-4E38-2C54-F014361EC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0268D-8A8C-D131-F968-7A08069C6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95C27-5C90-440B-A49B-12B96F4F0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90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C173-D1E2-A828-F073-859493E31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Very low exposure simulator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561BE-4BFB-B9AF-53CF-B8D2A6CA68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Robin Jenkin | Ujwala Patil | March 2024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61A7A-64EE-0314-C62C-8D4AE5738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493" y="1031935"/>
            <a:ext cx="3810000" cy="666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E0C46D-031A-94F7-6200-1FD842972F22}"/>
              </a:ext>
            </a:extLst>
          </p:cNvPr>
          <p:cNvSpPr txBox="1"/>
          <p:nvPr/>
        </p:nvSpPr>
        <p:spPr>
          <a:xfrm>
            <a:off x="8816829" y="5380672"/>
            <a:ext cx="3296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Pralhad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Yadwad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Lokesh Pandey</a:t>
            </a:r>
          </a:p>
          <a:p>
            <a:r>
              <a:rPr lang="en-IN" dirty="0">
                <a:solidFill>
                  <a:schemeClr val="bg1"/>
                </a:solidFill>
              </a:rPr>
              <a:t>Aditya </a:t>
            </a:r>
            <a:r>
              <a:rPr lang="en-IN" dirty="0" err="1">
                <a:solidFill>
                  <a:schemeClr val="bg1"/>
                </a:solidFill>
              </a:rPr>
              <a:t>Phatak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Aryan </a:t>
            </a:r>
            <a:r>
              <a:rPr lang="en-IN" dirty="0" err="1">
                <a:solidFill>
                  <a:schemeClr val="bg1"/>
                </a:solidFill>
              </a:rPr>
              <a:t>Kamat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Nitish Pathak</a:t>
            </a:r>
          </a:p>
        </p:txBody>
      </p:sp>
    </p:spTree>
    <p:extLst>
      <p:ext uri="{BB962C8B-B14F-4D97-AF65-F5344CB8AC3E}">
        <p14:creationId xmlns:p14="http://schemas.microsoft.com/office/powerpoint/2010/main" val="359108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C27F-6F1B-436B-91B6-445BD114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Worklet-Very low exposure simulator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5D2FB-B975-B385-D2F2-D0B0AC8B2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indent="-457200">
              <a:spcBef>
                <a:spcPts val="1500"/>
              </a:spcBef>
              <a:buSzPts val="4000"/>
            </a:pPr>
            <a:r>
              <a:rPr lang="en-US" sz="2200" dirty="0"/>
              <a:t>Use Monte Carlo to generate very low-exposure images</a:t>
            </a:r>
          </a:p>
          <a:p>
            <a:pPr marL="914400" indent="-457200">
              <a:spcBef>
                <a:spcPts val="1500"/>
              </a:spcBef>
              <a:buSzPts val="4000"/>
            </a:pPr>
            <a:r>
              <a:rPr lang="en-US" sz="2200" dirty="0"/>
              <a:t>Bulk processing of input distributions</a:t>
            </a:r>
          </a:p>
          <a:p>
            <a:pPr marL="914400" indent="-457200">
              <a:spcBef>
                <a:spcPts val="1500"/>
              </a:spcBef>
              <a:buSzPts val="4000"/>
            </a:pPr>
            <a:r>
              <a:rPr lang="en-US" sz="2200" dirty="0"/>
              <a:t>INPUT:  Luminance distribution image</a:t>
            </a:r>
          </a:p>
          <a:p>
            <a:pPr marL="914400" indent="-457200">
              <a:spcBef>
                <a:spcPts val="1500"/>
              </a:spcBef>
              <a:buSzPts val="4000"/>
            </a:pPr>
            <a:r>
              <a:rPr lang="en-US" sz="2200" dirty="0"/>
              <a:t>OUTPUT: Low light distribution of photons as image</a:t>
            </a:r>
          </a:p>
          <a:p>
            <a:pPr marL="914400" indent="-457200">
              <a:spcBef>
                <a:spcPts val="1500"/>
              </a:spcBef>
              <a:buSzPts val="4000"/>
            </a:pPr>
            <a:r>
              <a:rPr lang="en-US" sz="2200" dirty="0"/>
              <a:t>CONTEXT: Very low light levels can also affect the resolution of images as well as SNR as expected. This is designed to help investigate this phenomenon.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53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66933" y="2200649"/>
          <a:ext cx="1366667" cy="2418732"/>
        </p:xfrm>
        <a:graphic>
          <a:graphicData uri="http://schemas.openxmlformats.org/drawingml/2006/table">
            <a:tbl>
              <a:tblPr/>
              <a:tblGrid>
                <a:gridCol w="415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683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70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70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70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683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70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70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70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683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70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70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70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683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70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70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70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AutoShape 3"/>
          <p:cNvSpPr/>
          <p:nvPr/>
        </p:nvSpPr>
        <p:spPr>
          <a:xfrm>
            <a:off x="2153153" y="3410014"/>
            <a:ext cx="1708583" cy="3109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 dirty="0"/>
          </a:p>
        </p:txBody>
      </p:sp>
      <p:grpSp>
        <p:nvGrpSpPr>
          <p:cNvPr id="4" name="Group 4"/>
          <p:cNvGrpSpPr/>
          <p:nvPr/>
        </p:nvGrpSpPr>
        <p:grpSpPr>
          <a:xfrm>
            <a:off x="3931693" y="2381314"/>
            <a:ext cx="2057400" cy="205740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7" name="AutoShape 7"/>
          <p:cNvSpPr/>
          <p:nvPr/>
        </p:nvSpPr>
        <p:spPr>
          <a:xfrm flipV="1">
            <a:off x="6024935" y="3427446"/>
            <a:ext cx="1707402" cy="3108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FFE59F1-B156-AD07-B724-A574129623FB}"/>
              </a:ext>
            </a:extLst>
          </p:cNvPr>
          <p:cNvGrpSpPr/>
          <p:nvPr/>
        </p:nvGrpSpPr>
        <p:grpSpPr>
          <a:xfrm>
            <a:off x="7804022" y="1756250"/>
            <a:ext cx="4151681" cy="3414259"/>
            <a:chOff x="7562482" y="1721871"/>
            <a:chExt cx="4151681" cy="3414259"/>
          </a:xfrm>
        </p:grpSpPr>
        <p:grpSp>
          <p:nvGrpSpPr>
            <p:cNvPr id="8" name="Group 8"/>
            <p:cNvGrpSpPr/>
            <p:nvPr/>
          </p:nvGrpSpPr>
          <p:grpSpPr>
            <a:xfrm>
              <a:off x="7562482" y="1721871"/>
              <a:ext cx="4151681" cy="3414259"/>
              <a:chOff x="0" y="0"/>
              <a:chExt cx="1640170" cy="1348843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640170" cy="1348843"/>
              </a:xfrm>
              <a:custGeom>
                <a:avLst/>
                <a:gdLst/>
                <a:ahLst/>
                <a:cxnLst/>
                <a:rect l="l" t="t" r="r" b="b"/>
                <a:pathLst>
                  <a:path w="1640170" h="1348843">
                    <a:moveTo>
                      <a:pt x="0" y="0"/>
                    </a:moveTo>
                    <a:lnTo>
                      <a:pt x="1640170" y="0"/>
                    </a:lnTo>
                    <a:lnTo>
                      <a:pt x="1640170" y="1348843"/>
                    </a:lnTo>
                    <a:lnTo>
                      <a:pt x="0" y="1348843"/>
                    </a:lnTo>
                    <a:close/>
                  </a:path>
                </a:pathLst>
              </a:custGeom>
              <a:solidFill>
                <a:srgbClr val="5271FF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57150"/>
                <a:ext cx="1640170" cy="1405993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2426"/>
                  </a:lnSpc>
                </a:pPr>
                <a:endParaRPr sz="1200"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7675679" y="1829581"/>
              <a:ext cx="3925285" cy="3198838"/>
              <a:chOff x="0" y="0"/>
              <a:chExt cx="912194" cy="743376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912194" cy="743376"/>
              </a:xfrm>
              <a:custGeom>
                <a:avLst/>
                <a:gdLst/>
                <a:ahLst/>
                <a:cxnLst/>
                <a:rect l="l" t="t" r="r" b="b"/>
                <a:pathLst>
                  <a:path w="912194" h="743376">
                    <a:moveTo>
                      <a:pt x="0" y="0"/>
                    </a:moveTo>
                    <a:lnTo>
                      <a:pt x="912194" y="0"/>
                    </a:lnTo>
                    <a:lnTo>
                      <a:pt x="912194" y="743376"/>
                    </a:lnTo>
                    <a:lnTo>
                      <a:pt x="0" y="743376"/>
                    </a:lnTo>
                    <a:close/>
                  </a:path>
                </a:pathLst>
              </a:custGeom>
              <a:blipFill>
                <a:blip r:embed="rId2"/>
                <a:stretch>
                  <a:fillRect l="-3273" r="-53807"/>
                </a:stretch>
              </a:blip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4120005" y="3269335"/>
            <a:ext cx="1609090" cy="281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6"/>
              </a:lnSpc>
              <a:spcBef>
                <a:spcPct val="0"/>
              </a:spcBef>
            </a:pPr>
            <a:r>
              <a:rPr lang="en-US" sz="1733" dirty="0">
                <a:solidFill>
                  <a:srgbClr val="000000"/>
                </a:solidFill>
                <a:latin typeface="Canva Sans"/>
              </a:rPr>
              <a:t>transformation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82059" y="2148346"/>
            <a:ext cx="1710487" cy="1053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5"/>
              </a:lnSpc>
              <a:spcBef>
                <a:spcPct val="0"/>
              </a:spcBef>
            </a:pPr>
            <a:r>
              <a:rPr lang="en-US" sz="1489" dirty="0">
                <a:solidFill>
                  <a:srgbClr val="000000"/>
                </a:solidFill>
                <a:latin typeface="Canva Sans Bold"/>
              </a:rPr>
              <a:t>Selection of random photon samples  using monte </a:t>
            </a:r>
            <a:r>
              <a:rPr lang="en-US" sz="1489" dirty="0" err="1">
                <a:solidFill>
                  <a:srgbClr val="000000"/>
                </a:solidFill>
                <a:latin typeface="Canva Sans Bold"/>
              </a:rPr>
              <a:t>carlo</a:t>
            </a:r>
            <a:r>
              <a:rPr lang="en-US" sz="1489" dirty="0">
                <a:solidFill>
                  <a:srgbClr val="000000"/>
                </a:solidFill>
                <a:latin typeface="Canva Sans Bold"/>
              </a:rPr>
              <a:t> simulation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-1049267" y="4930390"/>
            <a:ext cx="4124592" cy="281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6"/>
              </a:lnSpc>
              <a:spcBef>
                <a:spcPct val="0"/>
              </a:spcBef>
            </a:pPr>
            <a:r>
              <a:rPr lang="en-US" sz="1733" dirty="0">
                <a:solidFill>
                  <a:srgbClr val="000000"/>
                </a:solidFill>
                <a:latin typeface="Canva Sans"/>
              </a:rPr>
              <a:t>Apertures Samples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BFFB0A0B-17A3-2231-642D-3ACAA807FC4E}"/>
              </a:ext>
            </a:extLst>
          </p:cNvPr>
          <p:cNvSpPr/>
          <p:nvPr/>
        </p:nvSpPr>
        <p:spPr>
          <a:xfrm>
            <a:off x="1526563" y="1909720"/>
            <a:ext cx="555496" cy="3000592"/>
          </a:xfrm>
          <a:prstGeom prst="rightBrac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115CAC-511C-9296-5536-93F59DA280C4}"/>
              </a:ext>
            </a:extLst>
          </p:cNvPr>
          <p:cNvSpPr txBox="1"/>
          <p:nvPr/>
        </p:nvSpPr>
        <p:spPr>
          <a:xfrm>
            <a:off x="2899913" y="272316"/>
            <a:ext cx="6607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92D050"/>
                </a:solidFill>
              </a:rPr>
              <a:t>Our Thinking of the Proposed System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CBBC-3172-7B0D-0D0F-1F36D3DA2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92D050"/>
                </a:solidFill>
              </a:rPr>
              <a:t>Our Sincere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3F8F8-CBF7-B585-DC7D-0D4A8CC55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Is that sir if you could arrange a session on photometry and  radiometry</a:t>
            </a:r>
          </a:p>
        </p:txBody>
      </p:sp>
    </p:spTree>
    <p:extLst>
      <p:ext uri="{BB962C8B-B14F-4D97-AF65-F5344CB8AC3E}">
        <p14:creationId xmlns:p14="http://schemas.microsoft.com/office/powerpoint/2010/main" val="358727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6643</TotalTime>
  <Words>116</Words>
  <Application>Microsoft Office PowerPoint</Application>
  <PresentationFormat>Widescreen</PresentationFormat>
  <Paragraphs>19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Canva Sans</vt:lpstr>
      <vt:lpstr>Canva Sans Bold</vt:lpstr>
      <vt:lpstr>Office Theme</vt:lpstr>
      <vt:lpstr>Very low exposure simulator</vt:lpstr>
      <vt:lpstr>Worklet-Very low exposure simulator</vt:lpstr>
      <vt:lpstr>PowerPoint Presentation</vt:lpstr>
      <vt:lpstr>Our Sincere request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Very low exposure simulator</dc:title>
  <dc:creator>Lokesh Pandey</dc:creator>
  <cp:lastModifiedBy>Lokesh Pandey</cp:lastModifiedBy>
  <cp:revision>7</cp:revision>
  <dcterms:created xsi:type="dcterms:W3CDTF">2024-03-15T13:51:43Z</dcterms:created>
  <dcterms:modified xsi:type="dcterms:W3CDTF">2024-04-18T10:22:45Z</dcterms:modified>
</cp:coreProperties>
</file>