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0"/>
  </p:notesMasterIdLst>
  <p:sldIdLst>
    <p:sldId id="261" r:id="rId3"/>
    <p:sldId id="260" r:id="rId4"/>
    <p:sldId id="282" r:id="rId5"/>
    <p:sldId id="284" r:id="rId6"/>
    <p:sldId id="256" r:id="rId7"/>
    <p:sldId id="269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EF269-94A0-430D-B90D-F1021B20F6FD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2DC7E-6727-4CC8-9A75-76BC7D5FF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704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068F-3EE1-444F-B70D-5A368FB1E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1B8F4-3F60-4C39-813C-416073AC1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49C8E-0EBB-48F1-B574-3E1C90FD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E3AA9-B490-444C-9438-0E11E505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51895-6320-4E59-BA4E-F778A608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25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A69B-5286-4E4D-B6EB-A1EC82BB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CE4B5-D88C-4A4E-92CB-1F34A9CD1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1F7DB-D1C2-4C1E-BEF2-10E50DF1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5003C-219D-4CD1-A763-2A37F246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2B9F7-202A-4684-AB0D-D4F26440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17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1586A-AC5D-49E4-83D3-0577FB9E8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535C5-651B-4CA0-BE86-60E14CCD2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69296-E052-4238-8DE1-6D16E892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F2491-50C4-4472-BDED-AD04BFCD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2C176-5BF1-4C56-9502-C732E1A3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620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9"/>
          <p:cNvSpPr/>
          <p:nvPr/>
        </p:nvSpPr>
        <p:spPr>
          <a:xfrm rot="10800000" flipH="1">
            <a:off x="0" y="-1"/>
            <a:ext cx="12192000" cy="252730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6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30475" tIns="15233" rIns="30475" bIns="152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9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7647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30475" tIns="15233" rIns="30475" bIns="152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9"/>
          <p:cNvSpPr txBox="1">
            <a:spLocks noGrp="1"/>
          </p:cNvSpPr>
          <p:nvPr>
            <p:ph type="ctrTitle"/>
          </p:nvPr>
        </p:nvSpPr>
        <p:spPr>
          <a:xfrm>
            <a:off x="504337" y="4568306"/>
            <a:ext cx="91440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  <a:defRPr sz="2933" b="1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subTitle" idx="1"/>
          </p:nvPr>
        </p:nvSpPr>
        <p:spPr>
          <a:xfrm>
            <a:off x="504337" y="6221022"/>
            <a:ext cx="9144000" cy="567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" name="Google Shape;19;p9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042" y="862416"/>
            <a:ext cx="2813258" cy="968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0139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32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9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82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24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797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076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1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0D17-EDC5-433B-9FF6-52FDBF15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ECF44-9494-4DCB-BD73-EF6A34995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2DA21-EDB1-40E7-9062-612DB41D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6843B-6770-487F-ABDE-223D90D1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DD266-2DA4-49D4-A9F7-359ECD36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4302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1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947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461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7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43C6-0E1A-477A-A8B8-99B4443C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804ED-4F12-4EB9-9B1E-DC8350CE8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DD00A-431A-4C3A-B7A1-31B123F1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92888-B568-4044-B4AF-A7478F9F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3084D-BB93-4610-85AE-CDA69CE3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01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3EB2-6952-476A-892F-8C36E324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6658C-66DB-4198-82E5-0809F9841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71D35-BF4F-4019-8C26-F270D4342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024FF-EBB4-4813-BF36-2DF2303E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D3A56-7A9B-4E51-BE61-97ED039E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3210D-4594-44F7-94AF-33073EAE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35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8331D-88CD-42C3-8ABB-9679D6B7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329C9-C272-4A78-814B-0C31D2F10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80A83-C007-49AC-AF5C-2B5160CCE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88D36-4FB3-40F1-96D4-94C980831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12AB9-591A-44FF-AFE0-557AE2F18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290873-590E-4173-8C30-A2D376F8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E9C0CD-8495-45AF-AAA1-7B164EE5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F40F17-9F59-493B-A33E-7CF572BD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85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539A-BB66-429D-8F62-C0F3DA793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F1965-5F1E-4B67-B643-08BF46235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7ADFB-3707-4651-836B-7CFAC0A9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8A15A-631A-46A1-A39E-B4352051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98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BFD5B-1FAA-44CE-8FA0-420DD90B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A707A-224F-4730-A995-35FD6347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8BE97-1765-4F94-BE2C-B1B4D412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02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E4F5-8D15-49E9-A67D-CFDCC309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64A74-AEE9-48FC-9BD9-D0DB50E7B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A2948-31B2-4F09-A705-D7F694825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6D3BA-1B04-427D-AAB7-F59CDCA2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9075C-1372-4900-8CFE-F2DA1A01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DA190-B0AD-449C-913B-0C3AA4F3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74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3296-2FA5-4D0F-B4C7-EAEB31A8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BD0E7-6B0B-4EE6-94C8-EF689EE1F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EECD2-83D8-4C5D-B8B9-32999FB1E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EE92F-301D-48B1-8840-33734733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B0895-F26F-4892-B850-2B72B4DA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6B61E-B1A5-4E9F-9B71-460ECF6D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26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A5196-95D7-47B3-986B-B8170B82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FBDE5-FDB5-4202-A908-334CEFAD8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D3128-CD9A-452B-8723-E77FEF0A2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CEAF3-D142-4904-A472-5A167BE107EE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BDFD1-3829-4CF4-9C13-92CDC3903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8C8F2-9EFA-44F7-B851-1AF7376AF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46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3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C173-D1E2-A828-F073-859493E31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Very low exposure simulator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561BE-4BFB-B9AF-53CF-B8D2A6CA68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Robin Jenkin | Ujwala Patil | April 2024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61A7A-64EE-0314-C62C-8D4AE5738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493" y="1031935"/>
            <a:ext cx="3810000" cy="666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A34844-85F0-7879-401C-B0B0471C0979}"/>
              </a:ext>
            </a:extLst>
          </p:cNvPr>
          <p:cNvSpPr txBox="1"/>
          <p:nvPr/>
        </p:nvSpPr>
        <p:spPr>
          <a:xfrm>
            <a:off x="9556535" y="4864460"/>
            <a:ext cx="34267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Members: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Pralhad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Yadawad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Nitish Kumar Pathak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Aryan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Kamat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Aditya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Phatak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Lokesh Pandey</a:t>
            </a: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08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C27F-6F1B-436B-91B6-445BD114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Worklet-Very low exposure simulator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5D2FB-B975-B385-D2F2-D0B0AC8B2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Monte Carlo to generate very low-exposure images.</a:t>
            </a:r>
          </a:p>
          <a:p>
            <a:r>
              <a:rPr lang="en-US" dirty="0"/>
              <a:t>Bulk processing of input distributions.</a:t>
            </a:r>
          </a:p>
          <a:p>
            <a:r>
              <a:rPr lang="en-IN" dirty="0"/>
              <a:t>INPUT:  Luminance distribution image.</a:t>
            </a:r>
          </a:p>
          <a:p>
            <a:r>
              <a:rPr lang="en-US" dirty="0"/>
              <a:t>OUTPUT: Low light distribution of photons as image.</a:t>
            </a:r>
          </a:p>
          <a:p>
            <a:r>
              <a:rPr lang="en-US" dirty="0"/>
              <a:t>CONTEXT: Very low light levels can also affect the resolution of images as well as SNR as expected. This is designed to help investigate this phenomenon. </a:t>
            </a:r>
          </a:p>
          <a:p>
            <a:r>
              <a:rPr lang="en-IN" sz="2800" dirty="0"/>
              <a:t>The total number of connects that we had with the NVIDIA mentor is 5.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53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F9EE-4896-C343-4F83-91B977A5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92D050"/>
                </a:solidFill>
              </a:rPr>
              <a:t>Background of the Current Worklet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45AF4-C4BC-9C12-A49B-D96ACD99F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982"/>
            <a:ext cx="10515600" cy="480281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Motivation</a:t>
            </a:r>
          </a:p>
          <a:p>
            <a:pPr lvl="1"/>
            <a:r>
              <a:rPr lang="en-IN" sz="2200" dirty="0"/>
              <a:t>To simulate low-exposure images. </a:t>
            </a:r>
          </a:p>
          <a:p>
            <a:pPr lvl="1"/>
            <a:r>
              <a:rPr lang="en-IN" sz="2200" dirty="0"/>
              <a:t>To know the effect of low exposure on image resolution.</a:t>
            </a:r>
          </a:p>
          <a:p>
            <a:pPr lvl="1"/>
            <a:r>
              <a:rPr lang="en-IN" sz="2200" dirty="0"/>
              <a:t>To explore the neural network capabilities concerning exposure.</a:t>
            </a:r>
          </a:p>
          <a:p>
            <a:r>
              <a:rPr lang="en-IN" dirty="0"/>
              <a:t>Literature survey</a:t>
            </a:r>
          </a:p>
          <a:p>
            <a:pPr lvl="1"/>
            <a:r>
              <a:rPr lang="en-US" sz="2200" dirty="0"/>
              <a:t>R. Jenkin and C. Zhao, “Radiometry and Photometry for Autonomous Vehicles and Machines - Fundamental Performance Limits,” NVIDIA Corporation, Santa Clara, California, USA, S&amp;T International Symposium on Electronic Imaging 2021 Autonomous Vehicles and Machines 2021.</a:t>
            </a:r>
            <a:endParaRPr lang="en-IN" sz="2200" dirty="0"/>
          </a:p>
          <a:p>
            <a:pPr lvl="1"/>
            <a:r>
              <a:rPr lang="en-US" sz="2200" dirty="0"/>
              <a:t>S. Raychaudhuri, “INTRODUCTION TO MONTE CARLO SIMULATION,” Proceedings of the 2008 Winter Simulation Conference, S. J. Mason, R. R. Hill, L. </a:t>
            </a:r>
            <a:r>
              <a:rPr lang="en-US" sz="2200" dirty="0" err="1"/>
              <a:t>Mönch</a:t>
            </a:r>
            <a:r>
              <a:rPr lang="en-US" sz="2200" dirty="0"/>
              <a:t>, O. Rose, T. Jefferson, J. W. Fowler eds., Oracle Crystal Ball Global Business Unit, 390 Interlocken Crescent, Suite 130, Broomfield, CO 80021, U.S.A., 2008.</a:t>
            </a:r>
          </a:p>
          <a:p>
            <a:pPr lvl="1"/>
            <a:r>
              <a:rPr lang="en-US" sz="2200" dirty="0"/>
              <a:t>R. B. Jenkin, “On the Application of the Modulation Transfer Function to Discrete Imaging Systems,” University of Westminster, 2001. pg. 78-82</a:t>
            </a:r>
          </a:p>
          <a:p>
            <a:pPr lvl="1"/>
            <a:r>
              <a:rPr lang="en-US" sz="2200" dirty="0"/>
              <a:t>Dainty, J.C. and Shaw, R. (1974) Image Science. Academic Press Inc., New York.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635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23D1-7E40-F0E0-36DF-0C15D521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92D050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FEEB-E424-699D-2E54-0AFAFF550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Propose a framework to estimate the low exposure distribution of photons from luminance distribution image.</a:t>
            </a:r>
          </a:p>
          <a:p>
            <a:pPr lvl="1"/>
            <a:r>
              <a:rPr lang="en-US" sz="2600" dirty="0"/>
              <a:t>Use random sampling technique (ex Monte Carlo simulation) to generate low exposure image.</a:t>
            </a:r>
          </a:p>
          <a:p>
            <a:r>
              <a:rPr lang="en-US" sz="2600" dirty="0"/>
              <a:t>Propose a technique to estimate the minimal illumination required to detect an object in the space of autonomous driving.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87948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5540" y="3577215"/>
            <a:ext cx="1422445" cy="457676"/>
            <a:chOff x="0" y="0"/>
            <a:chExt cx="1300358" cy="4183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00358" cy="418394"/>
            </a:xfrm>
            <a:custGeom>
              <a:avLst/>
              <a:gdLst/>
              <a:ahLst/>
              <a:cxnLst/>
              <a:rect l="l" t="t" r="r" b="b"/>
              <a:pathLst>
                <a:path w="1300358" h="418394">
                  <a:moveTo>
                    <a:pt x="18142" y="0"/>
                  </a:moveTo>
                  <a:lnTo>
                    <a:pt x="1282216" y="0"/>
                  </a:lnTo>
                  <a:cubicBezTo>
                    <a:pt x="1287027" y="0"/>
                    <a:pt x="1291642" y="1911"/>
                    <a:pt x="1295044" y="5314"/>
                  </a:cubicBezTo>
                  <a:cubicBezTo>
                    <a:pt x="1298447" y="8716"/>
                    <a:pt x="1300358" y="13331"/>
                    <a:pt x="1300358" y="18142"/>
                  </a:cubicBezTo>
                  <a:lnTo>
                    <a:pt x="1300358" y="400252"/>
                  </a:lnTo>
                  <a:cubicBezTo>
                    <a:pt x="1300358" y="410272"/>
                    <a:pt x="1292235" y="418394"/>
                    <a:pt x="1282216" y="418394"/>
                  </a:cubicBezTo>
                  <a:lnTo>
                    <a:pt x="18142" y="418394"/>
                  </a:lnTo>
                  <a:cubicBezTo>
                    <a:pt x="13331" y="418394"/>
                    <a:pt x="8716" y="416483"/>
                    <a:pt x="5314" y="413081"/>
                  </a:cubicBezTo>
                  <a:cubicBezTo>
                    <a:pt x="1911" y="409678"/>
                    <a:pt x="0" y="405064"/>
                    <a:pt x="0" y="400252"/>
                  </a:cubicBezTo>
                  <a:lnTo>
                    <a:pt x="0" y="18142"/>
                  </a:lnTo>
                  <a:cubicBezTo>
                    <a:pt x="0" y="8123"/>
                    <a:pt x="8123" y="0"/>
                    <a:pt x="18142" y="0"/>
                  </a:cubicBezTo>
                  <a:close/>
                </a:path>
              </a:pathLst>
            </a:custGeom>
            <a:solidFill>
              <a:srgbClr val="FFBD59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300358" cy="418394"/>
            </a:xfrm>
            <a:prstGeom prst="rect">
              <a:avLst/>
            </a:prstGeom>
          </p:spPr>
          <p:txBody>
            <a:bodyPr lIns="20581" tIns="20581" rIns="20581" bIns="20581" rtlCol="0" anchor="ctr"/>
            <a:lstStyle/>
            <a:p>
              <a:pPr algn="ctr">
                <a:lnSpc>
                  <a:spcPts val="1463"/>
                </a:lnSpc>
              </a:pPr>
              <a:r>
                <a:rPr lang="en-US" sz="1219" spc="61">
                  <a:solidFill>
                    <a:srgbClr val="000000"/>
                  </a:solidFill>
                  <a:latin typeface="Garet"/>
                </a:rPr>
                <a:t>Input Image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829101" y="3357378"/>
            <a:ext cx="1887652" cy="770117"/>
            <a:chOff x="0" y="0"/>
            <a:chExt cx="1725637" cy="7040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25637" cy="704018"/>
            </a:xfrm>
            <a:custGeom>
              <a:avLst/>
              <a:gdLst/>
              <a:ahLst/>
              <a:cxnLst/>
              <a:rect l="l" t="t" r="r" b="b"/>
              <a:pathLst>
                <a:path w="1725637" h="704018">
                  <a:moveTo>
                    <a:pt x="13671" y="0"/>
                  </a:moveTo>
                  <a:lnTo>
                    <a:pt x="1711965" y="0"/>
                  </a:lnTo>
                  <a:cubicBezTo>
                    <a:pt x="1719516" y="0"/>
                    <a:pt x="1725637" y="6121"/>
                    <a:pt x="1725637" y="13671"/>
                  </a:cubicBezTo>
                  <a:lnTo>
                    <a:pt x="1725637" y="690347"/>
                  </a:lnTo>
                  <a:cubicBezTo>
                    <a:pt x="1725637" y="697898"/>
                    <a:pt x="1719516" y="704018"/>
                    <a:pt x="1711965" y="704018"/>
                  </a:cubicBezTo>
                  <a:lnTo>
                    <a:pt x="13671" y="704018"/>
                  </a:lnTo>
                  <a:cubicBezTo>
                    <a:pt x="6121" y="704018"/>
                    <a:pt x="0" y="697898"/>
                    <a:pt x="0" y="690347"/>
                  </a:cubicBezTo>
                  <a:lnTo>
                    <a:pt x="0" y="13671"/>
                  </a:lnTo>
                  <a:cubicBezTo>
                    <a:pt x="0" y="6121"/>
                    <a:pt x="6121" y="0"/>
                    <a:pt x="13671" y="0"/>
                  </a:cubicBezTo>
                  <a:close/>
                </a:path>
              </a:pathLst>
            </a:custGeom>
            <a:solidFill>
              <a:srgbClr val="FFBD59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725637" cy="751643"/>
            </a:xfrm>
            <a:prstGeom prst="rect">
              <a:avLst/>
            </a:prstGeom>
          </p:spPr>
          <p:txBody>
            <a:bodyPr lIns="20581" tIns="20581" rIns="20581" bIns="20581" rtlCol="0" anchor="ctr"/>
            <a:lstStyle/>
            <a:p>
              <a:pPr algn="ctr">
                <a:lnSpc>
                  <a:spcPts val="2073"/>
                </a:lnSpc>
              </a:pPr>
              <a:r>
                <a:rPr lang="en-US" sz="1459" spc="73">
                  <a:solidFill>
                    <a:srgbClr val="000000"/>
                  </a:solidFill>
                  <a:latin typeface="Garet"/>
                </a:rPr>
                <a:t>Visualization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336533" y="1153867"/>
            <a:ext cx="7197232" cy="4196543"/>
            <a:chOff x="0" y="0"/>
            <a:chExt cx="2843351" cy="165789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43351" cy="1657893"/>
            </a:xfrm>
            <a:custGeom>
              <a:avLst/>
              <a:gdLst/>
              <a:ahLst/>
              <a:cxnLst/>
              <a:rect l="l" t="t" r="r" b="b"/>
              <a:pathLst>
                <a:path w="2843351" h="1657893">
                  <a:moveTo>
                    <a:pt x="36573" y="0"/>
                  </a:moveTo>
                  <a:lnTo>
                    <a:pt x="2806778" y="0"/>
                  </a:lnTo>
                  <a:cubicBezTo>
                    <a:pt x="2816478" y="0"/>
                    <a:pt x="2825780" y="3853"/>
                    <a:pt x="2832639" y="10712"/>
                  </a:cubicBezTo>
                  <a:cubicBezTo>
                    <a:pt x="2839498" y="17571"/>
                    <a:pt x="2843351" y="26873"/>
                    <a:pt x="2843351" y="36573"/>
                  </a:cubicBezTo>
                  <a:lnTo>
                    <a:pt x="2843351" y="1621320"/>
                  </a:lnTo>
                  <a:cubicBezTo>
                    <a:pt x="2843351" y="1641519"/>
                    <a:pt x="2826976" y="1657893"/>
                    <a:pt x="2806778" y="1657893"/>
                  </a:cubicBezTo>
                  <a:lnTo>
                    <a:pt x="36573" y="1657893"/>
                  </a:lnTo>
                  <a:cubicBezTo>
                    <a:pt x="16374" y="1657893"/>
                    <a:pt x="0" y="1641519"/>
                    <a:pt x="0" y="1621320"/>
                  </a:cubicBezTo>
                  <a:lnTo>
                    <a:pt x="0" y="36573"/>
                  </a:lnTo>
                  <a:cubicBezTo>
                    <a:pt x="0" y="16374"/>
                    <a:pt x="16374" y="0"/>
                    <a:pt x="3657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C4BBBB"/>
              </a:solidFill>
              <a:prstDash val="dash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843351" cy="169599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09"/>
                </a:lnSpc>
              </a:pPr>
              <a:endParaRPr sz="1200"/>
            </a:p>
          </p:txBody>
        </p:sp>
      </p:grpSp>
      <p:sp>
        <p:nvSpPr>
          <p:cNvPr id="11" name="AutoShape 11"/>
          <p:cNvSpPr/>
          <p:nvPr/>
        </p:nvSpPr>
        <p:spPr>
          <a:xfrm flipV="1">
            <a:off x="3817032" y="3750601"/>
            <a:ext cx="562898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2" name="AutoShape 12"/>
          <p:cNvSpPr/>
          <p:nvPr/>
        </p:nvSpPr>
        <p:spPr>
          <a:xfrm flipV="1">
            <a:off x="6321964" y="3742436"/>
            <a:ext cx="495016" cy="8165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3" name="AutoShape 13"/>
          <p:cNvSpPr/>
          <p:nvPr/>
        </p:nvSpPr>
        <p:spPr>
          <a:xfrm>
            <a:off x="9308828" y="3742436"/>
            <a:ext cx="520273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4" name="AutoShape 14"/>
          <p:cNvSpPr/>
          <p:nvPr/>
        </p:nvSpPr>
        <p:spPr>
          <a:xfrm flipH="1">
            <a:off x="5154951" y="2335274"/>
            <a:ext cx="1587" cy="279998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15" name="Group 15"/>
          <p:cNvGrpSpPr/>
          <p:nvPr/>
        </p:nvGrpSpPr>
        <p:grpSpPr>
          <a:xfrm>
            <a:off x="4404919" y="1735468"/>
            <a:ext cx="1503239" cy="599806"/>
            <a:chOff x="0" y="0"/>
            <a:chExt cx="1374218" cy="54832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374218" cy="548325"/>
            </a:xfrm>
            <a:custGeom>
              <a:avLst/>
              <a:gdLst/>
              <a:ahLst/>
              <a:cxnLst/>
              <a:rect l="l" t="t" r="r" b="b"/>
              <a:pathLst>
                <a:path w="1374218" h="548325">
                  <a:moveTo>
                    <a:pt x="17167" y="0"/>
                  </a:moveTo>
                  <a:lnTo>
                    <a:pt x="1357051" y="0"/>
                  </a:lnTo>
                  <a:cubicBezTo>
                    <a:pt x="1366532" y="0"/>
                    <a:pt x="1374218" y="7686"/>
                    <a:pt x="1374218" y="17167"/>
                  </a:cubicBezTo>
                  <a:lnTo>
                    <a:pt x="1374218" y="531158"/>
                  </a:lnTo>
                  <a:cubicBezTo>
                    <a:pt x="1374218" y="540639"/>
                    <a:pt x="1366532" y="548325"/>
                    <a:pt x="1357051" y="548325"/>
                  </a:cubicBezTo>
                  <a:lnTo>
                    <a:pt x="17167" y="548325"/>
                  </a:lnTo>
                  <a:cubicBezTo>
                    <a:pt x="7686" y="548325"/>
                    <a:pt x="0" y="540639"/>
                    <a:pt x="0" y="531158"/>
                  </a:cubicBezTo>
                  <a:lnTo>
                    <a:pt x="0" y="17167"/>
                  </a:lnTo>
                  <a:cubicBezTo>
                    <a:pt x="0" y="7686"/>
                    <a:pt x="7686" y="0"/>
                    <a:pt x="17167" y="0"/>
                  </a:cubicBezTo>
                  <a:close/>
                </a:path>
              </a:pathLst>
            </a:custGeom>
            <a:solidFill>
              <a:srgbClr val="7DD5F6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374218" cy="586425"/>
            </a:xfrm>
            <a:prstGeom prst="rect">
              <a:avLst/>
            </a:prstGeom>
          </p:spPr>
          <p:txBody>
            <a:bodyPr lIns="20581" tIns="20581" rIns="20581" bIns="20581" rtlCol="0" anchor="ctr"/>
            <a:lstStyle/>
            <a:p>
              <a:pPr algn="ctr">
                <a:lnSpc>
                  <a:spcPts val="1609"/>
                </a:lnSpc>
              </a:pPr>
              <a:r>
                <a:rPr lang="en-US" sz="1133" spc="56">
                  <a:solidFill>
                    <a:srgbClr val="000000"/>
                  </a:solidFill>
                  <a:latin typeface="Garet"/>
                </a:rPr>
                <a:t>Normalize Image 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4379930" y="2615271"/>
            <a:ext cx="1550043" cy="636867"/>
            <a:chOff x="0" y="0"/>
            <a:chExt cx="1417005" cy="58220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417005" cy="582205"/>
            </a:xfrm>
            <a:custGeom>
              <a:avLst/>
              <a:gdLst/>
              <a:ahLst/>
              <a:cxnLst/>
              <a:rect l="l" t="t" r="r" b="b"/>
              <a:pathLst>
                <a:path w="1417005" h="582205">
                  <a:moveTo>
                    <a:pt x="16649" y="0"/>
                  </a:moveTo>
                  <a:lnTo>
                    <a:pt x="1400356" y="0"/>
                  </a:lnTo>
                  <a:cubicBezTo>
                    <a:pt x="1409551" y="0"/>
                    <a:pt x="1417005" y="7454"/>
                    <a:pt x="1417005" y="16649"/>
                  </a:cubicBezTo>
                  <a:lnTo>
                    <a:pt x="1417005" y="565556"/>
                  </a:lnTo>
                  <a:cubicBezTo>
                    <a:pt x="1417005" y="569972"/>
                    <a:pt x="1415251" y="574207"/>
                    <a:pt x="1412128" y="577329"/>
                  </a:cubicBezTo>
                  <a:cubicBezTo>
                    <a:pt x="1409006" y="580451"/>
                    <a:pt x="1404771" y="582205"/>
                    <a:pt x="1400356" y="582205"/>
                  </a:cubicBezTo>
                  <a:lnTo>
                    <a:pt x="16649" y="582205"/>
                  </a:lnTo>
                  <a:cubicBezTo>
                    <a:pt x="12233" y="582205"/>
                    <a:pt x="7999" y="580451"/>
                    <a:pt x="4876" y="577329"/>
                  </a:cubicBezTo>
                  <a:cubicBezTo>
                    <a:pt x="1754" y="574207"/>
                    <a:pt x="0" y="569972"/>
                    <a:pt x="0" y="565556"/>
                  </a:cubicBezTo>
                  <a:lnTo>
                    <a:pt x="0" y="16649"/>
                  </a:lnTo>
                  <a:cubicBezTo>
                    <a:pt x="0" y="12233"/>
                    <a:pt x="1754" y="7999"/>
                    <a:pt x="4876" y="4876"/>
                  </a:cubicBezTo>
                  <a:cubicBezTo>
                    <a:pt x="7999" y="1754"/>
                    <a:pt x="12233" y="0"/>
                    <a:pt x="16649" y="0"/>
                  </a:cubicBezTo>
                  <a:close/>
                </a:path>
              </a:pathLst>
            </a:custGeom>
            <a:solidFill>
              <a:srgbClr val="7DD5F6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417005" cy="620305"/>
            </a:xfrm>
            <a:prstGeom prst="rect">
              <a:avLst/>
            </a:prstGeom>
          </p:spPr>
          <p:txBody>
            <a:bodyPr lIns="20581" tIns="20581" rIns="20581" bIns="20581" rtlCol="0" anchor="ctr"/>
            <a:lstStyle/>
            <a:p>
              <a:pPr algn="ctr">
                <a:lnSpc>
                  <a:spcPts val="1609"/>
                </a:lnSpc>
              </a:pPr>
              <a:r>
                <a:rPr lang="en-US" sz="1133" spc="56">
                  <a:solidFill>
                    <a:srgbClr val="000000"/>
                  </a:solidFill>
                  <a:latin typeface="Garet"/>
                </a:rPr>
                <a:t>Update Array Size</a:t>
              </a:r>
            </a:p>
          </p:txBody>
        </p:sp>
      </p:grpSp>
      <p:sp>
        <p:nvSpPr>
          <p:cNvPr id="21" name="AutoShape 21"/>
          <p:cNvSpPr/>
          <p:nvPr/>
        </p:nvSpPr>
        <p:spPr>
          <a:xfrm flipH="1">
            <a:off x="3288582" y="1436311"/>
            <a:ext cx="1873402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2" name="Group 22"/>
          <p:cNvGrpSpPr/>
          <p:nvPr/>
        </p:nvGrpSpPr>
        <p:grpSpPr>
          <a:xfrm>
            <a:off x="2562660" y="3252186"/>
            <a:ext cx="1451845" cy="1092677"/>
            <a:chOff x="0" y="0"/>
            <a:chExt cx="1327235" cy="99889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327235" cy="998893"/>
            </a:xfrm>
            <a:custGeom>
              <a:avLst/>
              <a:gdLst/>
              <a:ahLst/>
              <a:cxnLst/>
              <a:rect l="l" t="t" r="r" b="b"/>
              <a:pathLst>
                <a:path w="1327235" h="998893">
                  <a:moveTo>
                    <a:pt x="17775" y="0"/>
                  </a:moveTo>
                  <a:lnTo>
                    <a:pt x="1309460" y="0"/>
                  </a:lnTo>
                  <a:cubicBezTo>
                    <a:pt x="1319277" y="0"/>
                    <a:pt x="1327235" y="7958"/>
                    <a:pt x="1327235" y="17775"/>
                  </a:cubicBezTo>
                  <a:lnTo>
                    <a:pt x="1327235" y="981118"/>
                  </a:lnTo>
                  <a:cubicBezTo>
                    <a:pt x="1327235" y="990935"/>
                    <a:pt x="1319277" y="998893"/>
                    <a:pt x="1309460" y="998893"/>
                  </a:cubicBezTo>
                  <a:lnTo>
                    <a:pt x="17775" y="998893"/>
                  </a:lnTo>
                  <a:cubicBezTo>
                    <a:pt x="7958" y="998893"/>
                    <a:pt x="0" y="990935"/>
                    <a:pt x="0" y="981118"/>
                  </a:cubicBezTo>
                  <a:lnTo>
                    <a:pt x="0" y="17775"/>
                  </a:lnTo>
                  <a:cubicBezTo>
                    <a:pt x="0" y="7958"/>
                    <a:pt x="7958" y="0"/>
                    <a:pt x="17775" y="0"/>
                  </a:cubicBezTo>
                  <a:close/>
                </a:path>
              </a:pathLst>
            </a:custGeom>
            <a:solidFill>
              <a:srgbClr val="5CE1E6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1327235" cy="1036993"/>
            </a:xfrm>
            <a:prstGeom prst="rect">
              <a:avLst/>
            </a:prstGeom>
          </p:spPr>
          <p:txBody>
            <a:bodyPr lIns="20581" tIns="20581" rIns="20581" bIns="20581" rtlCol="0" anchor="ctr"/>
            <a:lstStyle/>
            <a:p>
              <a:pPr algn="ctr">
                <a:lnSpc>
                  <a:spcPts val="1609"/>
                </a:lnSpc>
              </a:pPr>
              <a:r>
                <a:rPr lang="en-US" sz="1133" spc="56">
                  <a:solidFill>
                    <a:srgbClr val="000000"/>
                  </a:solidFill>
                  <a:latin typeface="Garet"/>
                </a:rPr>
                <a:t>Define Parameters</a:t>
              </a:r>
            </a:p>
            <a:p>
              <a:pPr marL="244697" lvl="1" indent="-122349">
                <a:lnSpc>
                  <a:spcPts val="1609"/>
                </a:lnSpc>
                <a:buFont typeface="Arial"/>
                <a:buChar char="•"/>
              </a:pPr>
              <a:r>
                <a:rPr lang="en-US" sz="1133" spc="56">
                  <a:solidFill>
                    <a:srgbClr val="000000"/>
                  </a:solidFill>
                  <a:latin typeface="Garet"/>
                </a:rPr>
                <a:t>Array Size</a:t>
              </a:r>
            </a:p>
            <a:p>
              <a:pPr marL="244697" lvl="1" indent="-122349">
                <a:lnSpc>
                  <a:spcPts val="1609"/>
                </a:lnSpc>
                <a:buFont typeface="Arial"/>
                <a:buChar char="•"/>
              </a:pPr>
              <a:r>
                <a:rPr lang="en-US" sz="1133" spc="56">
                  <a:solidFill>
                    <a:srgbClr val="000000"/>
                  </a:solidFill>
                  <a:latin typeface="Garet"/>
                </a:rPr>
                <a:t>Number Of Quanta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4379929" y="3542154"/>
            <a:ext cx="1942035" cy="416893"/>
            <a:chOff x="0" y="0"/>
            <a:chExt cx="1775352" cy="381112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775352" cy="381112"/>
            </a:xfrm>
            <a:custGeom>
              <a:avLst/>
              <a:gdLst/>
              <a:ahLst/>
              <a:cxnLst/>
              <a:rect l="l" t="t" r="r" b="b"/>
              <a:pathLst>
                <a:path w="1775352" h="381112">
                  <a:moveTo>
                    <a:pt x="13288" y="0"/>
                  </a:moveTo>
                  <a:lnTo>
                    <a:pt x="1762063" y="0"/>
                  </a:lnTo>
                  <a:cubicBezTo>
                    <a:pt x="1765588" y="0"/>
                    <a:pt x="1768968" y="1400"/>
                    <a:pt x="1771460" y="3892"/>
                  </a:cubicBezTo>
                  <a:cubicBezTo>
                    <a:pt x="1773952" y="6384"/>
                    <a:pt x="1775352" y="9764"/>
                    <a:pt x="1775352" y="13288"/>
                  </a:cubicBezTo>
                  <a:lnTo>
                    <a:pt x="1775352" y="367823"/>
                  </a:lnTo>
                  <a:cubicBezTo>
                    <a:pt x="1775352" y="371348"/>
                    <a:pt x="1773952" y="374728"/>
                    <a:pt x="1771460" y="377220"/>
                  </a:cubicBezTo>
                  <a:cubicBezTo>
                    <a:pt x="1768968" y="379712"/>
                    <a:pt x="1765588" y="381112"/>
                    <a:pt x="1762063" y="381112"/>
                  </a:cubicBezTo>
                  <a:lnTo>
                    <a:pt x="13288" y="381112"/>
                  </a:lnTo>
                  <a:cubicBezTo>
                    <a:pt x="9764" y="381112"/>
                    <a:pt x="6384" y="379712"/>
                    <a:pt x="3892" y="377220"/>
                  </a:cubicBezTo>
                  <a:cubicBezTo>
                    <a:pt x="1400" y="374728"/>
                    <a:pt x="0" y="371348"/>
                    <a:pt x="0" y="367823"/>
                  </a:cubicBezTo>
                  <a:lnTo>
                    <a:pt x="0" y="13288"/>
                  </a:lnTo>
                  <a:cubicBezTo>
                    <a:pt x="0" y="9764"/>
                    <a:pt x="1400" y="6384"/>
                    <a:pt x="3892" y="3892"/>
                  </a:cubicBezTo>
                  <a:cubicBezTo>
                    <a:pt x="6384" y="1400"/>
                    <a:pt x="9764" y="0"/>
                    <a:pt x="13288" y="0"/>
                  </a:cubicBezTo>
                  <a:close/>
                </a:path>
              </a:pathLst>
            </a:custGeom>
            <a:solidFill>
              <a:srgbClr val="8BDDDB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775352" cy="419212"/>
            </a:xfrm>
            <a:prstGeom prst="rect">
              <a:avLst/>
            </a:prstGeom>
          </p:spPr>
          <p:txBody>
            <a:bodyPr lIns="20581" tIns="20581" rIns="20581" bIns="20581" rtlCol="0" anchor="ctr"/>
            <a:lstStyle/>
            <a:p>
              <a:pPr algn="ctr">
                <a:lnSpc>
                  <a:spcPts val="1847"/>
                </a:lnSpc>
              </a:pPr>
              <a:r>
                <a:rPr lang="en-US" sz="1300" spc="65">
                  <a:solidFill>
                    <a:srgbClr val="000000"/>
                  </a:solidFill>
                  <a:latin typeface="Garet"/>
                </a:rPr>
                <a:t>Image Processing</a:t>
              </a:r>
            </a:p>
          </p:txBody>
        </p:sp>
      </p:grpSp>
      <p:sp>
        <p:nvSpPr>
          <p:cNvPr id="28" name="AutoShape 28"/>
          <p:cNvSpPr/>
          <p:nvPr/>
        </p:nvSpPr>
        <p:spPr>
          <a:xfrm flipH="1">
            <a:off x="5158126" y="3252186"/>
            <a:ext cx="3858" cy="259153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9" name="AutoShape 29"/>
          <p:cNvSpPr/>
          <p:nvPr/>
        </p:nvSpPr>
        <p:spPr>
          <a:xfrm>
            <a:off x="1441965" y="2366941"/>
            <a:ext cx="155998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30" name="Group 30"/>
          <p:cNvGrpSpPr/>
          <p:nvPr/>
        </p:nvGrpSpPr>
        <p:grpSpPr>
          <a:xfrm>
            <a:off x="6816980" y="2702026"/>
            <a:ext cx="2491849" cy="2080821"/>
            <a:chOff x="0" y="0"/>
            <a:chExt cx="2277976" cy="1902226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2277976" cy="1902226"/>
            </a:xfrm>
            <a:custGeom>
              <a:avLst/>
              <a:gdLst/>
              <a:ahLst/>
              <a:cxnLst/>
              <a:rect l="l" t="t" r="r" b="b"/>
              <a:pathLst>
                <a:path w="2277976" h="1902226">
                  <a:moveTo>
                    <a:pt x="10356" y="0"/>
                  </a:moveTo>
                  <a:lnTo>
                    <a:pt x="2267619" y="0"/>
                  </a:lnTo>
                  <a:cubicBezTo>
                    <a:pt x="2270366" y="0"/>
                    <a:pt x="2273000" y="1091"/>
                    <a:pt x="2274942" y="3033"/>
                  </a:cubicBezTo>
                  <a:cubicBezTo>
                    <a:pt x="2276885" y="4975"/>
                    <a:pt x="2277976" y="7610"/>
                    <a:pt x="2277976" y="10356"/>
                  </a:cubicBezTo>
                  <a:lnTo>
                    <a:pt x="2277976" y="1891870"/>
                  </a:lnTo>
                  <a:cubicBezTo>
                    <a:pt x="2277976" y="1894617"/>
                    <a:pt x="2276885" y="1897251"/>
                    <a:pt x="2274942" y="1899193"/>
                  </a:cubicBezTo>
                  <a:cubicBezTo>
                    <a:pt x="2273000" y="1901135"/>
                    <a:pt x="2270366" y="1902226"/>
                    <a:pt x="2267619" y="1902226"/>
                  </a:cubicBezTo>
                  <a:lnTo>
                    <a:pt x="10356" y="1902226"/>
                  </a:lnTo>
                  <a:cubicBezTo>
                    <a:pt x="7610" y="1902226"/>
                    <a:pt x="4975" y="1901135"/>
                    <a:pt x="3033" y="1899193"/>
                  </a:cubicBezTo>
                  <a:cubicBezTo>
                    <a:pt x="1091" y="1897251"/>
                    <a:pt x="0" y="1894617"/>
                    <a:pt x="0" y="1891870"/>
                  </a:cubicBezTo>
                  <a:lnTo>
                    <a:pt x="0" y="10356"/>
                  </a:lnTo>
                  <a:cubicBezTo>
                    <a:pt x="0" y="7610"/>
                    <a:pt x="1091" y="4975"/>
                    <a:pt x="3033" y="3033"/>
                  </a:cubicBezTo>
                  <a:cubicBezTo>
                    <a:pt x="4975" y="1091"/>
                    <a:pt x="7610" y="0"/>
                    <a:pt x="10356" y="0"/>
                  </a:cubicBezTo>
                  <a:close/>
                </a:path>
              </a:pathLst>
            </a:custGeom>
            <a:solidFill>
              <a:srgbClr val="FFBD59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-28575"/>
              <a:ext cx="2277976" cy="1930801"/>
            </a:xfrm>
            <a:prstGeom prst="rect">
              <a:avLst/>
            </a:prstGeom>
          </p:spPr>
          <p:txBody>
            <a:bodyPr lIns="20581" tIns="20581" rIns="20581" bIns="20581" rtlCol="0" anchor="ctr"/>
            <a:lstStyle/>
            <a:p>
              <a:pPr algn="ctr">
                <a:lnSpc>
                  <a:spcPts val="1798"/>
                </a:lnSpc>
              </a:pPr>
              <a:r>
                <a:rPr lang="en-US" sz="1266" spc="63">
                  <a:solidFill>
                    <a:srgbClr val="000000"/>
                  </a:solidFill>
                  <a:latin typeface="Garet Bold"/>
                </a:rPr>
                <a:t>Monte Carlo Siulation</a:t>
              </a:r>
            </a:p>
            <a:p>
              <a:pPr marL="273484" lvl="1" indent="-136742">
                <a:lnSpc>
                  <a:spcPts val="1798"/>
                </a:lnSpc>
                <a:buFont typeface="Arial"/>
                <a:buChar char="•"/>
              </a:pPr>
              <a:r>
                <a:rPr lang="en-US" sz="1266" spc="63">
                  <a:solidFill>
                    <a:srgbClr val="000000"/>
                  </a:solidFill>
                  <a:latin typeface="Garet"/>
                </a:rPr>
                <a:t>Initialize Low Light Image</a:t>
              </a:r>
            </a:p>
            <a:p>
              <a:pPr marL="273484" lvl="1" indent="-136742">
                <a:lnSpc>
                  <a:spcPts val="1798"/>
                </a:lnSpc>
                <a:buFont typeface="Arial"/>
                <a:buChar char="•"/>
              </a:pPr>
              <a:r>
                <a:rPr lang="en-US" sz="1266" spc="63">
                  <a:solidFill>
                    <a:srgbClr val="000000"/>
                  </a:solidFill>
                  <a:latin typeface="Garet"/>
                </a:rPr>
                <a:t>Simulation Loop</a:t>
              </a:r>
            </a:p>
            <a:p>
              <a:pPr marL="273484" lvl="1" indent="-136742">
                <a:lnSpc>
                  <a:spcPts val="1798"/>
                </a:lnSpc>
                <a:buFont typeface="Arial"/>
                <a:buChar char="•"/>
              </a:pPr>
              <a:r>
                <a:rPr lang="en-US" sz="1266" spc="63">
                  <a:solidFill>
                    <a:srgbClr val="000000"/>
                  </a:solidFill>
                  <a:latin typeface="Garet"/>
                </a:rPr>
                <a:t>Generate Random Coordinates</a:t>
              </a:r>
            </a:p>
            <a:p>
              <a:pPr marL="273484" lvl="1" indent="-136742">
                <a:lnSpc>
                  <a:spcPts val="1798"/>
                </a:lnSpc>
                <a:buFont typeface="Arial"/>
                <a:buChar char="•"/>
              </a:pPr>
              <a:r>
                <a:rPr lang="en-US" sz="1266" spc="63">
                  <a:solidFill>
                    <a:srgbClr val="000000"/>
                  </a:solidFill>
                  <a:latin typeface="Garet"/>
                </a:rPr>
                <a:t>Get Pixel Intensity</a:t>
              </a:r>
            </a:p>
            <a:p>
              <a:pPr marL="273484" lvl="1" indent="-136742">
                <a:lnSpc>
                  <a:spcPts val="1798"/>
                </a:lnSpc>
                <a:buFont typeface="Arial"/>
                <a:buChar char="•"/>
              </a:pPr>
              <a:r>
                <a:rPr lang="en-US" sz="1266" spc="63">
                  <a:solidFill>
                    <a:srgbClr val="000000"/>
                  </a:solidFill>
                  <a:latin typeface="Garet"/>
                </a:rPr>
                <a:t>Simulate Photon Detection</a:t>
              </a:r>
            </a:p>
          </p:txBody>
        </p:sp>
      </p:grpSp>
      <p:sp>
        <p:nvSpPr>
          <p:cNvPr id="33" name="AutoShape 33"/>
          <p:cNvSpPr/>
          <p:nvPr/>
        </p:nvSpPr>
        <p:spPr>
          <a:xfrm>
            <a:off x="10772927" y="4127494"/>
            <a:ext cx="7008" cy="520621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4" name="AutoShape 34"/>
          <p:cNvSpPr/>
          <p:nvPr/>
        </p:nvSpPr>
        <p:spPr>
          <a:xfrm flipH="1" flipV="1">
            <a:off x="10772927" y="2717207"/>
            <a:ext cx="0" cy="640171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5" name="AutoShape 35"/>
          <p:cNvSpPr/>
          <p:nvPr/>
        </p:nvSpPr>
        <p:spPr>
          <a:xfrm flipV="1">
            <a:off x="1797985" y="3798524"/>
            <a:ext cx="764675" cy="7529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6" name="AutoShape 36"/>
          <p:cNvSpPr/>
          <p:nvPr/>
        </p:nvSpPr>
        <p:spPr>
          <a:xfrm flipH="1">
            <a:off x="5137488" y="1436264"/>
            <a:ext cx="1" cy="299095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7" name="AutoShape 37"/>
          <p:cNvSpPr/>
          <p:nvPr/>
        </p:nvSpPr>
        <p:spPr>
          <a:xfrm flipH="1" flipV="1">
            <a:off x="3288582" y="1436312"/>
            <a:ext cx="0" cy="1815874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8" name="Group 38"/>
          <p:cNvGrpSpPr/>
          <p:nvPr/>
        </p:nvGrpSpPr>
        <p:grpSpPr>
          <a:xfrm>
            <a:off x="9755167" y="681687"/>
            <a:ext cx="2035520" cy="2035520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9770" r="-9770"/>
              </a:stretch>
            </a:blipFill>
          </p:spPr>
        </p:sp>
      </p:grpSp>
      <p:grpSp>
        <p:nvGrpSpPr>
          <p:cNvPr id="40" name="Group 40"/>
          <p:cNvGrpSpPr/>
          <p:nvPr/>
        </p:nvGrpSpPr>
        <p:grpSpPr>
          <a:xfrm>
            <a:off x="9762309" y="4648115"/>
            <a:ext cx="2035252" cy="2035252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3"/>
              <a:stretch>
                <a:fillRect l="-30222" t="-13621" r="-18905"/>
              </a:stretch>
            </a:blipFill>
          </p:spPr>
        </p:sp>
      </p:grpSp>
      <p:grpSp>
        <p:nvGrpSpPr>
          <p:cNvPr id="42" name="Group 42"/>
          <p:cNvGrpSpPr/>
          <p:nvPr/>
        </p:nvGrpSpPr>
        <p:grpSpPr>
          <a:xfrm>
            <a:off x="179910" y="862507"/>
            <a:ext cx="2034347" cy="2034347"/>
            <a:chOff x="0" y="0"/>
            <a:chExt cx="812800" cy="8128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19593" t="-11782" r="-19668"/>
              </a:stretch>
            </a:blipFill>
          </p:spPr>
        </p:sp>
      </p:grpSp>
      <p:grpSp>
        <p:nvGrpSpPr>
          <p:cNvPr id="44" name="Group 44"/>
          <p:cNvGrpSpPr/>
          <p:nvPr/>
        </p:nvGrpSpPr>
        <p:grpSpPr>
          <a:xfrm>
            <a:off x="179910" y="4504706"/>
            <a:ext cx="2038350" cy="2038350"/>
            <a:chOff x="0" y="0"/>
            <a:chExt cx="829606" cy="829606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29606" cy="829606"/>
            </a:xfrm>
            <a:custGeom>
              <a:avLst/>
              <a:gdLst/>
              <a:ahLst/>
              <a:cxnLst/>
              <a:rect l="l" t="t" r="r" b="b"/>
              <a:pathLst>
                <a:path w="829606" h="829606">
                  <a:moveTo>
                    <a:pt x="0" y="0"/>
                  </a:moveTo>
                  <a:lnTo>
                    <a:pt x="829606" y="0"/>
                  </a:lnTo>
                  <a:lnTo>
                    <a:pt x="829606" y="829606"/>
                  </a:lnTo>
                  <a:lnTo>
                    <a:pt x="0" y="829606"/>
                  </a:lnTo>
                  <a:close/>
                </a:path>
              </a:pathLst>
            </a:custGeom>
            <a:blipFill>
              <a:blip r:embed="rId5"/>
              <a:stretch>
                <a:fillRect l="-45246" r="-45246"/>
              </a:stretch>
            </a:blipFill>
          </p:spPr>
        </p:sp>
      </p:grpSp>
      <p:sp>
        <p:nvSpPr>
          <p:cNvPr id="46" name="AutoShape 46"/>
          <p:cNvSpPr/>
          <p:nvPr/>
        </p:nvSpPr>
        <p:spPr>
          <a:xfrm>
            <a:off x="1067712" y="3100054"/>
            <a:ext cx="0" cy="482894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7" name="AutoShape 47"/>
          <p:cNvSpPr/>
          <p:nvPr/>
        </p:nvSpPr>
        <p:spPr>
          <a:xfrm flipH="1" flipV="1">
            <a:off x="1044265" y="4035598"/>
            <a:ext cx="0" cy="482894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8" name="TextBox 48"/>
          <p:cNvSpPr txBox="1"/>
          <p:nvPr/>
        </p:nvSpPr>
        <p:spPr>
          <a:xfrm>
            <a:off x="9533764" y="6661066"/>
            <a:ext cx="2478325" cy="186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09"/>
              </a:lnSpc>
              <a:spcBef>
                <a:spcPct val="0"/>
              </a:spcBef>
            </a:pPr>
            <a:r>
              <a:rPr lang="en-US" sz="1133" spc="56">
                <a:solidFill>
                  <a:srgbClr val="000000"/>
                </a:solidFill>
                <a:latin typeface="Garet"/>
              </a:rPr>
              <a:t>Simulated low exposure image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79910" y="2871454"/>
            <a:ext cx="2034347" cy="186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09"/>
              </a:lnSpc>
              <a:spcBef>
                <a:spcPct val="0"/>
              </a:spcBef>
            </a:pPr>
            <a:r>
              <a:rPr lang="en-US" sz="1133" spc="56">
                <a:solidFill>
                  <a:srgbClr val="000000"/>
                </a:solidFill>
                <a:latin typeface="Garet"/>
              </a:rPr>
              <a:t>Original Image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2562660" y="880305"/>
            <a:ext cx="3993277" cy="233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87"/>
              </a:lnSpc>
              <a:spcBef>
                <a:spcPct val="0"/>
              </a:spcBef>
            </a:pPr>
            <a:r>
              <a:rPr lang="en-US" sz="1399" spc="69">
                <a:solidFill>
                  <a:srgbClr val="000000"/>
                </a:solidFill>
                <a:latin typeface="Garet"/>
              </a:rPr>
              <a:t>Framework for Low exposure simulation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D847352F-38F0-EA39-9A11-EDA1D2054A38}"/>
              </a:ext>
            </a:extLst>
          </p:cNvPr>
          <p:cNvSpPr txBox="1">
            <a:spLocks/>
          </p:cNvSpPr>
          <p:nvPr/>
        </p:nvSpPr>
        <p:spPr>
          <a:xfrm>
            <a:off x="909318" y="105429"/>
            <a:ext cx="1181608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92D050"/>
                </a:solidFill>
                <a:latin typeface="Calibri Light" panose="020F0302020204030204"/>
              </a:rPr>
              <a:t>Proposed framework</a:t>
            </a:r>
            <a:endParaRPr lang="en-IN" b="1" dirty="0">
              <a:solidFill>
                <a:srgbClr val="92D050"/>
              </a:solidFill>
              <a:latin typeface="Calibri Light" panose="020F03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6B97B64-12BF-0CD2-87BB-351A3C9C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668" y="252419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92D050"/>
                </a:solidFill>
              </a:rPr>
              <a:t>Results: Early indicators of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2CC8B-F64F-49DD-BFEE-32E63C04713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44613"/>
            <a:ext cx="10896600" cy="483235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8C797EF-01F2-4760-81BC-209F29D501AE}"/>
              </a:ext>
            </a:extLst>
          </p:cNvPr>
          <p:cNvSpPr txBox="1">
            <a:spLocks/>
          </p:cNvSpPr>
          <p:nvPr/>
        </p:nvSpPr>
        <p:spPr>
          <a:xfrm>
            <a:off x="472732" y="1316402"/>
            <a:ext cx="10896600" cy="4832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/>
          </a:p>
          <a:p>
            <a:pPr marL="0" indent="0">
              <a:buFont typeface="Arial" panose="020B0604020202020204" pitchFamily="34" charset="0"/>
              <a:buNone/>
            </a:pPr>
            <a:endParaRPr lang="en-IN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A6E960-C698-2405-C2D4-4659EF5AFF11}"/>
              </a:ext>
            </a:extLst>
          </p:cNvPr>
          <p:cNvCxnSpPr/>
          <p:nvPr/>
        </p:nvCxnSpPr>
        <p:spPr>
          <a:xfrm>
            <a:off x="6213446" y="1468073"/>
            <a:ext cx="0" cy="514245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7E305AE-55D0-A3B2-60F9-752EA3FF9AE5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5784" r="9715"/>
          <a:stretch/>
        </p:blipFill>
        <p:spPr>
          <a:xfrm>
            <a:off x="253987" y="2029284"/>
            <a:ext cx="5705473" cy="43361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1CE0A5-EA3C-2476-C2AC-BE119899FF31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4836" r="10495"/>
          <a:stretch/>
        </p:blipFill>
        <p:spPr>
          <a:xfrm>
            <a:off x="6248161" y="1838870"/>
            <a:ext cx="5706000" cy="43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>
            <a:extLst>
              <a:ext uri="{FF2B5EF4-FFF2-40B4-BE49-F238E27FC236}">
                <a16:creationId xmlns:a16="http://schemas.microsoft.com/office/drawing/2014/main" id="{9441025F-AA37-A5FF-06CD-A4289C4AD076}"/>
              </a:ext>
            </a:extLst>
          </p:cNvPr>
          <p:cNvSpPr txBox="1">
            <a:spLocks/>
          </p:cNvSpPr>
          <p:nvPr/>
        </p:nvSpPr>
        <p:spPr>
          <a:xfrm>
            <a:off x="822668" y="2524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>
                <a:solidFill>
                  <a:srgbClr val="92D050"/>
                </a:solidFill>
              </a:rPr>
              <a:t>Results: Early indicators of success</a:t>
            </a:r>
            <a:endParaRPr lang="en-IN" b="1" dirty="0">
              <a:solidFill>
                <a:srgbClr val="92D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A87E3-9260-7FC2-CF64-FA7696C5E87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625187" y="1653089"/>
            <a:ext cx="5706000" cy="4338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A6C0328-5258-BB47-F195-3F1D1043CC02}"/>
              </a:ext>
            </a:extLst>
          </p:cNvPr>
          <p:cNvGrpSpPr/>
          <p:nvPr/>
        </p:nvGrpSpPr>
        <p:grpSpPr>
          <a:xfrm>
            <a:off x="1295400" y="3086505"/>
            <a:ext cx="2133600" cy="1579008"/>
            <a:chOff x="1285875" y="2156340"/>
            <a:chExt cx="2133600" cy="157900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10372A0-50D3-3A1E-F2DC-A2D912962165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344" y="2156340"/>
              <a:ext cx="1610662" cy="120967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4DFC78-FEFC-411C-2A0C-E3C65BEE53A0}"/>
                </a:ext>
              </a:extLst>
            </p:cNvPr>
            <p:cNvSpPr txBox="1"/>
            <p:nvPr/>
          </p:nvSpPr>
          <p:spPr>
            <a:xfrm>
              <a:off x="1285875" y="3366016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Original image</a:t>
              </a:r>
              <a:endParaRPr lang="en-IN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CD02A54-ABFC-182E-3C60-015FF07D16F2}"/>
              </a:ext>
            </a:extLst>
          </p:cNvPr>
          <p:cNvSpPr txBox="1"/>
          <p:nvPr/>
        </p:nvSpPr>
        <p:spPr>
          <a:xfrm>
            <a:off x="5694614" y="2893561"/>
            <a:ext cx="19621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1 million quanta</a:t>
            </a:r>
            <a:endParaRPr lang="en-IN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E1D100-0F19-ECBD-AD23-442EA943BFF3}"/>
              </a:ext>
            </a:extLst>
          </p:cNvPr>
          <p:cNvSpPr txBox="1"/>
          <p:nvPr/>
        </p:nvSpPr>
        <p:spPr>
          <a:xfrm>
            <a:off x="5608889" y="4342348"/>
            <a:ext cx="213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1.5 million quanta</a:t>
            </a:r>
            <a:endParaRPr lang="en-IN" sz="1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82FF5C-B1F0-6EBE-1977-1D0FE2C80246}"/>
              </a:ext>
            </a:extLst>
          </p:cNvPr>
          <p:cNvSpPr txBox="1"/>
          <p:nvPr/>
        </p:nvSpPr>
        <p:spPr>
          <a:xfrm>
            <a:off x="5608889" y="5782502"/>
            <a:ext cx="213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2 million quanta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391314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439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Garet</vt:lpstr>
      <vt:lpstr>Garet Bold</vt:lpstr>
      <vt:lpstr>Office Theme</vt:lpstr>
      <vt:lpstr>1_Office Theme</vt:lpstr>
      <vt:lpstr>Very low exposure simulator</vt:lpstr>
      <vt:lpstr>Worklet-Very low exposure simulator</vt:lpstr>
      <vt:lpstr>Background of the Current Worklet</vt:lpstr>
      <vt:lpstr>Objectives</vt:lpstr>
      <vt:lpstr>PowerPoint Presentation</vt:lpstr>
      <vt:lpstr>Results: Early indicators of success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Very low exposure image simulator</dc:title>
  <dc:creator>Aryan Kamat</dc:creator>
  <cp:lastModifiedBy>Lokesh Pandey</cp:lastModifiedBy>
  <cp:revision>60</cp:revision>
  <dcterms:created xsi:type="dcterms:W3CDTF">2024-03-26T11:01:45Z</dcterms:created>
  <dcterms:modified xsi:type="dcterms:W3CDTF">2024-04-26T06:04:55Z</dcterms:modified>
</cp:coreProperties>
</file>