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81E3B-5B1B-4148-AEFC-641775C6E101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168ED-2DE0-46BE-B5FF-7FAB176E1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19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5912-9179-DB47-6699-49EF616E0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3AA40-D7F1-5BB1-AEE2-04E5E3FFA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A1A91-A9E1-A93A-6E07-7744531B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F5A-FA29-4562-9263-5B2D0F8E3076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0B2AF-9ED9-4E4E-17E3-AB3AF28C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FA9AF-25E7-B1C6-59A9-137EE07E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C27-5C90-440B-A49B-12B96F4F0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72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AF9D-B964-66F2-5B41-26BE3CE7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FAF2A-60A1-188E-60D5-0143FF4B2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9B6FB-5E19-BD3F-FD38-F21338D87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F5A-FA29-4562-9263-5B2D0F8E3076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D41B6-F3FA-2BA4-C5E6-A0930C2B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9DDB0-84B5-3BC3-4793-FBA8BF3B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C27-5C90-440B-A49B-12B96F4F0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11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A28CC-9C67-0039-5698-54C3C3C02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9BB54-9009-17C3-96CB-EC439A27D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D1238-EA63-84F5-1739-C291F43E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F5A-FA29-4562-9263-5B2D0F8E3076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906EE-C0B3-52EE-9E81-1A569003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085DC-39C7-01FA-DDEF-CFC79D81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C27-5C90-440B-A49B-12B96F4F0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645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9"/>
          <p:cNvSpPr/>
          <p:nvPr/>
        </p:nvSpPr>
        <p:spPr>
          <a:xfrm rot="10800000" flipH="1">
            <a:off x="0" y="-1"/>
            <a:ext cx="12192000" cy="252730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6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30475" tIns="15233" rIns="30475" bIns="152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9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7647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30475" tIns="15233" rIns="30475" bIns="152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9"/>
          <p:cNvSpPr txBox="1">
            <a:spLocks noGrp="1"/>
          </p:cNvSpPr>
          <p:nvPr>
            <p:ph type="ctrTitle"/>
          </p:nvPr>
        </p:nvSpPr>
        <p:spPr>
          <a:xfrm>
            <a:off x="504337" y="4568306"/>
            <a:ext cx="91440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  <a:defRPr sz="2933" b="1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subTitle" idx="1"/>
          </p:nvPr>
        </p:nvSpPr>
        <p:spPr>
          <a:xfrm>
            <a:off x="504337" y="6221022"/>
            <a:ext cx="9144000" cy="567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" name="Google Shape;19;p9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042" y="862416"/>
            <a:ext cx="2813258" cy="968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973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1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042" y="862416"/>
            <a:ext cx="2813258" cy="968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454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A3CAC-C148-D3F3-347A-460329B1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E909D-0C46-F9F7-B680-D815697CF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72F63-D1CD-2AB8-6C0C-E63880483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F5A-FA29-4562-9263-5B2D0F8E3076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37031-C73B-F016-F153-0DDB693F1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6D65C-9A76-7D18-A6F7-5A39325C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C27-5C90-440B-A49B-12B96F4F0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92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1C99-F3A6-A7F6-A7FC-00A52657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64B1-9F38-3ED3-79A9-C07865DA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670D8-228D-81B4-FA4E-FDEB0EB9A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F5A-FA29-4562-9263-5B2D0F8E3076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0108-207E-494E-4A4E-B53E6846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98673-C8D3-A95A-B2AF-30F10C834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C27-5C90-440B-A49B-12B96F4F0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57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94BCC-3E84-8962-F7E7-7B672D3F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00A10-6239-E3E8-522E-6B53BCA9C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9F0DB-2F71-04AC-6A20-F55481763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7742C-3706-EAB5-611D-D8CA75AF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F5A-FA29-4562-9263-5B2D0F8E3076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52A87-E06A-7853-D40A-DA66DABF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B4B2E-F5E6-4DFE-D132-C7B5C738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C27-5C90-440B-A49B-12B96F4F0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64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EE37-0430-1D0B-1E62-640D90ED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81DFE-C20E-DE3F-655A-740800B24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5B26B-646C-EFBD-8A6F-38F50F10E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0C573-E800-31AD-3617-944ACEC63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EA9725-30E6-77B0-4C96-3C2367379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31F751-8436-A89F-2844-36378FD4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F5A-FA29-4562-9263-5B2D0F8E3076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64EA9-DD2E-18C3-4657-DA682AFF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95E7E-E956-4524-D63C-C4644093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C27-5C90-440B-A49B-12B96F4F0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85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DDE73-C4E1-4BFC-E4B6-D056F0CF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1F5B07-5C7E-4CAF-78A7-433C4ED7B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F5A-FA29-4562-9263-5B2D0F8E3076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E0777-EE11-17B8-AF39-A5FDFA7E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FD18B-6A2D-E10E-2DD4-29DEBBC9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C27-5C90-440B-A49B-12B96F4F0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64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167DC-9C36-5377-F14D-39E4C171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F5A-FA29-4562-9263-5B2D0F8E3076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F9853-B85D-58B3-E3C2-1F948C9E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05954-5E2D-E679-20E0-45CC05DA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C27-5C90-440B-A49B-12B96F4F0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41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778E-9CC9-BFF8-C4BD-0C25BA34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9B331-22AC-CD8A-7A79-6AE5FE4AF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A7439-E5CE-19ED-1971-F4EDCCFE3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72D0A-194C-6791-B68B-196D71DB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F5A-FA29-4562-9263-5B2D0F8E3076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337DD-11A3-23D3-50FD-2F670EDA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67EDB-80F6-9746-9015-305EAC22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C27-5C90-440B-A49B-12B96F4F0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42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4FC4-AA4F-B8A0-AF37-189DCABC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83DA9-4D87-1142-F9C1-0AD1FF98F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551D5-1B77-75C8-D2B8-E4473F651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F9FF2-1921-6671-21B8-55C724A0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FF5A-FA29-4562-9263-5B2D0F8E3076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7132B-FBF4-AB82-315B-A72F2234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72CA0-F1D7-3BE5-2381-7786E655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5C27-5C90-440B-A49B-12B96F4F0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81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8B1505-022E-FB98-8C33-D6AFD341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C93E-0866-AC22-4966-AD6F9CC2D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09FAE-F14B-2AEE-B19A-D098A494E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AFF5A-FA29-4562-9263-5B2D0F8E3076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BD244-49DC-4E38-2C54-F014361EC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0268D-8A8C-D131-F968-7A08069C6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95C27-5C90-440B-A49B-12B96F4F0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90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C173-D1E2-A828-F073-859493E31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Very low exposure simulator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561BE-4BFB-B9AF-53CF-B8D2A6CA68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Robin Jenkin | Ujwala Patil | March 2024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61A7A-64EE-0314-C62C-8D4AE5738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493" y="1031935"/>
            <a:ext cx="3810000" cy="666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E0C46D-031A-94F7-6200-1FD842972F22}"/>
              </a:ext>
            </a:extLst>
          </p:cNvPr>
          <p:cNvSpPr txBox="1"/>
          <p:nvPr/>
        </p:nvSpPr>
        <p:spPr>
          <a:xfrm>
            <a:off x="8816829" y="5380672"/>
            <a:ext cx="3296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Pralhad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Yadwad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Lokesh Pandey</a:t>
            </a:r>
          </a:p>
          <a:p>
            <a:r>
              <a:rPr lang="en-IN" dirty="0">
                <a:solidFill>
                  <a:schemeClr val="bg1"/>
                </a:solidFill>
              </a:rPr>
              <a:t>Aditya </a:t>
            </a:r>
            <a:r>
              <a:rPr lang="en-IN" dirty="0" err="1">
                <a:solidFill>
                  <a:schemeClr val="bg1"/>
                </a:solidFill>
              </a:rPr>
              <a:t>Phatak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Aryan </a:t>
            </a:r>
            <a:r>
              <a:rPr lang="en-IN" dirty="0" err="1">
                <a:solidFill>
                  <a:schemeClr val="bg1"/>
                </a:solidFill>
              </a:rPr>
              <a:t>Kamat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Nitish Pathak</a:t>
            </a:r>
          </a:p>
        </p:txBody>
      </p:sp>
    </p:spTree>
    <p:extLst>
      <p:ext uri="{BB962C8B-B14F-4D97-AF65-F5344CB8AC3E}">
        <p14:creationId xmlns:p14="http://schemas.microsoft.com/office/powerpoint/2010/main" val="359108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C27F-6F1B-436B-91B6-445BD114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Worklet-Very low exposure simulator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5D2FB-B975-B385-D2F2-D0B0AC8B2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indent="-457200">
              <a:spcBef>
                <a:spcPts val="1500"/>
              </a:spcBef>
              <a:buSzPts val="4000"/>
            </a:pPr>
            <a:r>
              <a:rPr lang="en-US" sz="2200" dirty="0"/>
              <a:t>Use Monte Carlo to generate very low-exposure images</a:t>
            </a:r>
          </a:p>
          <a:p>
            <a:pPr marL="914400" indent="-457200">
              <a:spcBef>
                <a:spcPts val="1500"/>
              </a:spcBef>
              <a:buSzPts val="4000"/>
            </a:pPr>
            <a:r>
              <a:rPr lang="en-US" sz="2200" dirty="0"/>
              <a:t>Bulk processing of input distributions</a:t>
            </a:r>
          </a:p>
          <a:p>
            <a:pPr marL="914400" indent="-457200">
              <a:spcBef>
                <a:spcPts val="1500"/>
              </a:spcBef>
              <a:buSzPts val="4000"/>
            </a:pPr>
            <a:r>
              <a:rPr lang="en-US" sz="2200" dirty="0"/>
              <a:t>INPUT:  Luminance distribution image</a:t>
            </a:r>
          </a:p>
          <a:p>
            <a:pPr marL="914400" indent="-457200">
              <a:spcBef>
                <a:spcPts val="1500"/>
              </a:spcBef>
              <a:buSzPts val="4000"/>
            </a:pPr>
            <a:r>
              <a:rPr lang="en-US" sz="2200" dirty="0"/>
              <a:t>OUTPUT: Low light distribution of photons as image</a:t>
            </a:r>
          </a:p>
          <a:p>
            <a:pPr marL="914400" indent="-457200">
              <a:spcBef>
                <a:spcPts val="1500"/>
              </a:spcBef>
              <a:buSzPts val="4000"/>
            </a:pPr>
            <a:r>
              <a:rPr lang="en-US" sz="2200" dirty="0"/>
              <a:t>CONTEXT: Very low light levels can also affect the resolution of images as well as SNR as expected. This is designed to help investigate this phenomenon.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53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5606-958F-C29E-A162-41F9EAEE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92D050"/>
                </a:solidFill>
              </a:rPr>
              <a:t>Monte Carlo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25512-71E8-42EC-D6A7-050791F3A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Overview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The Monte Carlo method relies on </a:t>
            </a:r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repeated random sampling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 to obtain numerical results.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Its underlying concept is to use </a:t>
            </a:r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randomness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 to solve problems that might be deterministic in principle.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They are particularly useful for problems that are otherwise </a:t>
            </a:r>
            <a:r>
              <a:rPr lang="en-US" sz="2000" b="1" i="0" dirty="0">
                <a:solidFill>
                  <a:srgbClr val="111111"/>
                </a:solidFill>
                <a:effectLst/>
                <a:latin typeface="-apple-system"/>
              </a:rPr>
              <a:t>intractable or too complex to analyze mathematically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en-US" sz="2200" b="1" i="0" dirty="0">
                <a:solidFill>
                  <a:srgbClr val="111111"/>
                </a:solidFill>
                <a:effectLst/>
                <a:latin typeface="-apple-system"/>
              </a:rPr>
              <a:t>Problem Classes Addressed by Monte Carlo Methods</a:t>
            </a:r>
            <a:r>
              <a:rPr lang="en-US" sz="22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1" i="0" dirty="0">
                <a:solidFill>
                  <a:srgbClr val="111111"/>
                </a:solidFill>
                <a:effectLst/>
                <a:latin typeface="-apple-system"/>
              </a:rPr>
              <a:t>Optimization</a:t>
            </a:r>
            <a:r>
              <a:rPr lang="en-US" sz="2200" b="0" i="0" dirty="0">
                <a:solidFill>
                  <a:srgbClr val="111111"/>
                </a:solidFill>
                <a:effectLst/>
                <a:latin typeface="-apple-system"/>
              </a:rPr>
              <a:t>: These methods help find optimal solutions by exploring different possibilities.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1" i="0" dirty="0">
                <a:solidFill>
                  <a:srgbClr val="111111"/>
                </a:solidFill>
                <a:effectLst/>
                <a:latin typeface="-apple-system"/>
              </a:rPr>
              <a:t>Numerical Integration</a:t>
            </a:r>
            <a:r>
              <a:rPr lang="en-US" sz="2200" b="0" i="0" dirty="0">
                <a:solidFill>
                  <a:srgbClr val="111111"/>
                </a:solidFill>
                <a:effectLst/>
                <a:latin typeface="-apple-system"/>
              </a:rPr>
              <a:t>: Monte Carlo techniques can approximate definite integrals by random sampling.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1" i="0" dirty="0">
                <a:solidFill>
                  <a:srgbClr val="111111"/>
                </a:solidFill>
                <a:effectLst/>
                <a:latin typeface="-apple-system"/>
              </a:rPr>
              <a:t>Generating Draws from Probability Distributions</a:t>
            </a:r>
            <a:r>
              <a:rPr lang="en-US" sz="2200" b="0" i="0" dirty="0">
                <a:solidFill>
                  <a:srgbClr val="111111"/>
                </a:solidFill>
                <a:effectLst/>
                <a:latin typeface="-apple-system"/>
              </a:rPr>
              <a:t>: They are used to simulate random variables from specific distributions.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1" i="0" dirty="0">
                <a:solidFill>
                  <a:srgbClr val="111111"/>
                </a:solidFill>
                <a:effectLst/>
                <a:latin typeface="-apple-system"/>
              </a:rPr>
              <a:t>Modeling Uncertainty</a:t>
            </a:r>
            <a:r>
              <a:rPr lang="en-US" sz="2200" b="0" i="0" dirty="0">
                <a:solidFill>
                  <a:srgbClr val="111111"/>
                </a:solidFill>
                <a:effectLst/>
                <a:latin typeface="-apple-system"/>
              </a:rPr>
              <a:t>: Monte Carlo methods handle phenomena with significant uncertainty in inputs, such as assessing the risk of a nuclear power plant failure</a:t>
            </a:r>
            <a:r>
              <a:rPr lang="en-US" sz="2200" b="0" i="0" baseline="30000" dirty="0">
                <a:solidFill>
                  <a:srgbClr val="111111"/>
                </a:solidFill>
                <a:effectLst/>
                <a:latin typeface="-apple-system"/>
              </a:rPr>
              <a:t>1</a:t>
            </a:r>
            <a:r>
              <a:rPr lang="en-US" sz="22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457200" lvl="1" indent="0" algn="l">
              <a:buNone/>
            </a:pPr>
            <a:endParaRPr lang="en-US" sz="20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03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D733-1B8A-8FC2-85C4-7FA31EEB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92D050"/>
                </a:solidFill>
              </a:rPr>
              <a:t>Our Understanding and related 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963B69-1C55-8119-10A8-2023F7F6A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6" y="1541366"/>
            <a:ext cx="8420830" cy="17451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EC01AD-320F-5265-A2A1-B2974CEA0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46" y="3571504"/>
            <a:ext cx="2796782" cy="28729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4DB9F5-02BE-8D48-A6BC-5FCE3A277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0427" y="1319126"/>
            <a:ext cx="3033023" cy="49915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DFC36A-821B-5ECD-FB2F-83FE7278A7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743" y="3429000"/>
            <a:ext cx="4709169" cy="320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8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91E1-4673-302B-87E6-B2BD707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92D050"/>
                </a:solidFill>
              </a:rPr>
              <a:t>Our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E091-CED8-D765-F8CE-02BBEE80A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Is the given is a graphics rendering worklet or a physics oriented worklet</a:t>
            </a:r>
          </a:p>
          <a:p>
            <a:r>
              <a:rPr lang="en-IN" dirty="0"/>
              <a:t>Reference materials </a:t>
            </a:r>
          </a:p>
        </p:txBody>
      </p:sp>
    </p:spTree>
    <p:extLst>
      <p:ext uri="{BB962C8B-B14F-4D97-AF65-F5344CB8AC3E}">
        <p14:creationId xmlns:p14="http://schemas.microsoft.com/office/powerpoint/2010/main" val="1179819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E0134A-9B7A-5C07-3F08-BEB155CB2D4A}"/>
              </a:ext>
            </a:extLst>
          </p:cNvPr>
          <p:cNvSpPr/>
          <p:nvPr/>
        </p:nvSpPr>
        <p:spPr>
          <a:xfrm>
            <a:off x="1137092" y="5750112"/>
            <a:ext cx="30891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237</Words>
  <Application>Microsoft Office PowerPoint</Application>
  <PresentationFormat>Widescreen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Office Theme</vt:lpstr>
      <vt:lpstr>Very low exposure simulator</vt:lpstr>
      <vt:lpstr>Worklet-Very low exposure simulator</vt:lpstr>
      <vt:lpstr>Monte Carlo simulation</vt:lpstr>
      <vt:lpstr>Our Understanding and related work</vt:lpstr>
      <vt:lpstr>Our 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Very low exposure simulator</dc:title>
  <dc:creator>Lokesh Pandey</dc:creator>
  <cp:lastModifiedBy>Lokesh Pandey</cp:lastModifiedBy>
  <cp:revision>3</cp:revision>
  <dcterms:created xsi:type="dcterms:W3CDTF">2024-03-15T13:51:43Z</dcterms:created>
  <dcterms:modified xsi:type="dcterms:W3CDTF">2024-03-15T14:44:36Z</dcterms:modified>
</cp:coreProperties>
</file>