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Poppins Semi-Bold" charset="1" panose="00000700000000000000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Poppins Light" charset="1" panose="00000400000000000000"/>
      <p:regular r:id="rId24"/>
    </p:embeddedFont>
    <p:embeddedFont>
      <p:font typeface="Canva Sans" charset="1" panose="020B0503030501040103"/>
      <p:regular r:id="rId25"/>
    </p:embeddedFont>
    <p:embeddedFont>
      <p:font typeface="Chewy" charset="1" panose="02000000000000000000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67064" y="0"/>
            <a:ext cx="9626624" cy="10287000"/>
            <a:chOff x="0" y="0"/>
            <a:chExt cx="253540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540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35407">
                  <a:moveTo>
                    <a:pt x="0" y="0"/>
                  </a:moveTo>
                  <a:lnTo>
                    <a:pt x="2535407" y="0"/>
                  </a:lnTo>
                  <a:lnTo>
                    <a:pt x="253540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535407" cy="268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032838"/>
            <a:ext cx="18288000" cy="1254162"/>
            <a:chOff x="0" y="0"/>
            <a:chExt cx="4816593" cy="330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30314"/>
            </a:xfrm>
            <a:custGeom>
              <a:avLst/>
              <a:gdLst/>
              <a:ahLst/>
              <a:cxnLst/>
              <a:rect r="r" b="b" t="t" l="l"/>
              <a:pathLst>
                <a:path h="33031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0314"/>
                  </a:lnTo>
                  <a:lnTo>
                    <a:pt x="0" y="330314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4816593" cy="301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442431"/>
            <a:ext cx="5302982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20" b="true">
                <a:solidFill>
                  <a:srgbClr val="32323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Prepared by</a:t>
            </a:r>
            <a:r>
              <a:rPr lang="en-US" sz="2000" spc="-20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Lokesh Kumar Sundarasetty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0579" y="3037412"/>
            <a:ext cx="8225906" cy="3326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99"/>
              </a:lnSpc>
            </a:pPr>
            <a:r>
              <a:rPr lang="en-US" b="true" sz="13594" spc="-462">
                <a:solidFill>
                  <a:srgbClr val="32323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Retail</a:t>
            </a:r>
            <a:r>
              <a:rPr lang="en-US" sz="13594" spc="-462" strike="noStrike" u="none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0" indent="0" lvl="1">
              <a:lnSpc>
                <a:spcPts val="12099"/>
              </a:lnSpc>
            </a:pPr>
            <a:r>
              <a:rPr lang="en-US" sz="13594" spc="-462" strike="noStrike" u="none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Database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05663" y="2924021"/>
            <a:ext cx="884661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99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P</a:t>
            </a:r>
            <a:r>
              <a:rPr lang="en-US" b="true" sz="299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urpose</a:t>
            </a:r>
            <a:r>
              <a:rPr lang="en-US" sz="2999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: Build a retail database to manage customers, products, orders, and returns.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4514696"/>
            <a:ext cx="862001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99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</a:t>
            </a:r>
            <a:r>
              <a:rPr lang="en-US" b="true" sz="299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ogies</a:t>
            </a:r>
            <a:r>
              <a:rPr lang="en-US" sz="2999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: SQL relational database (MySQL).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05663" y="6102135"/>
            <a:ext cx="849668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99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</a:t>
            </a:r>
            <a:r>
              <a:rPr lang="en-US" sz="2999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: Helps analyze sales, customer behaviour, and product performance.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05663" y="1259577"/>
            <a:ext cx="805363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-30" b="true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TITLE</a:t>
            </a:r>
            <a:r>
              <a:rPr lang="en-US" sz="3000" spc="-30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Retail Database Project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08785" y="1692284"/>
            <a:ext cx="10659816" cy="6183678"/>
          </a:xfrm>
          <a:custGeom>
            <a:avLst/>
            <a:gdLst/>
            <a:ahLst/>
            <a:cxnLst/>
            <a:rect r="r" b="b" t="t" l="l"/>
            <a:pathLst>
              <a:path h="6183678" w="10659816">
                <a:moveTo>
                  <a:pt x="0" y="0"/>
                </a:moveTo>
                <a:lnTo>
                  <a:pt x="10659816" y="0"/>
                </a:lnTo>
                <a:lnTo>
                  <a:pt x="10659816" y="6183678"/>
                </a:lnTo>
                <a:lnTo>
                  <a:pt x="0" y="6183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72" t="-3199" r="-245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0655" y="3877087"/>
            <a:ext cx="6503859" cy="3998875"/>
          </a:xfrm>
          <a:custGeom>
            <a:avLst/>
            <a:gdLst/>
            <a:ahLst/>
            <a:cxnLst/>
            <a:rect r="r" b="b" t="t" l="l"/>
            <a:pathLst>
              <a:path h="3998875" w="6503859">
                <a:moveTo>
                  <a:pt x="0" y="0"/>
                </a:moveTo>
                <a:lnTo>
                  <a:pt x="6503859" y="0"/>
                </a:lnTo>
                <a:lnTo>
                  <a:pt x="6503859" y="3998875"/>
                </a:lnTo>
                <a:lnTo>
                  <a:pt x="0" y="3998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93" t="0" r="-488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QUERY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Best Sellers by Category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7040" y="8063989"/>
            <a:ext cx="15227838" cy="197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0"/>
              </a:lnSpc>
            </a:pPr>
            <a:r>
              <a:rPr lang="en-US" sz="2279" b="true">
                <a:solidFill>
                  <a:srgbClr val="323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</a:p>
          <a:p>
            <a:pPr algn="l">
              <a:lnSpc>
                <a:spcPts val="3190"/>
              </a:lnSpc>
            </a:pPr>
          </a:p>
          <a:p>
            <a:pPr algn="l" marL="492063" indent="-246031" lvl="1">
              <a:lnSpc>
                <a:spcPts val="3190"/>
              </a:lnSpc>
              <a:buFont typeface="Arial"/>
              <a:buChar char="•"/>
            </a:pPr>
            <a:r>
              <a:rPr lang="en-US" sz="227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Shows best sellers within each category to inform merchandising and marketing strategies.</a:t>
            </a:r>
          </a:p>
          <a:p>
            <a:pPr algn="l" marL="492063" indent="-246031" lvl="1">
              <a:lnSpc>
                <a:spcPts val="3190"/>
              </a:lnSpc>
              <a:buFont typeface="Arial"/>
              <a:buChar char="•"/>
            </a:pPr>
            <a:r>
              <a:rPr lang="en-US" sz="227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Su</a:t>
            </a:r>
            <a:r>
              <a:rPr lang="en-US" sz="227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pports category-level inventory optimization and product development.</a:t>
            </a:r>
          </a:p>
          <a:p>
            <a:pPr algn="l">
              <a:lnSpc>
                <a:spcPts val="319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4974013">
            <a:off x="14223680" y="2703331"/>
            <a:ext cx="1037809" cy="313937"/>
          </a:xfrm>
          <a:custGeom>
            <a:avLst/>
            <a:gdLst/>
            <a:ahLst/>
            <a:cxnLst/>
            <a:rect r="r" b="b" t="t" l="l"/>
            <a:pathLst>
              <a:path h="313937" w="1037809">
                <a:moveTo>
                  <a:pt x="0" y="0"/>
                </a:moveTo>
                <a:lnTo>
                  <a:pt x="1037809" y="0"/>
                </a:lnTo>
                <a:lnTo>
                  <a:pt x="1037809" y="313937"/>
                </a:lnTo>
                <a:lnTo>
                  <a:pt x="0" y="313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318597" y="1919734"/>
            <a:ext cx="847975" cy="43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530">
                <a:solidFill>
                  <a:srgbClr val="323232"/>
                </a:solidFill>
                <a:latin typeface="Chewy"/>
                <a:ea typeface="Chewy"/>
                <a:cs typeface="Chewy"/>
                <a:sym typeface="Chewy"/>
              </a:rPr>
              <a:t>Result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8382" y="1494423"/>
            <a:ext cx="8571030" cy="6094200"/>
          </a:xfrm>
          <a:custGeom>
            <a:avLst/>
            <a:gdLst/>
            <a:ahLst/>
            <a:cxnLst/>
            <a:rect r="r" b="b" t="t" l="l"/>
            <a:pathLst>
              <a:path h="6094200" w="8571030">
                <a:moveTo>
                  <a:pt x="0" y="0"/>
                </a:moveTo>
                <a:lnTo>
                  <a:pt x="8571031" y="0"/>
                </a:lnTo>
                <a:lnTo>
                  <a:pt x="8571031" y="6094200"/>
                </a:lnTo>
                <a:lnTo>
                  <a:pt x="0" y="609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67" t="0" r="-5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56912" y="2611830"/>
            <a:ext cx="5313312" cy="3859386"/>
          </a:xfrm>
          <a:custGeom>
            <a:avLst/>
            <a:gdLst/>
            <a:ahLst/>
            <a:cxnLst/>
            <a:rect r="r" b="b" t="t" l="l"/>
            <a:pathLst>
              <a:path h="3859386" w="5313312">
                <a:moveTo>
                  <a:pt x="0" y="0"/>
                </a:moveTo>
                <a:lnTo>
                  <a:pt x="5313312" y="0"/>
                </a:lnTo>
                <a:lnTo>
                  <a:pt x="5313312" y="3859386"/>
                </a:lnTo>
                <a:lnTo>
                  <a:pt x="0" y="38593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43" t="0" r="-3347" b="-460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QUERY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Products with Sales and No Returns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67963">
            <a:off x="9880144" y="3982111"/>
            <a:ext cx="1640623" cy="496289"/>
          </a:xfrm>
          <a:custGeom>
            <a:avLst/>
            <a:gdLst/>
            <a:ahLst/>
            <a:cxnLst/>
            <a:rect r="r" b="b" t="t" l="l"/>
            <a:pathLst>
              <a:path h="496289" w="1640623">
                <a:moveTo>
                  <a:pt x="0" y="0"/>
                </a:moveTo>
                <a:lnTo>
                  <a:pt x="1640624" y="0"/>
                </a:lnTo>
                <a:lnTo>
                  <a:pt x="1640624" y="496289"/>
                </a:lnTo>
                <a:lnTo>
                  <a:pt x="0" y="496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97715" y="3623713"/>
            <a:ext cx="100548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23232"/>
                </a:solidFill>
                <a:latin typeface="Chewy"/>
                <a:ea typeface="Chewy"/>
                <a:cs typeface="Chewy"/>
                <a:sym typeface="Chewy"/>
              </a:rPr>
              <a:t>Result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8382" y="7781330"/>
            <a:ext cx="17234713" cy="197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0"/>
              </a:lnSpc>
            </a:pPr>
            <a:r>
              <a:rPr lang="en-US" sz="2279" b="true">
                <a:solidFill>
                  <a:srgbClr val="323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</a:p>
          <a:p>
            <a:pPr algn="l">
              <a:lnSpc>
                <a:spcPts val="3190"/>
              </a:lnSpc>
            </a:pPr>
          </a:p>
          <a:p>
            <a:pPr algn="l" marL="492063" indent="-246031" lvl="1">
              <a:lnSpc>
                <a:spcPts val="3190"/>
              </a:lnSpc>
              <a:buFont typeface="Arial"/>
              <a:buChar char="•"/>
            </a:pPr>
            <a:r>
              <a:rPr lang="en-US" sz="227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Identifies reliable, high-satisfaction products which could be highlighted in marketing or used as benchmarks.</a:t>
            </a:r>
          </a:p>
          <a:p>
            <a:pPr algn="l" marL="492063" indent="-246031" lvl="1">
              <a:lnSpc>
                <a:spcPts val="3190"/>
              </a:lnSpc>
              <a:buFont typeface="Arial"/>
              <a:buChar char="•"/>
            </a:pPr>
            <a:r>
              <a:rPr lang="en-US" sz="227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Indicates products that consistently meet customer expectations.</a:t>
            </a:r>
          </a:p>
          <a:p>
            <a:pPr algn="l">
              <a:lnSpc>
                <a:spcPts val="319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Key Insights from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0648" y="3919855"/>
            <a:ext cx="15878652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SQL queries reveal top revenue pro</a:t>
            </a:r>
            <a:r>
              <a:rPr lang="en-US" sz="33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ducts/customers and return patterns.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Insights suggest focus on return-prone products for quality checks.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Target marketing to highest spending customers.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Technical Skills Gained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2688" y="3619817"/>
            <a:ext cx="12406312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Complex joins an</a:t>
            </a:r>
            <a:r>
              <a:rPr lang="en-US" sz="33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d aggregate functions.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Use of window functions (RANK).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Managing multi-table relationships and foreign keys.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Data analysis through conditional filtering and grouping.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2012" y="1350605"/>
            <a:ext cx="4822062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CRE</a:t>
            </a: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ATE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TABLE </a:t>
            </a:r>
            <a:r>
              <a:rPr lang="en-US" sz="2000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customers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(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cust_id INT AUTO_INCREMENT PRIMARY KEY,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fname VARCHAR(30),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lname VARCHAR(30),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email_id VARCHAR(50),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join_date DATE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041875" y="5095875"/>
            <a:ext cx="4822062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CRE</a:t>
            </a: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ATE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TABLE </a:t>
            </a:r>
            <a:r>
              <a:rPr lang="en-US" sz="2000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products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product_id INT AUTO_INCREMENT PRIMARY KEY,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name VARCHAR(50),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category VARCHAR(50),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price DECIMAL(10,2)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041875" y="1350605"/>
            <a:ext cx="4822062" cy="316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CRE</a:t>
            </a: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ATE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TABLE </a:t>
            </a:r>
            <a:r>
              <a:rPr lang="en-US" sz="2000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orders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order_id INT AUTO_INCREMENT PRIMARY KEY,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cust_id INT,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order_date DATE,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CONSTRAINT FOREIGN KEY (cust_id) REFERENCES customers(cust_id)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437238" y="2206268"/>
            <a:ext cx="4822062" cy="457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CRE</a:t>
            </a: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ATE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TABLE </a:t>
            </a:r>
            <a:r>
              <a:rPr lang="en-US" sz="2000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order_items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order_id INT,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product_id INT,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quantity INT,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unit_price DECIMAL(10,2),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PRIMARY KEY (order_id, product_id),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CONSTRAINT FOREIGN KEY (order_id) REFERENCES orders(order_id),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CONSTRAINT FOREIGN KEY (product_id) REFERENCES products(product_id)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62012" y="5095875"/>
            <a:ext cx="4822062" cy="422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CRE</a:t>
            </a:r>
            <a:r>
              <a:rPr lang="en-US" sz="2000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ATE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TABLE </a:t>
            </a:r>
            <a:r>
              <a:rPr lang="en-US" sz="2000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returns</a:t>
            </a: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return_id INT AUTO_INCREMENT PRIMARY KEY,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order_id INT,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product_id INT,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return_date DATE,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reason VARCHAR(100),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CONSTRAINT FOREIGN KEY (order_id, product_id) REFERENCES order_items(order_id, product_id)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43856" y="71414"/>
            <a:ext cx="17700373" cy="69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0"/>
              </a:lnSpc>
            </a:pPr>
            <a:r>
              <a:rPr lang="en-US" b="true" sz="3871" spc="-38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Table Creation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0125"/>
            <a:ext cx="5680460" cy="495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INSERT 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INTO </a:t>
            </a:r>
            <a:r>
              <a:rPr lang="en-US" sz="15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customers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(fname, lname, email_i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d, join_date) VALUES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('John', 'Doe', 'john.doe@gmail.com', '2025-03-01'),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('Jane', 'Smith', 'jane.smith@yahoo.com', '2025-03-05'),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('Alice', 'Johnson', 'alice.j@gmail.com', '2025-03-15'),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('Bob', 'Williams', 'bob.w@hotmail.com', '2025-03-20'),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('Eve', 'Brown', 'eve.b@rediff.com', '2025-04-01'),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('Charlie', 'Davis', 'charlie.d@protonmail.com', '2025-04-10'),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('Grace', 'Miller', 'grace.m@gmail.com', '2025-04-12'),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('David', 'Wilson', 'david.w@gmail.com', '2025-04-20'),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('Olivia', 'Moore', 'olivia.m@gmail.com', '2025-04-25'),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('Liam', 'Taylor', 'liam.t@outlook.com', '2025-05-01'),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('Sophia', 'Anderson', 'sophia.a@gmail.com', '2025-05-05'),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('Mason', 'Thomas', 'mason.t@gmail.com', '2025-05-08'),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('Isabella', 'Jackson', 'isabella.j@gmail.com', '2025-05-12'),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('Lucas', 'White', 'lucas.w@gmail.com', '2025-05-20'),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('Mia', 'Harris', 'mia.h@gmail.com', '2025-05-25');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383580"/>
            <a:ext cx="5322213" cy="275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INSERT 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INTO </a:t>
            </a:r>
            <a:r>
              <a:rPr lang="en-US" sz="15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or</a:t>
            </a:r>
            <a:r>
              <a:rPr lang="en-US" sz="15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ders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(cust_id, order_date) VALUES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(1, '2025-05-01'), (2, '2025-05-02'), (3, '2025-05-03'),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(4, '2025-05-05'), (5, '2025-05-06'), (6, '2025-05-07'),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(7, '2025-05-08'), (8, '2025-05-09'), (9, '2025-05-10'),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(10, '2025-05-12'), (11, '2025-05-15'), (12, '2025-05-16'),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(13, '2025-05-18'), (14, '2025-05-20'), (15, '2025-05-22'),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(1, '2025-06-01'), (3, '2025-06-03'), (5, '2025-06-04'),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(7, '2025-06-05'), (9, '2025-06-06'), (11, '2025-06-07'),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(13, '2025-06-10'), (15, '2025-06-12'), (2, '2025-06-15'),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(4, '2025-06-18');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73173" y="1666875"/>
            <a:ext cx="7410450" cy="716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INSERT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INTO </a:t>
            </a:r>
            <a:r>
              <a:rPr lang="en-US" sz="15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order_items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(order_id, product_id, quantity, unit_price) VALUES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(1,1,1,1200.00), (1,8,2,60.00),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(2,4,1,150.00),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(3,2,1,800.00), (3,7,1,90.00),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(4,6,2,120.00),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(5,5,1,400.00), (5,10,1,85.00),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(6,9,1,200.00),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(7,3,1,1000.00), (7,8,1,60.00),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(8,4,1,150.00),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(9,6,1,120.00), (9,9,1,200.00),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(10,2,1,800.00),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(11,1,1,1200.00), (11,8,1,60.00),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(12,5,1,400.00),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(13,3,1,1000.00), (13,10,1,85.00),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(14,7,2,90.00),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(15,9,1,200.00),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(16,1,1,1200.00), (16,6,1,120.00),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(17,2,1,800.00),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(18,5,1,400.00),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(19,8,3,60.00),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(20,10,1,85.00),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(21,4,1,150.00), (21,7,1,90.00),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(22,3,1,1000.00),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(23,9,1,200.00),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(24,6,1,120.00),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(25,8,1,60.00);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97644" y="2466975"/>
            <a:ext cx="6948845" cy="192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INSERT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INTO </a:t>
            </a:r>
            <a:r>
              <a:rPr lang="en-US" sz="15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returns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(or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der_id, product_id, return_date, reason) VALUES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(1,8,'2025-06-03','Defective item'),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(5,10,'2025-06-06','Not as described'),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(9,6,'2025-06-11','Wrong size'),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(13,10,'2025-06-15','Did not like'),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(20,10,'2025-06-20','Stopped working');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97644" y="5667375"/>
            <a:ext cx="5282089" cy="302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INSERT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INTO </a:t>
            </a:r>
            <a:r>
              <a:rPr lang="en-US" sz="15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pro</a:t>
            </a:r>
            <a:r>
              <a:rPr lang="en-US" sz="1599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ducts</a:t>
            </a: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(name, category, price) VALUES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('iPhone 15', 'Electronics', 1200.00),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('Samsung TV', 'Electronics', 800.00),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('HP Laptop', 'Electronics', 1000.00),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('Office Chair', 'Furniture', 150.00),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('Dining Table', 'Furniture', 400.00),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('Nike Shoes', 'Apparel', 120.00),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('Adidas Jacket', 'Apparel', 90.00),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('Bluetooth Headphones', 'Accessories', 60.00),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('Wrist Watch', 'Accessories', 200.00),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('Coffee Maker', 'Appliances', 85.00);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3856" y="71414"/>
            <a:ext cx="17700373" cy="69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0"/>
              </a:lnSpc>
            </a:pPr>
            <a:r>
              <a:rPr lang="en-US" b="true" sz="3871" spc="-38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Populating Data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1768" y="5230565"/>
            <a:ext cx="950054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99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Table</a:t>
            </a:r>
            <a:r>
              <a:rPr lang="en-US" sz="2999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b="true" sz="299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Relationships </a:t>
            </a:r>
            <a:r>
              <a:rPr lang="en-US" b="true" sz="299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1768" y="4229451"/>
            <a:ext cx="12223903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Primary and Foreign Keys ensure data integrity.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43279" y="3184523"/>
            <a:ext cx="9821940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Customers, Products, orders, order_items, Returns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7383" y="319837"/>
            <a:ext cx="11833233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TITLE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Database Schema and Relationships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184523"/>
            <a:ext cx="331457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b="true" sz="299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Tables Created: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2285" y="5988428"/>
            <a:ext cx="6084570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Customers place Or</a:t>
            </a: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ders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Orders include multiple Order_Items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Order_Items link Products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Returns relate to Order_Items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974013">
            <a:off x="14456933" y="3666227"/>
            <a:ext cx="1640623" cy="496289"/>
          </a:xfrm>
          <a:custGeom>
            <a:avLst/>
            <a:gdLst/>
            <a:ahLst/>
            <a:cxnLst/>
            <a:rect r="r" b="b" t="t" l="l"/>
            <a:pathLst>
              <a:path h="496289" w="1640623">
                <a:moveTo>
                  <a:pt x="0" y="0"/>
                </a:moveTo>
                <a:lnTo>
                  <a:pt x="1640623" y="0"/>
                </a:lnTo>
                <a:lnTo>
                  <a:pt x="1640623" y="496289"/>
                </a:lnTo>
                <a:lnTo>
                  <a:pt x="0" y="496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9624" y="1975502"/>
            <a:ext cx="11968222" cy="4982113"/>
          </a:xfrm>
          <a:custGeom>
            <a:avLst/>
            <a:gdLst/>
            <a:ahLst/>
            <a:cxnLst/>
            <a:rect r="r" b="b" t="t" l="l"/>
            <a:pathLst>
              <a:path h="4982113" w="11968222">
                <a:moveTo>
                  <a:pt x="0" y="0"/>
                </a:moveTo>
                <a:lnTo>
                  <a:pt x="11968222" y="0"/>
                </a:lnTo>
                <a:lnTo>
                  <a:pt x="11968222" y="4982114"/>
                </a:lnTo>
                <a:lnTo>
                  <a:pt x="0" y="49821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87" t="0" r="-348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7846" y="5261883"/>
            <a:ext cx="4291454" cy="3408523"/>
          </a:xfrm>
          <a:custGeom>
            <a:avLst/>
            <a:gdLst/>
            <a:ahLst/>
            <a:cxnLst/>
            <a:rect r="r" b="b" t="t" l="l"/>
            <a:pathLst>
              <a:path h="3408523" w="4291454">
                <a:moveTo>
                  <a:pt x="0" y="0"/>
                </a:moveTo>
                <a:lnTo>
                  <a:pt x="4291454" y="0"/>
                </a:lnTo>
                <a:lnTo>
                  <a:pt x="4291454" y="3408524"/>
                </a:lnTo>
                <a:lnTo>
                  <a:pt x="0" y="34085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62239" y="311150"/>
            <a:ext cx="11963523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QUERY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 Number of Records in Each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606982" y="2441620"/>
            <a:ext cx="13405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323232"/>
                </a:solidFill>
                <a:latin typeface="Chewy"/>
                <a:ea typeface="Chewy"/>
                <a:cs typeface="Chewy"/>
                <a:sym typeface="Chewy"/>
              </a:rPr>
              <a:t>Result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2773" y="7181814"/>
            <a:ext cx="11521111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23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This query confirms the size</a:t>
            </a: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and integrity of each table.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Ensures data is loaded correctly and provides a baseline for analysis volume.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853862"/>
            <a:ext cx="10975199" cy="4617640"/>
          </a:xfrm>
          <a:custGeom>
            <a:avLst/>
            <a:gdLst/>
            <a:ahLst/>
            <a:cxnLst/>
            <a:rect r="r" b="b" t="t" l="l"/>
            <a:pathLst>
              <a:path h="4617640" w="10975199">
                <a:moveTo>
                  <a:pt x="0" y="0"/>
                </a:moveTo>
                <a:lnTo>
                  <a:pt x="10975199" y="0"/>
                </a:lnTo>
                <a:lnTo>
                  <a:pt x="10975199" y="4617640"/>
                </a:lnTo>
                <a:lnTo>
                  <a:pt x="0" y="461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35" r="0" b="-473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03899" y="6471502"/>
            <a:ext cx="5820717" cy="1561656"/>
          </a:xfrm>
          <a:custGeom>
            <a:avLst/>
            <a:gdLst/>
            <a:ahLst/>
            <a:cxnLst/>
            <a:rect r="r" b="b" t="t" l="l"/>
            <a:pathLst>
              <a:path h="1561656" w="5820717">
                <a:moveTo>
                  <a:pt x="0" y="0"/>
                </a:moveTo>
                <a:lnTo>
                  <a:pt x="5820718" y="0"/>
                </a:lnTo>
                <a:lnTo>
                  <a:pt x="5820718" y="1561655"/>
                </a:lnTo>
                <a:lnTo>
                  <a:pt x="0" y="1561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QUERY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Total Sales Revenue By Month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4974013">
            <a:off x="13245971" y="4904271"/>
            <a:ext cx="1640623" cy="496289"/>
          </a:xfrm>
          <a:custGeom>
            <a:avLst/>
            <a:gdLst/>
            <a:ahLst/>
            <a:cxnLst/>
            <a:rect r="r" b="b" t="t" l="l"/>
            <a:pathLst>
              <a:path h="496289" w="1640623">
                <a:moveTo>
                  <a:pt x="0" y="0"/>
                </a:moveTo>
                <a:lnTo>
                  <a:pt x="1640624" y="0"/>
                </a:lnTo>
                <a:lnTo>
                  <a:pt x="1640624" y="496288"/>
                </a:lnTo>
                <a:lnTo>
                  <a:pt x="0" y="49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396021" y="3679664"/>
            <a:ext cx="13405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323232"/>
                </a:solidFill>
                <a:latin typeface="Chewy"/>
                <a:ea typeface="Chewy"/>
                <a:cs typeface="Chewy"/>
                <a:sym typeface="Chewy"/>
              </a:rPr>
              <a:t>Result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785827"/>
            <a:ext cx="10975199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23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hows how sales fluctuate over time, helpi</a:t>
            </a: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ng identify seasonal trends, peaks, or dips.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Useful for forecasting and planning inventory or marketing campaigns.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4884" y="1815833"/>
            <a:ext cx="7971248" cy="7009736"/>
          </a:xfrm>
          <a:custGeom>
            <a:avLst/>
            <a:gdLst/>
            <a:ahLst/>
            <a:cxnLst/>
            <a:rect r="r" b="b" t="t" l="l"/>
            <a:pathLst>
              <a:path h="7009736" w="7971248">
                <a:moveTo>
                  <a:pt x="0" y="0"/>
                </a:moveTo>
                <a:lnTo>
                  <a:pt x="7971248" y="0"/>
                </a:lnTo>
                <a:lnTo>
                  <a:pt x="7971248" y="7009735"/>
                </a:lnTo>
                <a:lnTo>
                  <a:pt x="0" y="7009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1815833"/>
            <a:ext cx="8393074" cy="3043642"/>
          </a:xfrm>
          <a:custGeom>
            <a:avLst/>
            <a:gdLst/>
            <a:ahLst/>
            <a:cxnLst/>
            <a:rect r="r" b="b" t="t" l="l"/>
            <a:pathLst>
              <a:path h="3043642" w="8393074">
                <a:moveTo>
                  <a:pt x="0" y="0"/>
                </a:moveTo>
                <a:lnTo>
                  <a:pt x="8393074" y="0"/>
                </a:lnTo>
                <a:lnTo>
                  <a:pt x="8393074" y="3043642"/>
                </a:lnTo>
                <a:lnTo>
                  <a:pt x="0" y="3043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QUERY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Customers with Highest Total Spending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9438" y="5774393"/>
            <a:ext cx="8742198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23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Identifie</a:t>
            </a: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s your most valuable customers driving the</a:t>
            </a: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 majority of revenue.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Can be used to tailor loyalty programs, VIP treatment, or targeted promotions.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1128" y="1763911"/>
            <a:ext cx="10163250" cy="3794435"/>
          </a:xfrm>
          <a:custGeom>
            <a:avLst/>
            <a:gdLst/>
            <a:ahLst/>
            <a:cxnLst/>
            <a:rect r="r" b="b" t="t" l="l"/>
            <a:pathLst>
              <a:path h="3794435" w="10163250">
                <a:moveTo>
                  <a:pt x="0" y="0"/>
                </a:moveTo>
                <a:lnTo>
                  <a:pt x="10163250" y="0"/>
                </a:lnTo>
                <a:lnTo>
                  <a:pt x="10163250" y="3794434"/>
                </a:lnTo>
                <a:lnTo>
                  <a:pt x="0" y="3794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5" t="0" r="-37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04378" y="6321523"/>
            <a:ext cx="7073202" cy="2182647"/>
          </a:xfrm>
          <a:custGeom>
            <a:avLst/>
            <a:gdLst/>
            <a:ahLst/>
            <a:cxnLst/>
            <a:rect r="r" b="b" t="t" l="l"/>
            <a:pathLst>
              <a:path h="2182647" w="7073202">
                <a:moveTo>
                  <a:pt x="0" y="0"/>
                </a:moveTo>
                <a:lnTo>
                  <a:pt x="7073201" y="0"/>
                </a:lnTo>
                <a:lnTo>
                  <a:pt x="7073201" y="2182647"/>
                </a:lnTo>
                <a:lnTo>
                  <a:pt x="0" y="21826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41" t="0" r="-524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QUERY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Products With Highest Returns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1128" y="5972518"/>
            <a:ext cx="10163250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23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Highlights products with high return counts, potentially indicating quality issues or misaligned customer expectations.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Can focus quality assurance efforts or reconsider product offerings.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4974013">
            <a:off x="13420667" y="4465509"/>
            <a:ext cx="1640623" cy="496289"/>
          </a:xfrm>
          <a:custGeom>
            <a:avLst/>
            <a:gdLst/>
            <a:ahLst/>
            <a:cxnLst/>
            <a:rect r="r" b="b" t="t" l="l"/>
            <a:pathLst>
              <a:path h="496289" w="1640623">
                <a:moveTo>
                  <a:pt x="0" y="0"/>
                </a:moveTo>
                <a:lnTo>
                  <a:pt x="1640623" y="0"/>
                </a:lnTo>
                <a:lnTo>
                  <a:pt x="1640623" y="496289"/>
                </a:lnTo>
                <a:lnTo>
                  <a:pt x="0" y="496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570716" y="3240902"/>
            <a:ext cx="13405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323232"/>
                </a:solidFill>
                <a:latin typeface="Chewy"/>
                <a:ea typeface="Chewy"/>
                <a:cs typeface="Chewy"/>
                <a:sym typeface="Chewy"/>
              </a:rPr>
              <a:t>Result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7918" y="1708348"/>
            <a:ext cx="7746082" cy="7549952"/>
          </a:xfrm>
          <a:custGeom>
            <a:avLst/>
            <a:gdLst/>
            <a:ahLst/>
            <a:cxnLst/>
            <a:rect r="r" b="b" t="t" l="l"/>
            <a:pathLst>
              <a:path h="7549952" w="7746082">
                <a:moveTo>
                  <a:pt x="0" y="0"/>
                </a:moveTo>
                <a:lnTo>
                  <a:pt x="7746082" y="0"/>
                </a:lnTo>
                <a:lnTo>
                  <a:pt x="7746082" y="7549952"/>
                </a:lnTo>
                <a:lnTo>
                  <a:pt x="0" y="7549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1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86708" y="1708348"/>
            <a:ext cx="6172592" cy="4320814"/>
          </a:xfrm>
          <a:custGeom>
            <a:avLst/>
            <a:gdLst/>
            <a:ahLst/>
            <a:cxnLst/>
            <a:rect r="r" b="b" t="t" l="l"/>
            <a:pathLst>
              <a:path h="4320814" w="6172592">
                <a:moveTo>
                  <a:pt x="0" y="0"/>
                </a:moveTo>
                <a:lnTo>
                  <a:pt x="6172592" y="0"/>
                </a:lnTo>
                <a:lnTo>
                  <a:pt x="6172592" y="4320814"/>
                </a:lnTo>
                <a:lnTo>
                  <a:pt x="0" y="4320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QUERY 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: Top Revenue generating products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6191087"/>
            <a:ext cx="8445901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23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Reveals which products contribute the largest share of income, guiding product prioritization and inventory stocking.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May overlap with top returned products, showing a trade-off between popularity and returns.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267963">
            <a:off x="9295042" y="3618423"/>
            <a:ext cx="1640623" cy="496289"/>
          </a:xfrm>
          <a:custGeom>
            <a:avLst/>
            <a:gdLst/>
            <a:ahLst/>
            <a:cxnLst/>
            <a:rect r="r" b="b" t="t" l="l"/>
            <a:pathLst>
              <a:path h="496289" w="1640623">
                <a:moveTo>
                  <a:pt x="0" y="0"/>
                </a:moveTo>
                <a:lnTo>
                  <a:pt x="1640624" y="0"/>
                </a:lnTo>
                <a:lnTo>
                  <a:pt x="1640624" y="496289"/>
                </a:lnTo>
                <a:lnTo>
                  <a:pt x="0" y="496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612613" y="3260025"/>
            <a:ext cx="100548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23232"/>
                </a:solidFill>
                <a:latin typeface="Chewy"/>
                <a:ea typeface="Chewy"/>
                <a:cs typeface="Chewy"/>
                <a:sym typeface="Chewy"/>
              </a:rPr>
              <a:t>Result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5987" y="1698322"/>
            <a:ext cx="8630823" cy="5365550"/>
          </a:xfrm>
          <a:custGeom>
            <a:avLst/>
            <a:gdLst/>
            <a:ahLst/>
            <a:cxnLst/>
            <a:rect r="r" b="b" t="t" l="l"/>
            <a:pathLst>
              <a:path h="5365550" w="8630823">
                <a:moveTo>
                  <a:pt x="0" y="0"/>
                </a:moveTo>
                <a:lnTo>
                  <a:pt x="8630823" y="0"/>
                </a:lnTo>
                <a:lnTo>
                  <a:pt x="8630823" y="5365549"/>
                </a:lnTo>
                <a:lnTo>
                  <a:pt x="0" y="5365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46048" y="4474806"/>
            <a:ext cx="6463482" cy="2589065"/>
          </a:xfrm>
          <a:custGeom>
            <a:avLst/>
            <a:gdLst/>
            <a:ahLst/>
            <a:cxnLst/>
            <a:rect r="r" b="b" t="t" l="l"/>
            <a:pathLst>
              <a:path h="2589065" w="6463482">
                <a:moveTo>
                  <a:pt x="0" y="0"/>
                </a:moveTo>
                <a:lnTo>
                  <a:pt x="6463483" y="0"/>
                </a:lnTo>
                <a:lnTo>
                  <a:pt x="6463483" y="2589065"/>
                </a:lnTo>
                <a:lnTo>
                  <a:pt x="0" y="25890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3782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QUERY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Customers and Their Return Counts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4974013">
            <a:off x="13405108" y="3288260"/>
            <a:ext cx="1640623" cy="496289"/>
          </a:xfrm>
          <a:custGeom>
            <a:avLst/>
            <a:gdLst/>
            <a:ahLst/>
            <a:cxnLst/>
            <a:rect r="r" b="b" t="t" l="l"/>
            <a:pathLst>
              <a:path h="496289" w="1640623">
                <a:moveTo>
                  <a:pt x="0" y="0"/>
                </a:moveTo>
                <a:lnTo>
                  <a:pt x="1640623" y="0"/>
                </a:lnTo>
                <a:lnTo>
                  <a:pt x="1640623" y="496289"/>
                </a:lnTo>
                <a:lnTo>
                  <a:pt x="0" y="496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555157" y="2063653"/>
            <a:ext cx="13405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323232"/>
                </a:solidFill>
                <a:latin typeface="Chewy"/>
                <a:ea typeface="Chewy"/>
                <a:cs typeface="Chewy"/>
                <a:sym typeface="Chewy"/>
              </a:rPr>
              <a:t>Result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5987" y="7442398"/>
            <a:ext cx="16703589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23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Tracks customers who return products frequently, useful for customer service or fraud detection.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elps assess customer satisfaction and identify potential churn risks.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9531"/>
            <a:ext cx="18288000" cy="1943954"/>
            <a:chOff x="0" y="0"/>
            <a:chExt cx="4816593" cy="511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11988"/>
            </a:xfrm>
            <a:custGeom>
              <a:avLst/>
              <a:gdLst/>
              <a:ahLst/>
              <a:cxnLst/>
              <a:rect r="r" b="b" t="t" l="l"/>
              <a:pathLst>
                <a:path h="511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1988"/>
                  </a:lnTo>
                  <a:lnTo>
                    <a:pt x="0" y="511988"/>
                  </a:lnTo>
                  <a:close/>
                </a:path>
              </a:pathLst>
            </a:custGeom>
            <a:solidFill>
              <a:srgbClr val="F9DA91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483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5433" y="1716027"/>
            <a:ext cx="10547668" cy="5118721"/>
          </a:xfrm>
          <a:custGeom>
            <a:avLst/>
            <a:gdLst/>
            <a:ahLst/>
            <a:cxnLst/>
            <a:rect r="r" b="b" t="t" l="l"/>
            <a:pathLst>
              <a:path h="5118721" w="10547668">
                <a:moveTo>
                  <a:pt x="0" y="0"/>
                </a:moveTo>
                <a:lnTo>
                  <a:pt x="10547668" y="0"/>
                </a:lnTo>
                <a:lnTo>
                  <a:pt x="10547668" y="5118721"/>
                </a:lnTo>
                <a:lnTo>
                  <a:pt x="0" y="5118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11506" y="5143500"/>
            <a:ext cx="6927442" cy="1643551"/>
          </a:xfrm>
          <a:custGeom>
            <a:avLst/>
            <a:gdLst/>
            <a:ahLst/>
            <a:cxnLst/>
            <a:rect r="r" b="b" t="t" l="l"/>
            <a:pathLst>
              <a:path h="1643551" w="6927442">
                <a:moveTo>
                  <a:pt x="0" y="0"/>
                </a:moveTo>
                <a:lnTo>
                  <a:pt x="6927442" y="0"/>
                </a:lnTo>
                <a:lnTo>
                  <a:pt x="6927442" y="1643551"/>
                </a:lnTo>
                <a:lnTo>
                  <a:pt x="0" y="1643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37" t="0" r="-105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11150"/>
            <a:ext cx="1828800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39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QUERY</a:t>
            </a:r>
            <a:r>
              <a:rPr lang="en-US" sz="3999" spc="-39">
                <a:solidFill>
                  <a:srgbClr val="323232"/>
                </a:solidFill>
                <a:latin typeface="Poppins"/>
                <a:ea typeface="Poppins"/>
                <a:cs typeface="Poppins"/>
                <a:sym typeface="Poppins"/>
              </a:rPr>
              <a:t> : Return Rate Over Time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5433" y="7006198"/>
            <a:ext cx="17793515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23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Displays the proportion of orders resulting in returns each month, indicating trends in product satisfaction or service quality.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Sudden spikes may signal issues requiring prompt investigation.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4974013">
            <a:off x="13754915" y="3783964"/>
            <a:ext cx="1640623" cy="496289"/>
          </a:xfrm>
          <a:custGeom>
            <a:avLst/>
            <a:gdLst/>
            <a:ahLst/>
            <a:cxnLst/>
            <a:rect r="r" b="b" t="t" l="l"/>
            <a:pathLst>
              <a:path h="496289" w="1640623">
                <a:moveTo>
                  <a:pt x="0" y="0"/>
                </a:moveTo>
                <a:lnTo>
                  <a:pt x="1640623" y="0"/>
                </a:lnTo>
                <a:lnTo>
                  <a:pt x="1640623" y="496288"/>
                </a:lnTo>
                <a:lnTo>
                  <a:pt x="0" y="49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904964" y="2559356"/>
            <a:ext cx="13405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323232"/>
                </a:solidFill>
                <a:latin typeface="Chewy"/>
                <a:ea typeface="Chewy"/>
                <a:cs typeface="Chewy"/>
                <a:sym typeface="Chewy"/>
              </a:rPr>
              <a:t>Result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23232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DAGureY6ays</dc:identifier>
  <dcterms:modified xsi:type="dcterms:W3CDTF">2011-08-01T06:04:30Z</dcterms:modified>
  <cp:revision>1</cp:revision>
  <dc:title>Sales Report</dc:title>
</cp:coreProperties>
</file>