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8" r:id="rId2"/>
    <p:sldId id="256" r:id="rId3"/>
    <p:sldId id="258" r:id="rId4"/>
    <p:sldId id="259" r:id="rId5"/>
    <p:sldId id="260" r:id="rId6"/>
    <p:sldId id="261" r:id="rId7"/>
    <p:sldId id="262" r:id="rId8"/>
    <p:sldId id="269" r:id="rId9"/>
    <p:sldId id="263" r:id="rId10"/>
    <p:sldId id="270" r:id="rId11"/>
    <p:sldId id="264" r:id="rId12"/>
    <p:sldId id="265" r:id="rId13"/>
    <p:sldId id="266" r:id="rId14"/>
  </p:sldIdLst>
  <p:sldSz cx="18288000" cy="10287000"/>
  <p:notesSz cx="6858000" cy="9144000"/>
  <p:embeddedFontLst>
    <p:embeddedFont>
      <p:font typeface="Archivo Black" panose="020B0604020202020204" charset="0"/>
      <p:regular r:id="rId15"/>
    </p:embeddedFont>
    <p:embeddedFont>
      <p:font typeface="Open Sans" panose="020B0606030504020204" pitchFamily="34" charset="0"/>
      <p:regular r:id="rId16"/>
      <p:bold r:id="rId17"/>
      <p:italic r:id="rId18"/>
      <p:boldItalic r:id="rId19"/>
    </p:embeddedFont>
    <p:embeddedFont>
      <p:font typeface="Open Sans Bold" panose="020B0806030504020204" charset="0"/>
      <p:regular r:id="rId20"/>
      <p:bold r:id="rId21"/>
    </p:embeddedFont>
    <p:embeddedFont>
      <p:font typeface="Open Sans Italics"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7D8"/>
    <a:srgbClr val="1C19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72E63-1619-871B-8D34-AEE9C7616A73}" v="138" dt="2025-10-17T14:16:08.5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101" d="100"/>
          <a:sy n="101" d="100"/>
        </p:scale>
        <p:origin x="65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191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1/relationships/webextension" Target="../webextensions/webextension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32067" y="2748993"/>
            <a:ext cx="6686234" cy="4789015"/>
          </a:xfrm>
          <a:custGeom>
            <a:avLst/>
            <a:gdLst/>
            <a:ahLst/>
            <a:cxnLst/>
            <a:rect l="l" t="t" r="r" b="b"/>
            <a:pathLst>
              <a:path w="6686234" h="4789015">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1406876" y="3432930"/>
            <a:ext cx="7737124" cy="2910861"/>
          </a:xfrm>
          <a:prstGeom prst="rect">
            <a:avLst/>
          </a:prstGeom>
        </p:spPr>
        <p:txBody>
          <a:bodyPr lIns="0" tIns="0" rIns="0" bIns="0" rtlCol="0" anchor="t">
            <a:spAutoFit/>
          </a:bodyPr>
          <a:lstStyle/>
          <a:p>
            <a:pPr marL="0" lvl="0" indent="0" algn="l">
              <a:lnSpc>
                <a:spcPts val="11715"/>
              </a:lnSpc>
            </a:pPr>
            <a:r>
              <a:rPr lang="en-US" sz="8000" spc="213" dirty="0">
                <a:solidFill>
                  <a:srgbClr val="F6E7D8"/>
                </a:solidFill>
                <a:latin typeface="Archivo Black"/>
                <a:ea typeface="Archivo Black"/>
                <a:cs typeface="Archivo Black"/>
                <a:sym typeface="Archivo Black"/>
              </a:rPr>
              <a:t>PHISHING AWARENESS</a:t>
            </a:r>
          </a:p>
        </p:txBody>
      </p:sp>
      <p:sp>
        <p:nvSpPr>
          <p:cNvPr id="4" name="TextBox 4"/>
          <p:cNvSpPr txBox="1"/>
          <p:nvPr/>
        </p:nvSpPr>
        <p:spPr>
          <a:xfrm>
            <a:off x="1406876" y="7398307"/>
            <a:ext cx="6066793" cy="422275"/>
          </a:xfrm>
          <a:prstGeom prst="rect">
            <a:avLst/>
          </a:prstGeom>
        </p:spPr>
        <p:txBody>
          <a:bodyPr lIns="0" tIns="0" rIns="0" bIns="0" rtlCol="0" anchor="t">
            <a:spAutoFit/>
          </a:bodyPr>
          <a:lstStyle/>
          <a:p>
            <a:pPr algn="l">
              <a:lnSpc>
                <a:spcPts val="3499"/>
              </a:lnSpc>
            </a:pPr>
            <a:r>
              <a:rPr lang="en-US" sz="2499" spc="49">
                <a:solidFill>
                  <a:srgbClr val="F6E7D8"/>
                </a:solidFill>
                <a:latin typeface="Open Sans"/>
                <a:ea typeface="Open Sans"/>
                <a:cs typeface="Open Sans"/>
                <a:sym typeface="Open Sans"/>
              </a:rPr>
              <a:t>Think Before You Click!</a:t>
            </a:r>
          </a:p>
        </p:txBody>
      </p:sp>
      <p:sp>
        <p:nvSpPr>
          <p:cNvPr id="5" name="TextBox 5"/>
          <p:cNvSpPr txBox="1"/>
          <p:nvPr/>
        </p:nvSpPr>
        <p:spPr>
          <a:xfrm>
            <a:off x="1406876" y="2615060"/>
            <a:ext cx="7737124" cy="422275"/>
          </a:xfrm>
          <a:prstGeom prst="rect">
            <a:avLst/>
          </a:prstGeom>
        </p:spPr>
        <p:txBody>
          <a:bodyPr lIns="0" tIns="0" rIns="0" bIns="0" rtlCol="0" anchor="t">
            <a:spAutoFit/>
          </a:bodyPr>
          <a:lstStyle/>
          <a:p>
            <a:pPr marL="0" lvl="0" indent="0" algn="l">
              <a:lnSpc>
                <a:spcPts val="3499"/>
              </a:lnSpc>
            </a:pPr>
            <a:r>
              <a:rPr lang="en-US" sz="2499" b="1" spc="124">
                <a:solidFill>
                  <a:srgbClr val="F6E7D8"/>
                </a:solidFill>
                <a:latin typeface="Open Sans Bold"/>
                <a:ea typeface="Open Sans Bold"/>
                <a:cs typeface="Open Sans Bold"/>
                <a:sym typeface="Open Sans Bold"/>
              </a:rPr>
              <a:t>DIGITAL CITIZENSHIP LESSON</a:t>
            </a:r>
          </a:p>
        </p:txBody>
      </p:sp>
      <p:sp>
        <p:nvSpPr>
          <p:cNvPr id="6" name="AutoShape 6"/>
          <p:cNvSpPr/>
          <p:nvPr/>
        </p:nvSpPr>
        <p:spPr>
          <a:xfrm>
            <a:off x="1311626" y="7196146"/>
            <a:ext cx="7737124" cy="0"/>
          </a:xfrm>
          <a:prstGeom prst="line">
            <a:avLst/>
          </a:prstGeom>
          <a:ln w="104775" cap="flat">
            <a:solidFill>
              <a:srgbClr val="F6E7D8"/>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6908E-5136-294A-27D9-C2FA2262917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FEC217F-3904-B004-8558-EA3C54BFDAA5}"/>
              </a:ext>
            </a:extLst>
          </p:cNvPr>
          <p:cNvSpPr txBox="1"/>
          <p:nvPr/>
        </p:nvSpPr>
        <p:spPr>
          <a:xfrm>
            <a:off x="283371" y="291459"/>
            <a:ext cx="10863257" cy="2462213"/>
          </a:xfrm>
          <a:prstGeom prst="rect">
            <a:avLst/>
          </a:prstGeom>
        </p:spPr>
        <p:txBody>
          <a:bodyPr lIns="0" tIns="0" rIns="0" bIns="0" rtlCol="0" anchor="t">
            <a:spAutoFit/>
          </a:bodyPr>
          <a:lstStyle/>
          <a:p>
            <a:pPr>
              <a:lnSpc>
                <a:spcPts val="9600"/>
              </a:lnSpc>
              <a:spcBef>
                <a:spcPct val="0"/>
              </a:spcBef>
            </a:pPr>
            <a:r>
              <a:rPr lang="en-US" sz="8000" spc="160" dirty="0">
                <a:solidFill>
                  <a:srgbClr val="F6E7D8"/>
                </a:solidFill>
                <a:latin typeface="Archivo Black"/>
                <a:sym typeface="Archivo Black"/>
              </a:rPr>
              <a:t>RECAP</a:t>
            </a:r>
            <a:endParaRPr lang="en-US" dirty="0">
              <a:solidFill>
                <a:srgbClr val="000000"/>
              </a:solidFill>
              <a:latin typeface="Calibri"/>
              <a:ea typeface="Calibri"/>
              <a:cs typeface="Calibri"/>
              <a:sym typeface="Archivo Black"/>
            </a:endParaRPr>
          </a:p>
          <a:p>
            <a:pPr marL="0" lvl="0" indent="0">
              <a:lnSpc>
                <a:spcPts val="9600"/>
              </a:lnSpc>
              <a:spcBef>
                <a:spcPct val="0"/>
              </a:spcBef>
            </a:pPr>
            <a:endParaRPr lang="en-US" sz="8000" spc="160" dirty="0">
              <a:solidFill>
                <a:srgbClr val="F6E7D8"/>
              </a:solidFill>
              <a:latin typeface="Archivo Black"/>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16" name="Object 15">
                <a:extLst>
                  <a:ext uri="{FF2B5EF4-FFF2-40B4-BE49-F238E27FC236}">
                    <a16:creationId xmlns:a16="http://schemas.microsoft.com/office/drawing/2014/main" id="{EDE52A1C-A00E-BD0B-D9E4-0F0E3BA2C3B4}"/>
                  </a:ext>
                </a:extLst>
              </p:cNvPr>
              <p:cNvGraphicFramePr>
                <a:graphicFrameLocks noGrp="1"/>
              </p:cNvGraphicFramePr>
              <p:nvPr>
                <p:extLst>
                  <p:ext uri="{D42A27DB-BD31-4B8C-83A1-F6EECF244321}">
                    <p14:modId xmlns:p14="http://schemas.microsoft.com/office/powerpoint/2010/main" val="2772059708"/>
                  </p:ext>
                </p:extLst>
              </p:nvPr>
            </p:nvGraphicFramePr>
            <p:xfrm>
              <a:off x="7263580" y="36873"/>
              <a:ext cx="11061290" cy="10250126"/>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6" name="Object 15">
                <a:extLst>
                  <a:ext uri="{FF2B5EF4-FFF2-40B4-BE49-F238E27FC236}">
                    <a16:creationId xmlns:a16="http://schemas.microsoft.com/office/drawing/2014/main" id="{EDE52A1C-A00E-BD0B-D9E4-0F0E3BA2C3B4}"/>
                  </a:ext>
                </a:extLst>
              </p:cNvPr>
              <p:cNvPicPr>
                <a:picLocks noGrp="1" noRot="1" noChangeAspect="1" noMove="1" noResize="1" noEditPoints="1" noAdjustHandles="1" noChangeArrowheads="1" noChangeShapeType="1"/>
              </p:cNvPicPr>
              <p:nvPr/>
            </p:nvPicPr>
            <p:blipFill>
              <a:blip r:embed="rId3"/>
              <a:stretch>
                <a:fillRect/>
              </a:stretch>
            </p:blipFill>
            <p:spPr>
              <a:xfrm>
                <a:off x="7263580" y="36873"/>
                <a:ext cx="11061290" cy="10250126"/>
              </a:xfrm>
              <a:prstGeom prst="rect">
                <a:avLst/>
              </a:prstGeom>
            </p:spPr>
          </p:pic>
        </mc:Fallback>
      </mc:AlternateContent>
      <p:sp>
        <p:nvSpPr>
          <p:cNvPr id="17" name="TextBox 16">
            <a:extLst>
              <a:ext uri="{FF2B5EF4-FFF2-40B4-BE49-F238E27FC236}">
                <a16:creationId xmlns:a16="http://schemas.microsoft.com/office/drawing/2014/main" id="{96A62A0F-DD5C-B200-E2C7-910E140C3E5A}"/>
              </a:ext>
            </a:extLst>
          </p:cNvPr>
          <p:cNvSpPr txBox="1"/>
          <p:nvPr/>
        </p:nvSpPr>
        <p:spPr>
          <a:xfrm>
            <a:off x="1181745" y="2755636"/>
            <a:ext cx="453144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en-GB" sz="2400" dirty="0">
                <a:solidFill>
                  <a:srgbClr val="F6E7D8"/>
                </a:solidFill>
                <a:latin typeface="Open Sans Bold"/>
                <a:ea typeface="+mn-lt"/>
                <a:cs typeface="+mn-lt"/>
              </a:rPr>
              <a:t>Phishing exploits trust and urgency; always verify before acting.</a:t>
            </a:r>
            <a:endParaRPr lang="en-US"/>
          </a:p>
          <a:p>
            <a:pPr marL="285750" indent="-285750">
              <a:buFont typeface="Wingdings"/>
              <a:buChar char="Ø"/>
            </a:pPr>
            <a:endParaRPr lang="en-GB" sz="2400" dirty="0">
              <a:solidFill>
                <a:srgbClr val="F6E7D8"/>
              </a:solidFill>
              <a:latin typeface="Open Sans Bold"/>
              <a:ea typeface="+mn-lt"/>
              <a:cs typeface="+mn-lt"/>
            </a:endParaRPr>
          </a:p>
          <a:p>
            <a:pPr marL="285750" indent="-285750">
              <a:buFont typeface="Wingdings"/>
              <a:buChar char="Ø"/>
            </a:pPr>
            <a:r>
              <a:rPr lang="en-GB" sz="2400" dirty="0">
                <a:solidFill>
                  <a:srgbClr val="F6E7D8"/>
                </a:solidFill>
                <a:latin typeface="Open Sans Bold"/>
                <a:ea typeface="+mn-lt"/>
                <a:cs typeface="+mn-lt"/>
              </a:rPr>
              <a:t>Look for sender, link, and site anomalies; hover to preview links.</a:t>
            </a:r>
          </a:p>
          <a:p>
            <a:pPr marL="285750" indent="-285750">
              <a:buFont typeface="Wingdings"/>
              <a:buChar char="Ø"/>
            </a:pPr>
            <a:endParaRPr lang="en-GB" sz="2400" dirty="0">
              <a:solidFill>
                <a:srgbClr val="F6E7D8"/>
              </a:solidFill>
              <a:latin typeface="Open Sans Bold"/>
              <a:ea typeface="+mn-lt"/>
              <a:cs typeface="+mn-lt"/>
            </a:endParaRPr>
          </a:p>
          <a:p>
            <a:pPr marL="285750" indent="-285750">
              <a:buFont typeface="Wingdings"/>
              <a:buChar char="Ø"/>
            </a:pPr>
            <a:r>
              <a:rPr lang="en-GB" sz="2400" dirty="0">
                <a:solidFill>
                  <a:srgbClr val="F6E7D8"/>
                </a:solidFill>
                <a:latin typeface="Open Sans Bold"/>
                <a:ea typeface="+mn-lt"/>
                <a:cs typeface="+mn-lt"/>
              </a:rPr>
              <a:t>Use MFA, keep systems updated, and report incidents promptly</a:t>
            </a:r>
            <a:endParaRPr lang="en-GB" sz="2400" dirty="0">
              <a:solidFill>
                <a:srgbClr val="F6E7D8"/>
              </a:solidFill>
              <a:latin typeface="Open Sans Bold"/>
              <a:ea typeface="Calibri"/>
              <a:cs typeface="Calibri"/>
            </a:endParaRPr>
          </a:p>
        </p:txBody>
      </p:sp>
    </p:spTree>
    <p:extLst>
      <p:ext uri="{BB962C8B-B14F-4D97-AF65-F5344CB8AC3E}">
        <p14:creationId xmlns:p14="http://schemas.microsoft.com/office/powerpoint/2010/main" val="3206960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785610" y="1692556"/>
            <a:ext cx="8824656" cy="3676650"/>
          </a:xfrm>
          <a:prstGeom prst="rect">
            <a:avLst/>
          </a:prstGeom>
        </p:spPr>
        <p:txBody>
          <a:bodyPr lIns="0" tIns="0" rIns="0" bIns="0" rtlCol="0" anchor="t">
            <a:spAutoFit/>
          </a:bodyPr>
          <a:lstStyle/>
          <a:p>
            <a:pPr marL="0" lvl="0" indent="0" algn="l">
              <a:lnSpc>
                <a:spcPts val="9600"/>
              </a:lnSpc>
            </a:pPr>
            <a:r>
              <a:rPr lang="en-US" sz="8000" spc="160">
                <a:solidFill>
                  <a:srgbClr val="F6E7D8"/>
                </a:solidFill>
                <a:latin typeface="Archivo Black"/>
                <a:ea typeface="Archivo Black"/>
                <a:cs typeface="Archivo Black"/>
                <a:sym typeface="Archivo Black"/>
              </a:rPr>
              <a:t>REPORT PHISHING ATTEMPTS</a:t>
            </a:r>
          </a:p>
        </p:txBody>
      </p:sp>
      <p:sp>
        <p:nvSpPr>
          <p:cNvPr id="3" name="TextBox 3"/>
          <p:cNvSpPr txBox="1"/>
          <p:nvPr/>
        </p:nvSpPr>
        <p:spPr>
          <a:xfrm>
            <a:off x="7785610" y="5720752"/>
            <a:ext cx="8824656" cy="2756909"/>
          </a:xfrm>
          <a:prstGeom prst="rect">
            <a:avLst/>
          </a:prstGeom>
        </p:spPr>
        <p:txBody>
          <a:bodyPr lIns="0" tIns="0" rIns="0" bIns="0" rtlCol="0" anchor="t">
            <a:spAutoFit/>
          </a:bodyPr>
          <a:lstStyle/>
          <a:p>
            <a:pPr algn="l">
              <a:lnSpc>
                <a:spcPts val="3108"/>
              </a:lnSpc>
            </a:pPr>
            <a:r>
              <a:rPr lang="en-US" sz="2220" spc="44" dirty="0">
                <a:solidFill>
                  <a:srgbClr val="F6E7D8"/>
                </a:solidFill>
                <a:latin typeface="Open Sans"/>
                <a:ea typeface="Open Sans"/>
                <a:cs typeface="Open Sans"/>
                <a:sym typeface="Open Sans"/>
              </a:rPr>
              <a:t>If you suspect a phishing attempt, report it to Company’s IT department. Please don't forward the phishing email or message to another user. You can show them on your device. Forwarding phishing emails could lead to others being phished. </a:t>
            </a:r>
          </a:p>
          <a:p>
            <a:pPr algn="l">
              <a:lnSpc>
                <a:spcPts val="3108"/>
              </a:lnSpc>
            </a:pPr>
            <a:endParaRPr lang="en-US" sz="2220" spc="44" dirty="0">
              <a:solidFill>
                <a:srgbClr val="F6E7D8"/>
              </a:solidFill>
              <a:latin typeface="Open Sans"/>
              <a:ea typeface="Open Sans"/>
              <a:cs typeface="Open Sans"/>
              <a:sym typeface="Open Sans"/>
            </a:endParaRPr>
          </a:p>
          <a:p>
            <a:pPr marL="0" lvl="0" indent="0" algn="l">
              <a:lnSpc>
                <a:spcPts val="3108"/>
              </a:lnSpc>
              <a:spcBef>
                <a:spcPct val="0"/>
              </a:spcBef>
            </a:pPr>
            <a:r>
              <a:rPr lang="en-US" sz="2220" spc="44" dirty="0">
                <a:solidFill>
                  <a:srgbClr val="F6E7D8"/>
                </a:solidFill>
                <a:latin typeface="Open Sans"/>
                <a:ea typeface="Open Sans"/>
                <a:cs typeface="Open Sans"/>
                <a:sym typeface="Open Sans"/>
              </a:rPr>
              <a:t>Reporting phishing attempts helps protect others from falling victim to the scam. </a:t>
            </a:r>
          </a:p>
        </p:txBody>
      </p:sp>
      <p:sp>
        <p:nvSpPr>
          <p:cNvPr id="4" name="Freeform 4"/>
          <p:cNvSpPr/>
          <p:nvPr/>
        </p:nvSpPr>
        <p:spPr>
          <a:xfrm>
            <a:off x="2056628" y="2621131"/>
            <a:ext cx="3815083" cy="5044738"/>
          </a:xfrm>
          <a:custGeom>
            <a:avLst/>
            <a:gdLst/>
            <a:ahLst/>
            <a:cxnLst/>
            <a:rect l="l" t="t" r="r" b="b"/>
            <a:pathLst>
              <a:path w="3815083" h="5044738">
                <a:moveTo>
                  <a:pt x="0" y="0"/>
                </a:moveTo>
                <a:lnTo>
                  <a:pt x="3815083" y="0"/>
                </a:lnTo>
                <a:lnTo>
                  <a:pt x="3815083" y="5044738"/>
                </a:lnTo>
                <a:lnTo>
                  <a:pt x="0" y="50447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83430" y="1768756"/>
            <a:ext cx="12121140" cy="1158875"/>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THINK CRITICALLY</a:t>
            </a:r>
          </a:p>
        </p:txBody>
      </p:sp>
      <p:sp>
        <p:nvSpPr>
          <p:cNvPr id="3" name="Freeform 3"/>
          <p:cNvSpPr/>
          <p:nvPr/>
        </p:nvSpPr>
        <p:spPr>
          <a:xfrm>
            <a:off x="3622110" y="3874042"/>
            <a:ext cx="1084551" cy="1424697"/>
          </a:xfrm>
          <a:custGeom>
            <a:avLst/>
            <a:gdLst/>
            <a:ahLst/>
            <a:cxnLst/>
            <a:rect l="l" t="t" r="r" b="b"/>
            <a:pathLst>
              <a:path w="1084551" h="1424697">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8236549" y="3874042"/>
            <a:ext cx="1814901" cy="1424697"/>
          </a:xfrm>
          <a:custGeom>
            <a:avLst/>
            <a:gdLst/>
            <a:ahLst/>
            <a:cxnLst/>
            <a:rect l="l" t="t" r="r" b="b"/>
            <a:pathLst>
              <a:path w="1814901" h="1424697">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13328414" y="3902529"/>
            <a:ext cx="1528182" cy="1367723"/>
          </a:xfrm>
          <a:custGeom>
            <a:avLst/>
            <a:gdLst/>
            <a:ahLst/>
            <a:cxnLst/>
            <a:rect l="l" t="t" r="r" b="b"/>
            <a:pathLst>
              <a:path w="1528182" h="1367723">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2382487" y="6034197"/>
            <a:ext cx="3563797" cy="18376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Be skeptical of emails, messages, or posts that seem too good to be true or too urgent. Remember, if it sounds too good to be true, it probably is!</a:t>
            </a:r>
          </a:p>
        </p:txBody>
      </p:sp>
      <p:sp>
        <p:nvSpPr>
          <p:cNvPr id="7" name="TextBox 7"/>
          <p:cNvSpPr txBox="1"/>
          <p:nvPr/>
        </p:nvSpPr>
        <p:spPr>
          <a:xfrm>
            <a:off x="7300930" y="6034197"/>
            <a:ext cx="3626017" cy="21424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Think before clicking on any links, sharing personal information online, or opening any suspicious attachments. Ask yourself if it seems legitimate and if you were expecting it. </a:t>
            </a:r>
          </a:p>
        </p:txBody>
      </p:sp>
      <p:sp>
        <p:nvSpPr>
          <p:cNvPr id="8" name="TextBox 8"/>
          <p:cNvSpPr txBox="1"/>
          <p:nvPr/>
        </p:nvSpPr>
        <p:spPr>
          <a:xfrm>
            <a:off x="12279497" y="6034197"/>
            <a:ext cx="3626017" cy="21424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Verify the authenticity of the sender and the information provided before taking any action. Trust your instincts and be cautious when sharing information online.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78646" y="5536875"/>
            <a:ext cx="13130708" cy="2273300"/>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PROTECT YOURSELF FROM PHISHING</a:t>
            </a:r>
          </a:p>
        </p:txBody>
      </p:sp>
      <p:sp>
        <p:nvSpPr>
          <p:cNvPr id="3" name="TextBox 3"/>
          <p:cNvSpPr txBox="1"/>
          <p:nvPr/>
        </p:nvSpPr>
        <p:spPr>
          <a:xfrm>
            <a:off x="5005845" y="8210225"/>
            <a:ext cx="8276310" cy="422275"/>
          </a:xfrm>
          <a:prstGeom prst="rect">
            <a:avLst/>
          </a:prstGeom>
        </p:spPr>
        <p:txBody>
          <a:bodyPr lIns="0" tIns="0" rIns="0" bIns="0" rtlCol="0" anchor="t">
            <a:spAutoFit/>
          </a:bodyPr>
          <a:lstStyle/>
          <a:p>
            <a:pPr algn="ctr">
              <a:lnSpc>
                <a:spcPts val="3499"/>
              </a:lnSpc>
            </a:pPr>
            <a:r>
              <a:rPr lang="en-US" sz="2499" spc="49">
                <a:solidFill>
                  <a:srgbClr val="F6E7D8"/>
                </a:solidFill>
                <a:latin typeface="Open Sans"/>
                <a:ea typeface="Open Sans"/>
                <a:cs typeface="Open Sans"/>
                <a:sym typeface="Open Sans"/>
              </a:rPr>
              <a:t>Don't share your personal information online!</a:t>
            </a:r>
          </a:p>
        </p:txBody>
      </p:sp>
      <p:sp>
        <p:nvSpPr>
          <p:cNvPr id="4" name="Freeform 4"/>
          <p:cNvSpPr/>
          <p:nvPr/>
        </p:nvSpPr>
        <p:spPr>
          <a:xfrm>
            <a:off x="6923736" y="1028700"/>
            <a:ext cx="4440527" cy="3180527"/>
          </a:xfrm>
          <a:custGeom>
            <a:avLst/>
            <a:gdLst/>
            <a:ahLst/>
            <a:cxnLst/>
            <a:rect l="l" t="t" r="r" b="b"/>
            <a:pathLst>
              <a:path w="4440527" h="318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5275438" y="4609775"/>
            <a:ext cx="7737124" cy="422275"/>
          </a:xfrm>
          <a:prstGeom prst="rect">
            <a:avLst/>
          </a:prstGeom>
        </p:spPr>
        <p:txBody>
          <a:bodyPr lIns="0" tIns="0" rIns="0" bIns="0" rtlCol="0" anchor="t">
            <a:spAutoFit/>
          </a:bodyPr>
          <a:lstStyle/>
          <a:p>
            <a:pPr marL="0" lvl="0" indent="0" algn="ctr">
              <a:lnSpc>
                <a:spcPts val="3499"/>
              </a:lnSpc>
            </a:pPr>
            <a:r>
              <a:rPr lang="en-US" sz="2499" b="1" spc="124">
                <a:solidFill>
                  <a:srgbClr val="F6E7D8"/>
                </a:solidFill>
                <a:latin typeface="Open Sans Bold"/>
                <a:ea typeface="Open Sans Bold"/>
                <a:cs typeface="Open Sans Bold"/>
                <a:sym typeface="Open Sans Bold"/>
              </a:rPr>
              <a:t>THINK BEFORE YOU CLICK!</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712371" y="1692556"/>
            <a:ext cx="10863257" cy="1238250"/>
          </a:xfrm>
          <a:prstGeom prst="rect">
            <a:avLst/>
          </a:prstGeom>
        </p:spPr>
        <p:txBody>
          <a:bodyPr lIns="0" tIns="0" rIns="0" bIns="0" rtlCol="0" anchor="t">
            <a:spAutoFit/>
          </a:bodyPr>
          <a:lstStyle/>
          <a:p>
            <a:pPr marL="0" lvl="0" indent="0" algn="ctr">
              <a:lnSpc>
                <a:spcPts val="9600"/>
              </a:lnSpc>
              <a:spcBef>
                <a:spcPct val="0"/>
              </a:spcBef>
            </a:pPr>
            <a:r>
              <a:rPr lang="en-US" sz="8000" spc="160">
                <a:solidFill>
                  <a:srgbClr val="F6E7D8"/>
                </a:solidFill>
                <a:latin typeface="Archivo Black"/>
                <a:ea typeface="Archivo Black"/>
                <a:cs typeface="Archivo Black"/>
                <a:sym typeface="Archivo Black"/>
              </a:rPr>
              <a:t>OBJECTIVES</a:t>
            </a:r>
          </a:p>
        </p:txBody>
      </p:sp>
      <p:sp>
        <p:nvSpPr>
          <p:cNvPr id="3" name="TextBox 3"/>
          <p:cNvSpPr txBox="1"/>
          <p:nvPr/>
        </p:nvSpPr>
        <p:spPr>
          <a:xfrm>
            <a:off x="2428104" y="6443324"/>
            <a:ext cx="299344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Define phishing and identify common methods used by scammers</a:t>
            </a:r>
          </a:p>
        </p:txBody>
      </p:sp>
      <p:sp>
        <p:nvSpPr>
          <p:cNvPr id="4" name="TextBox 4"/>
          <p:cNvSpPr txBox="1"/>
          <p:nvPr/>
        </p:nvSpPr>
        <p:spPr>
          <a:xfrm>
            <a:off x="7647277" y="6443324"/>
            <a:ext cx="2993446" cy="923290"/>
          </a:xfrm>
          <a:prstGeom prst="rect">
            <a:avLst/>
          </a:prstGeom>
        </p:spPr>
        <p:txBody>
          <a:bodyPr lIns="0" tIns="0" rIns="0" bIns="0" rtlCol="0" anchor="t">
            <a:spAutoFit/>
          </a:bodyPr>
          <a:lstStyle/>
          <a:p>
            <a:pPr marL="0" lvl="0" indent="0" algn="ctr">
              <a:lnSpc>
                <a:spcPts val="2419"/>
              </a:lnSpc>
              <a:spcBef>
                <a:spcPct val="0"/>
              </a:spcBef>
            </a:pPr>
            <a:r>
              <a:rPr lang="en-US" sz="2199" spc="43">
                <a:solidFill>
                  <a:srgbClr val="F6E7D8"/>
                </a:solidFill>
                <a:latin typeface="Open Sans"/>
                <a:ea typeface="Open Sans"/>
                <a:cs typeface="Open Sans"/>
                <a:sym typeface="Open Sans"/>
              </a:rPr>
              <a:t>Recognize red flags in phishing emails, messages, or posts</a:t>
            </a:r>
          </a:p>
        </p:txBody>
      </p:sp>
      <p:sp>
        <p:nvSpPr>
          <p:cNvPr id="5" name="TextBox 5"/>
          <p:cNvSpPr txBox="1"/>
          <p:nvPr/>
        </p:nvSpPr>
        <p:spPr>
          <a:xfrm>
            <a:off x="12866450" y="6443324"/>
            <a:ext cx="2993446" cy="1837690"/>
          </a:xfrm>
          <a:prstGeom prst="rect">
            <a:avLst/>
          </a:prstGeom>
        </p:spPr>
        <p:txBody>
          <a:bodyPr lIns="0" tIns="0" rIns="0" bIns="0" rtlCol="0" anchor="t">
            <a:spAutoFit/>
          </a:bodyPr>
          <a:lstStyle/>
          <a:p>
            <a:pPr marL="0" lvl="0" indent="0" algn="ctr">
              <a:lnSpc>
                <a:spcPts val="2419"/>
              </a:lnSpc>
              <a:spcBef>
                <a:spcPct val="0"/>
              </a:spcBef>
            </a:pPr>
            <a:r>
              <a:rPr lang="en-US" sz="2199" spc="43">
                <a:solidFill>
                  <a:srgbClr val="F6E7D8"/>
                </a:solidFill>
                <a:latin typeface="Open Sans"/>
                <a:ea typeface="Open Sans"/>
                <a:cs typeface="Open Sans"/>
                <a:sym typeface="Open Sans"/>
              </a:rPr>
              <a:t>Develop critical thinking skills to discern legitimate requests from potential phishing attempts</a:t>
            </a:r>
          </a:p>
        </p:txBody>
      </p:sp>
      <p:grpSp>
        <p:nvGrpSpPr>
          <p:cNvPr id="6" name="Group 6"/>
          <p:cNvGrpSpPr/>
          <p:nvPr/>
        </p:nvGrpSpPr>
        <p:grpSpPr>
          <a:xfrm>
            <a:off x="3305195" y="4481171"/>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8" name="TextBox 8"/>
          <p:cNvSpPr txBox="1"/>
          <p:nvPr/>
        </p:nvSpPr>
        <p:spPr>
          <a:xfrm>
            <a:off x="3305195"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1</a:t>
            </a:r>
          </a:p>
        </p:txBody>
      </p:sp>
      <p:grpSp>
        <p:nvGrpSpPr>
          <p:cNvPr id="9" name="Group 9"/>
          <p:cNvGrpSpPr/>
          <p:nvPr/>
        </p:nvGrpSpPr>
        <p:grpSpPr>
          <a:xfrm>
            <a:off x="8524368" y="4481171"/>
            <a:ext cx="1239263" cy="1239263"/>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1" name="TextBox 11"/>
          <p:cNvSpPr txBox="1"/>
          <p:nvPr/>
        </p:nvSpPr>
        <p:spPr>
          <a:xfrm>
            <a:off x="8524368"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2</a:t>
            </a:r>
          </a:p>
        </p:txBody>
      </p:sp>
      <p:grpSp>
        <p:nvGrpSpPr>
          <p:cNvPr id="12" name="Group 12"/>
          <p:cNvGrpSpPr/>
          <p:nvPr/>
        </p:nvGrpSpPr>
        <p:grpSpPr>
          <a:xfrm>
            <a:off x="13743542" y="4481171"/>
            <a:ext cx="1239263" cy="1239263"/>
            <a:chOff x="0" y="0"/>
            <a:chExt cx="6350000" cy="6350000"/>
          </a:xfrm>
        </p:grpSpPr>
        <p:sp>
          <p:nvSpPr>
            <p:cNvPr id="13" name="Freeform 1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4" name="TextBox 14"/>
          <p:cNvSpPr txBox="1"/>
          <p:nvPr/>
        </p:nvSpPr>
        <p:spPr>
          <a:xfrm>
            <a:off x="13743542" y="4389158"/>
            <a:ext cx="1239263" cy="1194689"/>
          </a:xfrm>
          <a:prstGeom prst="rect">
            <a:avLst/>
          </a:prstGeom>
        </p:spPr>
        <p:txBody>
          <a:bodyPr lIns="0" tIns="0" rIns="0" bIns="0" rtlCol="0" anchor="t">
            <a:spAutoFit/>
          </a:bodyPr>
          <a:lstStyle/>
          <a:p>
            <a:pPr marL="0" lvl="1" indent="0" algn="ctr">
              <a:lnSpc>
                <a:spcPts val="10047"/>
              </a:lnSpc>
              <a:spcBef>
                <a:spcPct val="0"/>
              </a:spcBef>
            </a:pPr>
            <a:r>
              <a:rPr lang="en-US" sz="6399" b="1" u="none" spc="319">
                <a:solidFill>
                  <a:srgbClr val="F6E7D8"/>
                </a:solidFill>
                <a:latin typeface="Open Sans Bold"/>
                <a:ea typeface="Open Sans Bold"/>
                <a:cs typeface="Open Sans Bold"/>
                <a:sym typeface="Open Sans Bold"/>
              </a:rPr>
              <a:t>3</a:t>
            </a:r>
          </a:p>
        </p:txBody>
      </p:sp>
      <p:sp>
        <p:nvSpPr>
          <p:cNvPr id="15" name="TextBox 15"/>
          <p:cNvSpPr txBox="1"/>
          <p:nvPr/>
        </p:nvSpPr>
        <p:spPr>
          <a:xfrm>
            <a:off x="4284845" y="3014321"/>
            <a:ext cx="10040755" cy="503279"/>
          </a:xfrm>
          <a:prstGeom prst="rect">
            <a:avLst/>
          </a:prstGeom>
        </p:spPr>
        <p:txBody>
          <a:bodyPr wrap="square" lIns="0" tIns="0" rIns="0" bIns="0" rtlCol="0" anchor="t">
            <a:spAutoFit/>
          </a:bodyPr>
          <a:lstStyle/>
          <a:p>
            <a:pPr algn="ctr">
              <a:lnSpc>
                <a:spcPts val="4200"/>
              </a:lnSpc>
            </a:pPr>
            <a:r>
              <a:rPr lang="en-US" sz="3000" b="1" dirty="0">
                <a:solidFill>
                  <a:srgbClr val="F6E7D8"/>
                </a:solidFill>
                <a:latin typeface="Open Sans Bold"/>
                <a:ea typeface="Open Sans Bold"/>
                <a:cs typeface="Open Sans Bold"/>
                <a:sym typeface="Open Sans Bold"/>
              </a:rPr>
              <a:t>By the end of this session, employees will be able to: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617126" y="6775979"/>
            <a:ext cx="737744" cy="801896"/>
          </a:xfrm>
          <a:prstGeom prst="rect">
            <a:avLst/>
          </a:prstGeom>
        </p:spPr>
      </p:pic>
      <p:sp>
        <p:nvSpPr>
          <p:cNvPr id="3" name="TextBox 3"/>
          <p:cNvSpPr txBox="1"/>
          <p:nvPr/>
        </p:nvSpPr>
        <p:spPr>
          <a:xfrm>
            <a:off x="1311626" y="1768756"/>
            <a:ext cx="6610201" cy="2273300"/>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WHAT IS PHISHING?</a:t>
            </a:r>
          </a:p>
        </p:txBody>
      </p:sp>
      <p:sp>
        <p:nvSpPr>
          <p:cNvPr id="4" name="TextBox 4"/>
          <p:cNvSpPr txBox="1"/>
          <p:nvPr/>
        </p:nvSpPr>
        <p:spPr>
          <a:xfrm>
            <a:off x="1591616" y="5139482"/>
            <a:ext cx="5676900" cy="2715895"/>
          </a:xfrm>
          <a:prstGeom prst="rect">
            <a:avLst/>
          </a:prstGeom>
        </p:spPr>
        <p:txBody>
          <a:bodyPr lIns="0" tIns="0" rIns="0" bIns="0" rtlCol="0" anchor="t">
            <a:spAutoFit/>
          </a:bodyPr>
          <a:lstStyle/>
          <a:p>
            <a:pPr algn="l">
              <a:lnSpc>
                <a:spcPts val="3079"/>
              </a:lnSpc>
            </a:pPr>
            <a:r>
              <a:rPr lang="en-US" sz="2199" spc="43">
                <a:solidFill>
                  <a:srgbClr val="F6E7D8"/>
                </a:solidFill>
                <a:latin typeface="Open Sans"/>
                <a:ea typeface="Open Sans"/>
                <a:cs typeface="Open Sans"/>
                <a:sym typeface="Open Sans"/>
              </a:rPr>
              <a:t>Phishing is when someone tries to trick you into revealing personal information like your password, credit card numbers, or social security number. </a:t>
            </a:r>
          </a:p>
          <a:p>
            <a:pPr algn="l">
              <a:lnSpc>
                <a:spcPts val="3079"/>
              </a:lnSpc>
            </a:pPr>
            <a:endParaRPr lang="en-US" sz="2199" spc="43">
              <a:solidFill>
                <a:srgbClr val="F6E7D8"/>
              </a:solidFill>
              <a:latin typeface="Open Sans"/>
              <a:ea typeface="Open Sans"/>
              <a:cs typeface="Open Sans"/>
              <a:sym typeface="Open Sans"/>
            </a:endParaRPr>
          </a:p>
          <a:p>
            <a:pPr marL="0" lvl="0" indent="0" algn="l">
              <a:lnSpc>
                <a:spcPts val="3079"/>
              </a:lnSpc>
              <a:spcBef>
                <a:spcPct val="0"/>
              </a:spcBef>
            </a:pPr>
            <a:r>
              <a:rPr lang="en-US" sz="2199" spc="43">
                <a:solidFill>
                  <a:srgbClr val="F6E7D8"/>
                </a:solidFill>
                <a:latin typeface="Open Sans"/>
                <a:ea typeface="Open Sans"/>
                <a:cs typeface="Open Sans"/>
                <a:sym typeface="Open Sans"/>
              </a:rPr>
              <a:t>Phishing can happen through emails, text messages, or other online platforms. </a:t>
            </a:r>
          </a:p>
        </p:txBody>
      </p:sp>
      <p:sp>
        <p:nvSpPr>
          <p:cNvPr id="5" name="TextBox 5"/>
          <p:cNvSpPr txBox="1"/>
          <p:nvPr/>
        </p:nvSpPr>
        <p:spPr>
          <a:xfrm>
            <a:off x="11529581" y="6747404"/>
            <a:ext cx="4450071" cy="925830"/>
          </a:xfrm>
          <a:prstGeom prst="rect">
            <a:avLst/>
          </a:prstGeom>
        </p:spPr>
        <p:txBody>
          <a:bodyPr lIns="0" tIns="0" rIns="0" bIns="0" rtlCol="0" anchor="t">
            <a:spAutoFit/>
          </a:bodyPr>
          <a:lstStyle/>
          <a:p>
            <a:pPr algn="l">
              <a:lnSpc>
                <a:spcPts val="2520"/>
              </a:lnSpc>
            </a:pPr>
            <a:r>
              <a:rPr lang="en-US" sz="1800" i="1">
                <a:solidFill>
                  <a:srgbClr val="DBF3F7"/>
                </a:solidFill>
                <a:latin typeface="Open Sans Italics"/>
                <a:ea typeface="Open Sans Italics"/>
                <a:cs typeface="Open Sans Italics"/>
                <a:sym typeface="Open Sans Italics"/>
              </a:rPr>
              <a:t>Think of an email or message you received that asked for personal information. What made it suspicious? </a:t>
            </a:r>
          </a:p>
        </p:txBody>
      </p:sp>
      <p:sp>
        <p:nvSpPr>
          <p:cNvPr id="6" name="Freeform 6"/>
          <p:cNvSpPr/>
          <p:nvPr/>
        </p:nvSpPr>
        <p:spPr>
          <a:xfrm>
            <a:off x="10550765" y="2712780"/>
            <a:ext cx="5428887" cy="3576279"/>
          </a:xfrm>
          <a:custGeom>
            <a:avLst/>
            <a:gdLst/>
            <a:ahLst/>
            <a:cxnLst/>
            <a:rect l="l" t="t" r="r" b="b"/>
            <a:pathLst>
              <a:path w="5428887" h="3576279">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305195" y="4481171"/>
            <a:ext cx="1239263" cy="1239263"/>
            <a:chOff x="0" y="0"/>
            <a:chExt cx="6350000" cy="6350000"/>
          </a:xfrm>
        </p:grpSpPr>
        <p:sp>
          <p:nvSpPr>
            <p:cNvPr id="3" name="Freeform 3"/>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txBody>
            <a:bodyPr/>
            <a:lstStyle/>
            <a:p>
              <a:endParaRPr lang="en-US"/>
            </a:p>
          </p:txBody>
        </p:sp>
      </p:grpSp>
      <p:grpSp>
        <p:nvGrpSpPr>
          <p:cNvPr id="4" name="Group 4"/>
          <p:cNvGrpSpPr/>
          <p:nvPr/>
        </p:nvGrpSpPr>
        <p:grpSpPr>
          <a:xfrm>
            <a:off x="8524368" y="4481171"/>
            <a:ext cx="1239263" cy="1239263"/>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txBody>
            <a:bodyPr/>
            <a:lstStyle/>
            <a:p>
              <a:endParaRPr lang="en-US"/>
            </a:p>
          </p:txBody>
        </p:sp>
      </p:grpSp>
      <p:grpSp>
        <p:nvGrpSpPr>
          <p:cNvPr id="6" name="Group 6"/>
          <p:cNvGrpSpPr/>
          <p:nvPr/>
        </p:nvGrpSpPr>
        <p:grpSpPr>
          <a:xfrm>
            <a:off x="13743542" y="4481171"/>
            <a:ext cx="1239263" cy="1239263"/>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txBody>
            <a:bodyPr/>
            <a:lstStyle/>
            <a:p>
              <a:endParaRPr lang="en-US"/>
            </a:p>
          </p:txBody>
        </p:sp>
      </p:grpSp>
      <p:sp>
        <p:nvSpPr>
          <p:cNvPr id="8" name="Freeform 8"/>
          <p:cNvSpPr/>
          <p:nvPr/>
        </p:nvSpPr>
        <p:spPr>
          <a:xfrm>
            <a:off x="3598653" y="4886714"/>
            <a:ext cx="652347" cy="428177"/>
          </a:xfrm>
          <a:custGeom>
            <a:avLst/>
            <a:gdLst/>
            <a:ahLst/>
            <a:cxnLst/>
            <a:rect l="l" t="t" r="r" b="b"/>
            <a:pathLst>
              <a:path w="652347" h="42817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Freeform 9"/>
          <p:cNvSpPr/>
          <p:nvPr/>
        </p:nvSpPr>
        <p:spPr>
          <a:xfrm>
            <a:off x="8849514" y="4831716"/>
            <a:ext cx="588972" cy="538173"/>
          </a:xfrm>
          <a:custGeom>
            <a:avLst/>
            <a:gdLst/>
            <a:ahLst/>
            <a:cxnLst/>
            <a:rect l="l" t="t" r="r" b="b"/>
            <a:pathLst>
              <a:path w="588972" h="538173">
                <a:moveTo>
                  <a:pt x="0" y="0"/>
                </a:moveTo>
                <a:lnTo>
                  <a:pt x="588972" y="0"/>
                </a:lnTo>
                <a:lnTo>
                  <a:pt x="588972" y="538173"/>
                </a:lnTo>
                <a:lnTo>
                  <a:pt x="0" y="5381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0" name="Freeform 10"/>
          <p:cNvSpPr/>
          <p:nvPr/>
        </p:nvSpPr>
        <p:spPr>
          <a:xfrm>
            <a:off x="14040357" y="4823572"/>
            <a:ext cx="574892" cy="574892"/>
          </a:xfrm>
          <a:custGeom>
            <a:avLst/>
            <a:gdLst/>
            <a:ahLst/>
            <a:cxnLst/>
            <a:rect l="l" t="t" r="r" b="b"/>
            <a:pathLst>
              <a:path w="574892" h="574892">
                <a:moveTo>
                  <a:pt x="0" y="0"/>
                </a:moveTo>
                <a:lnTo>
                  <a:pt x="574892" y="0"/>
                </a:lnTo>
                <a:lnTo>
                  <a:pt x="574892" y="574892"/>
                </a:lnTo>
                <a:lnTo>
                  <a:pt x="0" y="5748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1" name="TextBox 11"/>
          <p:cNvSpPr txBox="1"/>
          <p:nvPr/>
        </p:nvSpPr>
        <p:spPr>
          <a:xfrm>
            <a:off x="3083430" y="1768756"/>
            <a:ext cx="12121140" cy="1158875"/>
          </a:xfrm>
          <a:prstGeom prst="rect">
            <a:avLst/>
          </a:prstGeom>
        </p:spPr>
        <p:txBody>
          <a:bodyPr lIns="0" tIns="0" rIns="0" bIns="0" rtlCol="0" anchor="t">
            <a:spAutoFit/>
          </a:bodyPr>
          <a:lstStyle/>
          <a:p>
            <a:pPr marL="0" lvl="0" indent="0" algn="ctr">
              <a:lnSpc>
                <a:spcPts val="8800"/>
              </a:lnSpc>
            </a:pPr>
            <a:r>
              <a:rPr lang="en-US" sz="8000" spc="160">
                <a:solidFill>
                  <a:srgbClr val="F6E7D8"/>
                </a:solidFill>
                <a:latin typeface="Archivo Black"/>
                <a:ea typeface="Archivo Black"/>
                <a:cs typeface="Archivo Black"/>
                <a:sym typeface="Archivo Black"/>
              </a:rPr>
              <a:t>TYPES OF PHISHING</a:t>
            </a:r>
          </a:p>
        </p:txBody>
      </p:sp>
      <p:sp>
        <p:nvSpPr>
          <p:cNvPr id="12" name="TextBox 12"/>
          <p:cNvSpPr txBox="1"/>
          <p:nvPr/>
        </p:nvSpPr>
        <p:spPr>
          <a:xfrm>
            <a:off x="4973003" y="3014321"/>
            <a:ext cx="8341993" cy="514350"/>
          </a:xfrm>
          <a:prstGeom prst="rect">
            <a:avLst/>
          </a:prstGeom>
        </p:spPr>
        <p:txBody>
          <a:bodyPr lIns="0" tIns="0" rIns="0" bIns="0" rtlCol="0" anchor="t">
            <a:spAutoFit/>
          </a:bodyPr>
          <a:lstStyle/>
          <a:p>
            <a:pPr marL="0" lvl="0" indent="0" algn="ctr">
              <a:lnSpc>
                <a:spcPts val="4200"/>
              </a:lnSpc>
              <a:spcBef>
                <a:spcPct val="0"/>
              </a:spcBef>
            </a:pPr>
            <a:r>
              <a:rPr lang="en-US" sz="3000" spc="60">
                <a:solidFill>
                  <a:srgbClr val="F6E7D8"/>
                </a:solidFill>
                <a:latin typeface="Open Sans"/>
                <a:ea typeface="Open Sans"/>
                <a:cs typeface="Open Sans"/>
                <a:sym typeface="Open Sans"/>
              </a:rPr>
              <a:t>Phishing attacks come in different forms</a:t>
            </a:r>
          </a:p>
        </p:txBody>
      </p:sp>
      <p:sp>
        <p:nvSpPr>
          <p:cNvPr id="13" name="TextBox 13"/>
          <p:cNvSpPr txBox="1"/>
          <p:nvPr/>
        </p:nvSpPr>
        <p:spPr>
          <a:xfrm>
            <a:off x="2363077" y="604655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EMAIL PHISHING</a:t>
            </a:r>
          </a:p>
        </p:txBody>
      </p:sp>
      <p:sp>
        <p:nvSpPr>
          <p:cNvPr id="14" name="TextBox 14"/>
          <p:cNvSpPr txBox="1"/>
          <p:nvPr/>
        </p:nvSpPr>
        <p:spPr>
          <a:xfrm>
            <a:off x="2412549" y="6832688"/>
            <a:ext cx="321121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send fake emails pretending to be a trustworthy organization</a:t>
            </a:r>
          </a:p>
        </p:txBody>
      </p:sp>
      <p:sp>
        <p:nvSpPr>
          <p:cNvPr id="15" name="TextBox 15"/>
          <p:cNvSpPr txBox="1"/>
          <p:nvPr/>
        </p:nvSpPr>
        <p:spPr>
          <a:xfrm>
            <a:off x="7513656" y="6046558"/>
            <a:ext cx="3260688" cy="4813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SMS PHISHING</a:t>
            </a:r>
          </a:p>
        </p:txBody>
      </p:sp>
      <p:sp>
        <p:nvSpPr>
          <p:cNvPr id="16" name="TextBox 16"/>
          <p:cNvSpPr txBox="1"/>
          <p:nvPr/>
        </p:nvSpPr>
        <p:spPr>
          <a:xfrm>
            <a:off x="7563128" y="6832688"/>
            <a:ext cx="3211216" cy="12280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send text messages with fake links or requests for personal information</a:t>
            </a:r>
          </a:p>
        </p:txBody>
      </p:sp>
      <p:sp>
        <p:nvSpPr>
          <p:cNvPr id="17" name="TextBox 17"/>
          <p:cNvSpPr txBox="1"/>
          <p:nvPr/>
        </p:nvSpPr>
        <p:spPr>
          <a:xfrm>
            <a:off x="12732829" y="6046558"/>
            <a:ext cx="3260688" cy="976630"/>
          </a:xfrm>
          <a:prstGeom prst="rect">
            <a:avLst/>
          </a:prstGeom>
        </p:spPr>
        <p:txBody>
          <a:bodyPr lIns="0" tIns="0" rIns="0" bIns="0" rtlCol="0" anchor="t">
            <a:spAutoFit/>
          </a:bodyPr>
          <a:lstStyle/>
          <a:p>
            <a:pPr marL="0" lvl="0" indent="0" algn="ctr">
              <a:lnSpc>
                <a:spcPts val="3919"/>
              </a:lnSpc>
              <a:spcBef>
                <a:spcPct val="0"/>
              </a:spcBef>
            </a:pPr>
            <a:r>
              <a:rPr lang="en-US" sz="2799" b="1" spc="55">
                <a:solidFill>
                  <a:srgbClr val="F6E7D8"/>
                </a:solidFill>
                <a:latin typeface="Open Sans Bold"/>
                <a:ea typeface="Open Sans Bold"/>
                <a:cs typeface="Open Sans Bold"/>
                <a:sym typeface="Open Sans Bold"/>
              </a:rPr>
              <a:t>SOCIAL MEDIA PHISHING</a:t>
            </a:r>
          </a:p>
        </p:txBody>
      </p:sp>
      <p:sp>
        <p:nvSpPr>
          <p:cNvPr id="18" name="TextBox 18"/>
          <p:cNvSpPr txBox="1"/>
          <p:nvPr/>
        </p:nvSpPr>
        <p:spPr>
          <a:xfrm>
            <a:off x="12782301" y="7327988"/>
            <a:ext cx="3211216" cy="1532890"/>
          </a:xfrm>
          <a:prstGeom prst="rect">
            <a:avLst/>
          </a:prstGeom>
        </p:spPr>
        <p:txBody>
          <a:bodyPr lIns="0" tIns="0" rIns="0" bIns="0" rtlCol="0" anchor="t">
            <a:spAutoFit/>
          </a:bodyPr>
          <a:lstStyle/>
          <a:p>
            <a:pPr algn="ctr">
              <a:lnSpc>
                <a:spcPts val="2419"/>
              </a:lnSpc>
            </a:pPr>
            <a:r>
              <a:rPr lang="en-US" sz="2199" spc="43">
                <a:solidFill>
                  <a:srgbClr val="F6E7D8"/>
                </a:solidFill>
                <a:latin typeface="Open Sans"/>
                <a:ea typeface="Open Sans"/>
                <a:cs typeface="Open Sans"/>
                <a:sym typeface="Open Sans"/>
              </a:rPr>
              <a:t>Scammers create fake profiles or posts to trick you into clicking on links or sharing personal informaion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1626" y="1768756"/>
            <a:ext cx="6610201" cy="1158875"/>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RED FLAGS</a:t>
            </a:r>
          </a:p>
        </p:txBody>
      </p:sp>
      <p:sp>
        <p:nvSpPr>
          <p:cNvPr id="3" name="TextBox 3"/>
          <p:cNvSpPr txBox="1"/>
          <p:nvPr/>
        </p:nvSpPr>
        <p:spPr>
          <a:xfrm>
            <a:off x="1591616" y="3341934"/>
            <a:ext cx="5676900" cy="1934845"/>
          </a:xfrm>
          <a:prstGeom prst="rect">
            <a:avLst/>
          </a:prstGeom>
        </p:spPr>
        <p:txBody>
          <a:bodyPr lIns="0" tIns="0" rIns="0" bIns="0" rtlCol="0" anchor="t">
            <a:spAutoFit/>
          </a:bodyPr>
          <a:lstStyle/>
          <a:p>
            <a:pPr marL="0" lvl="0" indent="0" algn="l">
              <a:lnSpc>
                <a:spcPts val="3079"/>
              </a:lnSpc>
              <a:spcBef>
                <a:spcPct val="0"/>
              </a:spcBef>
            </a:pPr>
            <a:r>
              <a:rPr lang="en-US" sz="2199" spc="43">
                <a:solidFill>
                  <a:srgbClr val="F6E7D8"/>
                </a:solidFill>
                <a:latin typeface="Open Sans"/>
                <a:ea typeface="Open Sans"/>
                <a:cs typeface="Open Sans"/>
                <a:sym typeface="Open Sans"/>
              </a:rPr>
              <a:t>Red flags in phishing attempts are warning signs or indicators that help individuals identify potential scams. Some common read flags in phishing include:</a:t>
            </a:r>
          </a:p>
        </p:txBody>
      </p:sp>
      <p:sp>
        <p:nvSpPr>
          <p:cNvPr id="4" name="TextBox 4"/>
          <p:cNvSpPr txBox="1"/>
          <p:nvPr/>
        </p:nvSpPr>
        <p:spPr>
          <a:xfrm>
            <a:off x="10986846" y="359567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Urgent or threatening language</a:t>
            </a:r>
          </a:p>
        </p:txBody>
      </p:sp>
      <p:grpSp>
        <p:nvGrpSpPr>
          <p:cNvPr id="5" name="Group 5"/>
          <p:cNvGrpSpPr/>
          <p:nvPr/>
        </p:nvGrpSpPr>
        <p:grpSpPr>
          <a:xfrm>
            <a:off x="10232362" y="3564087"/>
            <a:ext cx="388922" cy="388922"/>
            <a:chOff x="0" y="0"/>
            <a:chExt cx="6350000" cy="6350000"/>
          </a:xfrm>
        </p:grpSpPr>
        <p:sp>
          <p:nvSpPr>
            <p:cNvPr id="6" name="Freeform 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7" name="TextBox 7"/>
          <p:cNvSpPr txBox="1"/>
          <p:nvPr/>
        </p:nvSpPr>
        <p:spPr>
          <a:xfrm>
            <a:off x="10232362" y="353075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u="none" spc="100">
                <a:solidFill>
                  <a:srgbClr val="F6E7D8"/>
                </a:solidFill>
                <a:latin typeface="Open Sans Bold"/>
                <a:ea typeface="Open Sans Bold"/>
                <a:cs typeface="Open Sans Bold"/>
                <a:sym typeface="Open Sans Bold"/>
              </a:rPr>
              <a:t>1</a:t>
            </a:r>
          </a:p>
        </p:txBody>
      </p:sp>
      <p:sp>
        <p:nvSpPr>
          <p:cNvPr id="8" name="TextBox 8"/>
          <p:cNvSpPr txBox="1"/>
          <p:nvPr/>
        </p:nvSpPr>
        <p:spPr>
          <a:xfrm>
            <a:off x="10986846" y="441076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Suspicious sender information </a:t>
            </a:r>
          </a:p>
        </p:txBody>
      </p:sp>
      <p:grpSp>
        <p:nvGrpSpPr>
          <p:cNvPr id="9" name="Group 9"/>
          <p:cNvGrpSpPr/>
          <p:nvPr/>
        </p:nvGrpSpPr>
        <p:grpSpPr>
          <a:xfrm>
            <a:off x="10232362" y="4379180"/>
            <a:ext cx="388922" cy="388922"/>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1" name="TextBox 11"/>
          <p:cNvSpPr txBox="1"/>
          <p:nvPr/>
        </p:nvSpPr>
        <p:spPr>
          <a:xfrm>
            <a:off x="10232362" y="4345845"/>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2</a:t>
            </a:r>
          </a:p>
        </p:txBody>
      </p:sp>
      <p:sp>
        <p:nvSpPr>
          <p:cNvPr id="12" name="TextBox 12"/>
          <p:cNvSpPr txBox="1"/>
          <p:nvPr/>
        </p:nvSpPr>
        <p:spPr>
          <a:xfrm>
            <a:off x="10986846" y="526641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Requests for personal information</a:t>
            </a:r>
          </a:p>
        </p:txBody>
      </p:sp>
      <p:grpSp>
        <p:nvGrpSpPr>
          <p:cNvPr id="13" name="Group 13"/>
          <p:cNvGrpSpPr/>
          <p:nvPr/>
        </p:nvGrpSpPr>
        <p:grpSpPr>
          <a:xfrm>
            <a:off x="10232362" y="5234827"/>
            <a:ext cx="388922" cy="388922"/>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5" name="TextBox 15"/>
          <p:cNvSpPr txBox="1"/>
          <p:nvPr/>
        </p:nvSpPr>
        <p:spPr>
          <a:xfrm>
            <a:off x="10232362" y="520149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3</a:t>
            </a:r>
          </a:p>
        </p:txBody>
      </p:sp>
      <p:sp>
        <p:nvSpPr>
          <p:cNvPr id="16" name="TextBox 16"/>
          <p:cNvSpPr txBox="1"/>
          <p:nvPr/>
        </p:nvSpPr>
        <p:spPr>
          <a:xfrm>
            <a:off x="10986846" y="6083958"/>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Misspellings or grammatical errors</a:t>
            </a:r>
          </a:p>
        </p:txBody>
      </p:sp>
      <p:grpSp>
        <p:nvGrpSpPr>
          <p:cNvPr id="17" name="Group 17"/>
          <p:cNvGrpSpPr/>
          <p:nvPr/>
        </p:nvGrpSpPr>
        <p:grpSpPr>
          <a:xfrm>
            <a:off x="10232362" y="6052374"/>
            <a:ext cx="388922" cy="38892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9" name="TextBox 19"/>
          <p:cNvSpPr txBox="1"/>
          <p:nvPr/>
        </p:nvSpPr>
        <p:spPr>
          <a:xfrm>
            <a:off x="10232362" y="6019040"/>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4</a:t>
            </a:r>
          </a:p>
        </p:txBody>
      </p:sp>
      <p:sp>
        <p:nvSpPr>
          <p:cNvPr id="20" name="TextBox 20"/>
          <p:cNvSpPr txBox="1"/>
          <p:nvPr/>
        </p:nvSpPr>
        <p:spPr>
          <a:xfrm>
            <a:off x="10986846" y="6901505"/>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Suspicious links or attachments</a:t>
            </a:r>
          </a:p>
        </p:txBody>
      </p:sp>
      <p:grpSp>
        <p:nvGrpSpPr>
          <p:cNvPr id="21" name="Group 21"/>
          <p:cNvGrpSpPr/>
          <p:nvPr/>
        </p:nvGrpSpPr>
        <p:grpSpPr>
          <a:xfrm>
            <a:off x="10232362" y="6869921"/>
            <a:ext cx="388922" cy="388922"/>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23" name="TextBox 23"/>
          <p:cNvSpPr txBox="1"/>
          <p:nvPr/>
        </p:nvSpPr>
        <p:spPr>
          <a:xfrm>
            <a:off x="10232362" y="6836587"/>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5</a:t>
            </a:r>
          </a:p>
        </p:txBody>
      </p:sp>
      <p:sp>
        <p:nvSpPr>
          <p:cNvPr id="24" name="TextBox 24"/>
          <p:cNvSpPr txBox="1"/>
          <p:nvPr/>
        </p:nvSpPr>
        <p:spPr>
          <a:xfrm>
            <a:off x="10986846" y="771414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Generic greetings </a:t>
            </a:r>
          </a:p>
        </p:txBody>
      </p:sp>
      <p:grpSp>
        <p:nvGrpSpPr>
          <p:cNvPr id="25" name="Group 25"/>
          <p:cNvGrpSpPr/>
          <p:nvPr/>
        </p:nvGrpSpPr>
        <p:grpSpPr>
          <a:xfrm>
            <a:off x="10232362" y="7682560"/>
            <a:ext cx="388922" cy="388922"/>
            <a:chOff x="0" y="0"/>
            <a:chExt cx="6350000" cy="6350000"/>
          </a:xfrm>
        </p:grpSpPr>
        <p:sp>
          <p:nvSpPr>
            <p:cNvPr id="26" name="Freeform 26"/>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27" name="TextBox 27"/>
          <p:cNvSpPr txBox="1"/>
          <p:nvPr/>
        </p:nvSpPr>
        <p:spPr>
          <a:xfrm>
            <a:off x="10232362" y="7649226"/>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6</a:t>
            </a:r>
          </a:p>
        </p:txBody>
      </p:sp>
      <p:sp>
        <p:nvSpPr>
          <p:cNvPr id="28" name="TextBox 28"/>
          <p:cNvSpPr txBox="1"/>
          <p:nvPr/>
        </p:nvSpPr>
        <p:spPr>
          <a:xfrm>
            <a:off x="10986846" y="853169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Too good to be true </a:t>
            </a:r>
          </a:p>
        </p:txBody>
      </p:sp>
      <p:grpSp>
        <p:nvGrpSpPr>
          <p:cNvPr id="29" name="Group 29"/>
          <p:cNvGrpSpPr/>
          <p:nvPr/>
        </p:nvGrpSpPr>
        <p:grpSpPr>
          <a:xfrm>
            <a:off x="10232362" y="8500107"/>
            <a:ext cx="388922" cy="388922"/>
            <a:chOff x="0" y="0"/>
            <a:chExt cx="6350000" cy="6350000"/>
          </a:xfrm>
        </p:grpSpPr>
        <p:sp>
          <p:nvSpPr>
            <p:cNvPr id="30" name="Freeform 3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31" name="TextBox 31"/>
          <p:cNvSpPr txBox="1"/>
          <p:nvPr/>
        </p:nvSpPr>
        <p:spPr>
          <a:xfrm>
            <a:off x="10232362" y="846677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7</a:t>
            </a:r>
          </a:p>
        </p:txBody>
      </p:sp>
      <p:sp>
        <p:nvSpPr>
          <p:cNvPr id="32" name="Freeform 32"/>
          <p:cNvSpPr/>
          <p:nvPr/>
        </p:nvSpPr>
        <p:spPr>
          <a:xfrm>
            <a:off x="2184855" y="5417321"/>
            <a:ext cx="4631176" cy="3278486"/>
          </a:xfrm>
          <a:custGeom>
            <a:avLst/>
            <a:gdLst/>
            <a:ahLst/>
            <a:cxnLst/>
            <a:rect l="l" t="t" r="r" b="b"/>
            <a:pathLst>
              <a:path w="4631176" h="3278486">
                <a:moveTo>
                  <a:pt x="0" y="0"/>
                </a:moveTo>
                <a:lnTo>
                  <a:pt x="4631176" y="0"/>
                </a:lnTo>
                <a:lnTo>
                  <a:pt x="4631176" y="3278487"/>
                </a:lnTo>
                <a:lnTo>
                  <a:pt x="0" y="32784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03</a:t>
              </a:r>
            </a:p>
          </p:txBody>
        </p:sp>
        <p:sp>
          <p:nvSpPr>
            <p:cNvPr id="5" name="TextBox 5"/>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REQUESTS FOR PERSONAL INFORMATION</a:t>
              </a:r>
            </a:p>
          </p:txBody>
        </p:sp>
      </p:grpSp>
      <p:sp>
        <p:nvSpPr>
          <p:cNvPr id="6" name="TextBox 6"/>
          <p:cNvSpPr txBox="1"/>
          <p:nvPr/>
        </p:nvSpPr>
        <p:spPr>
          <a:xfrm>
            <a:off x="10321373" y="3071471"/>
            <a:ext cx="6104449" cy="2000250"/>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Legitimate organizations do not request personal information, such as usernames, passwords, or credit card numbers, via email, social media, or other online means. Be cautious of any request for personal information. </a:t>
            </a:r>
          </a:p>
        </p:txBody>
      </p:sp>
      <p:sp>
        <p:nvSpPr>
          <p:cNvPr id="7" name="Freeform 7"/>
          <p:cNvSpPr/>
          <p:nvPr/>
        </p:nvSpPr>
        <p:spPr>
          <a:xfrm>
            <a:off x="10257323"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 name="Group 8"/>
          <p:cNvGrpSpPr/>
          <p:nvPr/>
        </p:nvGrpSpPr>
        <p:grpSpPr>
          <a:xfrm>
            <a:off x="10385423" y="6041695"/>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04</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MISSPELLINGS OR GRAMMATICAL ERRORS</a:t>
              </a:r>
            </a:p>
          </p:txBody>
        </p:sp>
      </p:grpSp>
      <p:sp>
        <p:nvSpPr>
          <p:cNvPr id="11" name="TextBox 11"/>
          <p:cNvSpPr txBox="1"/>
          <p:nvPr/>
        </p:nvSpPr>
        <p:spPr>
          <a:xfrm>
            <a:off x="10385423" y="7401560"/>
            <a:ext cx="6104449" cy="1666875"/>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Phishing emails or messages may contain misspellings, grammatical errors, or awkward phrasing. Legitimate organizations usually have professional communications and do not contain obvious errors. </a:t>
            </a:r>
          </a:p>
        </p:txBody>
      </p:sp>
      <p:sp>
        <p:nvSpPr>
          <p:cNvPr id="12" name="Freeform 12"/>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3" name="Group 13"/>
          <p:cNvGrpSpPr/>
          <p:nvPr/>
        </p:nvGrpSpPr>
        <p:grpSpPr>
          <a:xfrm>
            <a:off x="2228699" y="1711606"/>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01</a:t>
              </a:r>
            </a:p>
          </p:txBody>
        </p:sp>
        <p:sp>
          <p:nvSpPr>
            <p:cNvPr id="15" name="TextBox 15"/>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URGENT OR THREATENING LANGUAGE</a:t>
              </a:r>
            </a:p>
          </p:txBody>
        </p:sp>
      </p:grpSp>
      <p:sp>
        <p:nvSpPr>
          <p:cNvPr id="16" name="TextBox 16"/>
          <p:cNvSpPr txBox="1"/>
          <p:nvPr/>
        </p:nvSpPr>
        <p:spPr>
          <a:xfrm>
            <a:off x="2228699" y="3071471"/>
            <a:ext cx="6104449" cy="2000250"/>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id="17" name="Freeform 17"/>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8" name="Group 18"/>
          <p:cNvGrpSpPr/>
          <p:nvPr/>
        </p:nvGrpSpPr>
        <p:grpSpPr>
          <a:xfrm>
            <a:off x="2292749" y="6041695"/>
            <a:ext cx="6104449" cy="1216025"/>
            <a:chOff x="0" y="0"/>
            <a:chExt cx="8139266" cy="1621367"/>
          </a:xfrm>
        </p:grpSpPr>
        <p:sp>
          <p:nvSpPr>
            <p:cNvPr id="19" name="TextBox 1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02</a:t>
              </a:r>
            </a:p>
          </p:txBody>
        </p:sp>
        <p:sp>
          <p:nvSpPr>
            <p:cNvPr id="20" name="TextBox 2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SUSPICIOUS SENDER INFORMATION</a:t>
              </a:r>
            </a:p>
          </p:txBody>
        </p:sp>
      </p:grpSp>
      <p:sp>
        <p:nvSpPr>
          <p:cNvPr id="21" name="TextBox 21"/>
          <p:cNvSpPr txBox="1"/>
          <p:nvPr/>
        </p:nvSpPr>
        <p:spPr>
          <a:xfrm>
            <a:off x="2292749" y="7401560"/>
            <a:ext cx="6104449" cy="1666875"/>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193273"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10321373" y="1711606"/>
            <a:ext cx="6104449" cy="1216025"/>
            <a:chOff x="0" y="0"/>
            <a:chExt cx="8139266" cy="1621367"/>
          </a:xfrm>
        </p:grpSpPr>
        <p:sp>
          <p:nvSpPr>
            <p:cNvPr id="4" name="TextBox 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07</a:t>
              </a:r>
            </a:p>
          </p:txBody>
        </p:sp>
        <p:sp>
          <p:nvSpPr>
            <p:cNvPr id="5" name="TextBox 5"/>
            <p:cNvSpPr txBox="1"/>
            <p:nvPr/>
          </p:nvSpPr>
          <p:spPr>
            <a:xfrm>
              <a:off x="2156046" y="513292"/>
              <a:ext cx="5983220" cy="5471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TOO GOOD TO BE TRUE </a:t>
              </a:r>
            </a:p>
          </p:txBody>
        </p:sp>
      </p:grpSp>
      <p:sp>
        <p:nvSpPr>
          <p:cNvPr id="6" name="TextBox 6"/>
          <p:cNvSpPr txBox="1"/>
          <p:nvPr/>
        </p:nvSpPr>
        <p:spPr>
          <a:xfrm>
            <a:off x="10321373" y="3071471"/>
            <a:ext cx="6104449" cy="1666875"/>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Phishing attempts may lure individuals with enticing offers, such as winning a prize or getting a huge discount. If an offer seems too good to be true, it may be a phishing attempt. </a:t>
            </a:r>
          </a:p>
        </p:txBody>
      </p:sp>
      <p:sp>
        <p:nvSpPr>
          <p:cNvPr id="7" name="Freeform 7"/>
          <p:cNvSpPr/>
          <p:nvPr/>
        </p:nvSpPr>
        <p:spPr>
          <a:xfrm>
            <a:off x="2100599" y="1422492"/>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8" name="Group 8"/>
          <p:cNvGrpSpPr/>
          <p:nvPr/>
        </p:nvGrpSpPr>
        <p:grpSpPr>
          <a:xfrm>
            <a:off x="2228699" y="1711606"/>
            <a:ext cx="6104449" cy="1216025"/>
            <a:chOff x="0" y="0"/>
            <a:chExt cx="8139266" cy="1621367"/>
          </a:xfrm>
        </p:grpSpPr>
        <p:sp>
          <p:nvSpPr>
            <p:cNvPr id="9" name="TextBox 9"/>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05</a:t>
              </a:r>
            </a:p>
          </p:txBody>
        </p:sp>
        <p:sp>
          <p:nvSpPr>
            <p:cNvPr id="10" name="TextBox 10"/>
            <p:cNvSpPr txBox="1"/>
            <p:nvPr/>
          </p:nvSpPr>
          <p:spPr>
            <a:xfrm>
              <a:off x="2156046" y="221192"/>
              <a:ext cx="5983220" cy="11313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SUSPICIOUS LINKS OR ATTACHMENTS</a:t>
              </a:r>
            </a:p>
          </p:txBody>
        </p:sp>
      </p:grpSp>
      <p:sp>
        <p:nvSpPr>
          <p:cNvPr id="11" name="TextBox 11"/>
          <p:cNvSpPr txBox="1"/>
          <p:nvPr/>
        </p:nvSpPr>
        <p:spPr>
          <a:xfrm>
            <a:off x="2228699" y="3071471"/>
            <a:ext cx="6104449" cy="2000250"/>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id="12" name="Freeform 12"/>
          <p:cNvSpPr/>
          <p:nvPr/>
        </p:nvSpPr>
        <p:spPr>
          <a:xfrm>
            <a:off x="2164649" y="5752581"/>
            <a:ext cx="408090" cy="578227"/>
          </a:xfrm>
          <a:custGeom>
            <a:avLst/>
            <a:gdLst/>
            <a:ahLst/>
            <a:cxnLst/>
            <a:rect l="l" t="t" r="r" b="b"/>
            <a:pathLst>
              <a:path w="408090" h="578227">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3" name="Group 13"/>
          <p:cNvGrpSpPr/>
          <p:nvPr/>
        </p:nvGrpSpPr>
        <p:grpSpPr>
          <a:xfrm>
            <a:off x="2292749" y="6041695"/>
            <a:ext cx="6104449" cy="1216025"/>
            <a:chOff x="0" y="0"/>
            <a:chExt cx="8139266" cy="1621367"/>
          </a:xfrm>
        </p:grpSpPr>
        <p:sp>
          <p:nvSpPr>
            <p:cNvPr id="14" name="TextBox 14"/>
            <p:cNvSpPr txBox="1"/>
            <p:nvPr/>
          </p:nvSpPr>
          <p:spPr>
            <a:xfrm>
              <a:off x="0" y="57150"/>
              <a:ext cx="1914088" cy="1564217"/>
            </a:xfrm>
            <a:prstGeom prst="rect">
              <a:avLst/>
            </a:prstGeom>
          </p:spPr>
          <p:txBody>
            <a:bodyPr lIns="0" tIns="0" rIns="0" bIns="0" rtlCol="0" anchor="t">
              <a:spAutoFit/>
            </a:bodyPr>
            <a:lstStyle/>
            <a:p>
              <a:pPr marL="0" lvl="0" indent="0" algn="l">
                <a:lnSpc>
                  <a:spcPts val="8800"/>
                </a:lnSpc>
              </a:pPr>
              <a:r>
                <a:rPr lang="en-US" sz="8000" spc="160">
                  <a:solidFill>
                    <a:srgbClr val="F6E7D8"/>
                  </a:solidFill>
                  <a:latin typeface="Archivo Black"/>
                  <a:ea typeface="Archivo Black"/>
                  <a:cs typeface="Archivo Black"/>
                  <a:sym typeface="Archivo Black"/>
                </a:rPr>
                <a:t>06</a:t>
              </a:r>
            </a:p>
          </p:txBody>
        </p:sp>
        <p:sp>
          <p:nvSpPr>
            <p:cNvPr id="15" name="TextBox 15"/>
            <p:cNvSpPr txBox="1"/>
            <p:nvPr/>
          </p:nvSpPr>
          <p:spPr>
            <a:xfrm>
              <a:off x="2156046" y="513292"/>
              <a:ext cx="5983220" cy="547158"/>
            </a:xfrm>
            <a:prstGeom prst="rect">
              <a:avLst/>
            </a:prstGeom>
          </p:spPr>
          <p:txBody>
            <a:bodyPr lIns="0" tIns="0" rIns="0" bIns="0" rtlCol="0" anchor="t">
              <a:spAutoFit/>
            </a:bodyPr>
            <a:lstStyle/>
            <a:p>
              <a:pPr marL="0" lvl="0" indent="0" algn="l">
                <a:lnSpc>
                  <a:spcPts val="3499"/>
                </a:lnSpc>
                <a:spcBef>
                  <a:spcPct val="0"/>
                </a:spcBef>
              </a:pPr>
              <a:r>
                <a:rPr lang="en-US" sz="2499" b="1" spc="49">
                  <a:solidFill>
                    <a:srgbClr val="F6E7D8"/>
                  </a:solidFill>
                  <a:latin typeface="Open Sans Bold"/>
                  <a:ea typeface="Open Sans Bold"/>
                  <a:cs typeface="Open Sans Bold"/>
                  <a:sym typeface="Open Sans Bold"/>
                </a:rPr>
                <a:t>GENERIC GREETINGS </a:t>
              </a:r>
            </a:p>
          </p:txBody>
        </p:sp>
      </p:grpSp>
      <p:sp>
        <p:nvSpPr>
          <p:cNvPr id="16" name="TextBox 16"/>
          <p:cNvSpPr txBox="1"/>
          <p:nvPr/>
        </p:nvSpPr>
        <p:spPr>
          <a:xfrm>
            <a:off x="2292749" y="7401560"/>
            <a:ext cx="6104449" cy="1666875"/>
          </a:xfrm>
          <a:prstGeom prst="rect">
            <a:avLst/>
          </a:prstGeom>
        </p:spPr>
        <p:txBody>
          <a:bodyPr lIns="0" tIns="0" rIns="0" bIns="0" rtlCol="0" anchor="t">
            <a:spAutoFit/>
          </a:bodyPr>
          <a:lstStyle/>
          <a:p>
            <a:pPr algn="l">
              <a:lnSpc>
                <a:spcPts val="2639"/>
              </a:lnSpc>
            </a:pPr>
            <a:r>
              <a:rPr lang="en-US" sz="2199" spc="43">
                <a:solidFill>
                  <a:srgbClr val="F6E7D8"/>
                </a:solidFill>
                <a:latin typeface="Open Sans"/>
                <a:ea typeface="Open Sans"/>
                <a:cs typeface="Open Sans"/>
                <a:sym typeface="Open Sans"/>
              </a:rPr>
              <a:t>Phishing emails may use generic greetings like "Dear Customer" instead of addressing you by your name. Legitimate organizations often personalize their communications with your name or other relevant information. </a:t>
            </a:r>
          </a:p>
        </p:txBody>
      </p:sp>
      <p:pic>
        <p:nvPicPr>
          <p:cNvPr id="17" name="Picture 17"/>
          <p:cNvPicPr>
            <a:picLocks noChangeAspect="1"/>
          </p:cNvPicPr>
          <p:nvPr/>
        </p:nvPicPr>
        <p:blipFill>
          <a:blip r:embed="rId4"/>
          <a:srcRect/>
          <a:stretch>
            <a:fillRect/>
          </a:stretch>
        </p:blipFill>
        <p:spPr>
          <a:xfrm>
            <a:off x="10193273" y="6649707"/>
            <a:ext cx="737744" cy="801896"/>
          </a:xfrm>
          <a:prstGeom prst="rect">
            <a:avLst/>
          </a:prstGeom>
        </p:spPr>
      </p:pic>
      <p:sp>
        <p:nvSpPr>
          <p:cNvPr id="18" name="TextBox 18"/>
          <p:cNvSpPr txBox="1"/>
          <p:nvPr/>
        </p:nvSpPr>
        <p:spPr>
          <a:xfrm>
            <a:off x="11202659" y="6766313"/>
            <a:ext cx="4450071" cy="925830"/>
          </a:xfrm>
          <a:prstGeom prst="rect">
            <a:avLst/>
          </a:prstGeom>
        </p:spPr>
        <p:txBody>
          <a:bodyPr lIns="0" tIns="0" rIns="0" bIns="0" rtlCol="0" anchor="t">
            <a:spAutoFit/>
          </a:bodyPr>
          <a:lstStyle/>
          <a:p>
            <a:pPr algn="l">
              <a:lnSpc>
                <a:spcPts val="2520"/>
              </a:lnSpc>
            </a:pPr>
            <a:r>
              <a:rPr lang="en-US" sz="1800" i="1">
                <a:solidFill>
                  <a:srgbClr val="DBF3F7"/>
                </a:solidFill>
                <a:latin typeface="Open Sans Italics"/>
                <a:ea typeface="Open Sans Italics"/>
                <a:cs typeface="Open Sans Italics"/>
                <a:sym typeface="Open Sans Italics"/>
              </a:rPr>
              <a:t>Which of the seven red flags do you think is the hardest to detect? What makes you say that?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AD02A-F581-BDCB-61E4-7D18C5CDBBA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992B931-9844-4B42-747B-036DDCB79FC8}"/>
              </a:ext>
            </a:extLst>
          </p:cNvPr>
          <p:cNvSpPr txBox="1"/>
          <p:nvPr/>
        </p:nvSpPr>
        <p:spPr>
          <a:xfrm>
            <a:off x="1311626" y="1768756"/>
            <a:ext cx="12709174" cy="1131528"/>
          </a:xfrm>
          <a:prstGeom prst="rect">
            <a:avLst/>
          </a:prstGeom>
        </p:spPr>
        <p:txBody>
          <a:bodyPr wrap="square" lIns="0" tIns="0" rIns="0" bIns="0" rtlCol="0" anchor="t">
            <a:spAutoFit/>
          </a:bodyPr>
          <a:lstStyle/>
          <a:p>
            <a:pPr marL="0" lvl="0" indent="0" algn="l">
              <a:lnSpc>
                <a:spcPts val="8800"/>
              </a:lnSpc>
            </a:pPr>
            <a:r>
              <a:rPr lang="en-US" sz="8000" spc="160" dirty="0">
                <a:solidFill>
                  <a:srgbClr val="F6E7D8"/>
                </a:solidFill>
                <a:latin typeface="Archivo Black"/>
                <a:ea typeface="Archivo Black"/>
                <a:cs typeface="Archivo Black"/>
                <a:sym typeface="Archivo Black"/>
              </a:rPr>
              <a:t>DO THIS TO BE SAFE</a:t>
            </a:r>
          </a:p>
        </p:txBody>
      </p:sp>
      <p:sp>
        <p:nvSpPr>
          <p:cNvPr id="3" name="TextBox 3">
            <a:extLst>
              <a:ext uri="{FF2B5EF4-FFF2-40B4-BE49-F238E27FC236}">
                <a16:creationId xmlns:a16="http://schemas.microsoft.com/office/drawing/2014/main" id="{FA09FF90-13B8-94D0-0603-761169592F32}"/>
              </a:ext>
            </a:extLst>
          </p:cNvPr>
          <p:cNvSpPr txBox="1"/>
          <p:nvPr/>
        </p:nvSpPr>
        <p:spPr>
          <a:xfrm>
            <a:off x="1591616" y="3341934"/>
            <a:ext cx="5676900" cy="1934845"/>
          </a:xfrm>
          <a:prstGeom prst="rect">
            <a:avLst/>
          </a:prstGeom>
        </p:spPr>
        <p:txBody>
          <a:bodyPr lIns="0" tIns="0" rIns="0" bIns="0" rtlCol="0" anchor="t">
            <a:spAutoFit/>
          </a:bodyPr>
          <a:lstStyle/>
          <a:p>
            <a:pPr marL="0" lvl="0" indent="0" algn="l">
              <a:lnSpc>
                <a:spcPts val="3079"/>
              </a:lnSpc>
              <a:spcBef>
                <a:spcPct val="0"/>
              </a:spcBef>
            </a:pPr>
            <a:r>
              <a:rPr lang="en-US" sz="2199" spc="43">
                <a:solidFill>
                  <a:srgbClr val="F6E7D8"/>
                </a:solidFill>
                <a:latin typeface="Open Sans"/>
                <a:ea typeface="Open Sans"/>
                <a:cs typeface="Open Sans"/>
                <a:sym typeface="Open Sans"/>
              </a:rPr>
              <a:t>Red flags in phishing attempts are warning signs or indicators that help individuals identify potential scams. Some common read flags in phishing include:</a:t>
            </a:r>
          </a:p>
        </p:txBody>
      </p:sp>
      <p:sp>
        <p:nvSpPr>
          <p:cNvPr id="4" name="TextBox 4">
            <a:extLst>
              <a:ext uri="{FF2B5EF4-FFF2-40B4-BE49-F238E27FC236}">
                <a16:creationId xmlns:a16="http://schemas.microsoft.com/office/drawing/2014/main" id="{C3919CC8-A5DE-5BD0-D6E3-002412464D9F}"/>
              </a:ext>
            </a:extLst>
          </p:cNvPr>
          <p:cNvSpPr txBox="1"/>
          <p:nvPr/>
        </p:nvSpPr>
        <p:spPr>
          <a:xfrm>
            <a:off x="10986846" y="3595671"/>
            <a:ext cx="4339169" cy="297180"/>
          </a:xfrm>
          <a:prstGeom prst="rect">
            <a:avLst/>
          </a:prstGeom>
        </p:spPr>
        <p:txBody>
          <a:bodyPr lIns="0" tIns="0" rIns="0" bIns="0" rtlCol="0" anchor="t">
            <a:spAutoFit/>
          </a:bodyPr>
          <a:lstStyle/>
          <a:p>
            <a:pPr marL="0" lvl="0" indent="0" algn="l">
              <a:lnSpc>
                <a:spcPts val="2520"/>
              </a:lnSpc>
              <a:spcBef>
                <a:spcPct val="0"/>
              </a:spcBef>
            </a:pPr>
            <a:r>
              <a:rPr lang="de-DE" spc="36" dirty="0">
                <a:solidFill>
                  <a:srgbClr val="F6E7D8"/>
                </a:solidFill>
                <a:latin typeface="Open Sans"/>
                <a:ea typeface="Open Sans"/>
                <a:cs typeface="Open Sans"/>
                <a:sym typeface="Open Sans"/>
              </a:rPr>
              <a:t>Enable</a:t>
            </a:r>
            <a:r>
              <a:rPr lang="en-US" spc="36" dirty="0">
                <a:solidFill>
                  <a:srgbClr val="F6E7D8"/>
                </a:solidFill>
                <a:latin typeface="Open Sans"/>
                <a:ea typeface="Open Sans"/>
                <a:cs typeface="Open Sans"/>
                <a:sym typeface="Open Sans"/>
              </a:rPr>
              <a:t> MFA on all accounts</a:t>
            </a:r>
            <a:endParaRPr lang="en-US" sz="1800" spc="36" dirty="0">
              <a:solidFill>
                <a:srgbClr val="F6E7D8"/>
              </a:solidFill>
              <a:latin typeface="Open Sans"/>
              <a:ea typeface="Open Sans"/>
              <a:cs typeface="Open Sans"/>
              <a:sym typeface="Open Sans"/>
            </a:endParaRPr>
          </a:p>
        </p:txBody>
      </p:sp>
      <p:grpSp>
        <p:nvGrpSpPr>
          <p:cNvPr id="5" name="Group 5">
            <a:extLst>
              <a:ext uri="{FF2B5EF4-FFF2-40B4-BE49-F238E27FC236}">
                <a16:creationId xmlns:a16="http://schemas.microsoft.com/office/drawing/2014/main" id="{70FD720D-E8CD-25B5-FDC0-15C4D1890542}"/>
              </a:ext>
            </a:extLst>
          </p:cNvPr>
          <p:cNvGrpSpPr/>
          <p:nvPr/>
        </p:nvGrpSpPr>
        <p:grpSpPr>
          <a:xfrm>
            <a:off x="10232362" y="3564087"/>
            <a:ext cx="388922" cy="388922"/>
            <a:chOff x="0" y="0"/>
            <a:chExt cx="6350000" cy="6350000"/>
          </a:xfrm>
        </p:grpSpPr>
        <p:sp>
          <p:nvSpPr>
            <p:cNvPr id="6" name="Freeform 6">
              <a:extLst>
                <a:ext uri="{FF2B5EF4-FFF2-40B4-BE49-F238E27FC236}">
                  <a16:creationId xmlns:a16="http://schemas.microsoft.com/office/drawing/2014/main" id="{0D47D788-977F-ADA5-0C91-A132A2818D2C}"/>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7" name="TextBox 7">
            <a:extLst>
              <a:ext uri="{FF2B5EF4-FFF2-40B4-BE49-F238E27FC236}">
                <a16:creationId xmlns:a16="http://schemas.microsoft.com/office/drawing/2014/main" id="{8CCEA3A0-D4CE-9EC8-DB6C-70BA71E45F62}"/>
              </a:ext>
            </a:extLst>
          </p:cNvPr>
          <p:cNvSpPr txBox="1"/>
          <p:nvPr/>
        </p:nvSpPr>
        <p:spPr>
          <a:xfrm>
            <a:off x="10232362" y="353075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u="none" spc="100">
                <a:solidFill>
                  <a:srgbClr val="F6E7D8"/>
                </a:solidFill>
                <a:latin typeface="Open Sans Bold"/>
                <a:ea typeface="Open Sans Bold"/>
                <a:cs typeface="Open Sans Bold"/>
                <a:sym typeface="Open Sans Bold"/>
              </a:rPr>
              <a:t>1</a:t>
            </a:r>
          </a:p>
        </p:txBody>
      </p:sp>
      <p:sp>
        <p:nvSpPr>
          <p:cNvPr id="8" name="TextBox 8">
            <a:extLst>
              <a:ext uri="{FF2B5EF4-FFF2-40B4-BE49-F238E27FC236}">
                <a16:creationId xmlns:a16="http://schemas.microsoft.com/office/drawing/2014/main" id="{3189097B-8A15-24CA-0D05-29B57DA62678}"/>
              </a:ext>
            </a:extLst>
          </p:cNvPr>
          <p:cNvSpPr txBox="1"/>
          <p:nvPr/>
        </p:nvSpPr>
        <p:spPr>
          <a:xfrm>
            <a:off x="10986846" y="441076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dirty="0">
                <a:solidFill>
                  <a:srgbClr val="F6E7D8"/>
                </a:solidFill>
                <a:latin typeface="Open Sans"/>
                <a:ea typeface="Open Sans"/>
                <a:cs typeface="Open Sans"/>
                <a:sym typeface="Open Sans"/>
              </a:rPr>
              <a:t>Keep OS, Apps and firewall up to date</a:t>
            </a:r>
          </a:p>
        </p:txBody>
      </p:sp>
      <p:grpSp>
        <p:nvGrpSpPr>
          <p:cNvPr id="9" name="Group 9">
            <a:extLst>
              <a:ext uri="{FF2B5EF4-FFF2-40B4-BE49-F238E27FC236}">
                <a16:creationId xmlns:a16="http://schemas.microsoft.com/office/drawing/2014/main" id="{C3B7BFBE-0C40-DE13-C42E-665CD63AE8AF}"/>
              </a:ext>
            </a:extLst>
          </p:cNvPr>
          <p:cNvGrpSpPr/>
          <p:nvPr/>
        </p:nvGrpSpPr>
        <p:grpSpPr>
          <a:xfrm>
            <a:off x="10232362" y="4379180"/>
            <a:ext cx="388922" cy="388922"/>
            <a:chOff x="0" y="0"/>
            <a:chExt cx="6350000" cy="6350000"/>
          </a:xfrm>
        </p:grpSpPr>
        <p:sp>
          <p:nvSpPr>
            <p:cNvPr id="10" name="Freeform 10">
              <a:extLst>
                <a:ext uri="{FF2B5EF4-FFF2-40B4-BE49-F238E27FC236}">
                  <a16:creationId xmlns:a16="http://schemas.microsoft.com/office/drawing/2014/main" id="{75FC1B7B-8FC1-1EE8-EF1E-ED85A34DAD6E}"/>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1" name="TextBox 11">
            <a:extLst>
              <a:ext uri="{FF2B5EF4-FFF2-40B4-BE49-F238E27FC236}">
                <a16:creationId xmlns:a16="http://schemas.microsoft.com/office/drawing/2014/main" id="{8EB4F8AB-7AA0-C37D-1E8E-4560887A24C9}"/>
              </a:ext>
            </a:extLst>
          </p:cNvPr>
          <p:cNvSpPr txBox="1"/>
          <p:nvPr/>
        </p:nvSpPr>
        <p:spPr>
          <a:xfrm>
            <a:off x="10232362" y="4345845"/>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2</a:t>
            </a:r>
          </a:p>
        </p:txBody>
      </p:sp>
      <p:sp>
        <p:nvSpPr>
          <p:cNvPr id="12" name="TextBox 12">
            <a:extLst>
              <a:ext uri="{FF2B5EF4-FFF2-40B4-BE49-F238E27FC236}">
                <a16:creationId xmlns:a16="http://schemas.microsoft.com/office/drawing/2014/main" id="{91656056-EF20-39A8-E6A4-83DBDB242495}"/>
              </a:ext>
            </a:extLst>
          </p:cNvPr>
          <p:cNvSpPr txBox="1"/>
          <p:nvPr/>
        </p:nvSpPr>
        <p:spPr>
          <a:xfrm>
            <a:off x="10986846" y="5266411"/>
            <a:ext cx="4339169" cy="300082"/>
          </a:xfrm>
          <a:prstGeom prst="rect">
            <a:avLst/>
          </a:prstGeom>
        </p:spPr>
        <p:txBody>
          <a:bodyPr lIns="0" tIns="0" rIns="0" bIns="0" rtlCol="0" anchor="t">
            <a:spAutoFit/>
          </a:bodyPr>
          <a:lstStyle/>
          <a:p>
            <a:pPr marL="0" lvl="0" indent="0" algn="l">
              <a:lnSpc>
                <a:spcPts val="2520"/>
              </a:lnSpc>
              <a:spcBef>
                <a:spcPct val="0"/>
              </a:spcBef>
            </a:pPr>
            <a:r>
              <a:rPr lang="de-DE" spc="36" dirty="0">
                <a:solidFill>
                  <a:srgbClr val="F6E7D8"/>
                </a:solidFill>
                <a:latin typeface="Open Sans"/>
                <a:ea typeface="Open Sans"/>
                <a:cs typeface="Open Sans"/>
                <a:sym typeface="Open Sans"/>
              </a:rPr>
              <a:t>U</a:t>
            </a:r>
            <a:r>
              <a:rPr lang="en-US" spc="36" dirty="0">
                <a:solidFill>
                  <a:srgbClr val="F6E7D8"/>
                </a:solidFill>
                <a:latin typeface="Open Sans"/>
                <a:ea typeface="Open Sans"/>
                <a:cs typeface="Open Sans"/>
                <a:sym typeface="Open Sans"/>
              </a:rPr>
              <a:t>se a password manager.</a:t>
            </a:r>
            <a:endParaRPr lang="en-US" sz="1800" spc="36" dirty="0">
              <a:solidFill>
                <a:srgbClr val="F6E7D8"/>
              </a:solidFill>
              <a:latin typeface="Open Sans"/>
              <a:ea typeface="Open Sans"/>
              <a:cs typeface="Open Sans"/>
              <a:sym typeface="Open Sans"/>
            </a:endParaRPr>
          </a:p>
        </p:txBody>
      </p:sp>
      <p:grpSp>
        <p:nvGrpSpPr>
          <p:cNvPr id="13" name="Group 13">
            <a:extLst>
              <a:ext uri="{FF2B5EF4-FFF2-40B4-BE49-F238E27FC236}">
                <a16:creationId xmlns:a16="http://schemas.microsoft.com/office/drawing/2014/main" id="{F2713E3C-D096-F0F6-491E-22213991360A}"/>
              </a:ext>
            </a:extLst>
          </p:cNvPr>
          <p:cNvGrpSpPr/>
          <p:nvPr/>
        </p:nvGrpSpPr>
        <p:grpSpPr>
          <a:xfrm>
            <a:off x="10232362" y="5234827"/>
            <a:ext cx="388922" cy="388922"/>
            <a:chOff x="0" y="0"/>
            <a:chExt cx="6350000" cy="6350000"/>
          </a:xfrm>
        </p:grpSpPr>
        <p:sp>
          <p:nvSpPr>
            <p:cNvPr id="14" name="Freeform 14">
              <a:extLst>
                <a:ext uri="{FF2B5EF4-FFF2-40B4-BE49-F238E27FC236}">
                  <a16:creationId xmlns:a16="http://schemas.microsoft.com/office/drawing/2014/main" id="{45C7EE5A-AD0D-801D-D037-D4D460419FA6}"/>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5" name="TextBox 15">
            <a:extLst>
              <a:ext uri="{FF2B5EF4-FFF2-40B4-BE49-F238E27FC236}">
                <a16:creationId xmlns:a16="http://schemas.microsoft.com/office/drawing/2014/main" id="{3E76C496-AED6-0C62-2B79-4E22E43CF0CD}"/>
              </a:ext>
            </a:extLst>
          </p:cNvPr>
          <p:cNvSpPr txBox="1"/>
          <p:nvPr/>
        </p:nvSpPr>
        <p:spPr>
          <a:xfrm>
            <a:off x="10232362" y="520149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3</a:t>
            </a:r>
          </a:p>
        </p:txBody>
      </p:sp>
      <p:sp>
        <p:nvSpPr>
          <p:cNvPr id="16" name="TextBox 16">
            <a:extLst>
              <a:ext uri="{FF2B5EF4-FFF2-40B4-BE49-F238E27FC236}">
                <a16:creationId xmlns:a16="http://schemas.microsoft.com/office/drawing/2014/main" id="{F7815E46-3EE9-5D7A-A40F-0CA6DB2EB64E}"/>
              </a:ext>
            </a:extLst>
          </p:cNvPr>
          <p:cNvSpPr txBox="1"/>
          <p:nvPr/>
        </p:nvSpPr>
        <p:spPr>
          <a:xfrm>
            <a:off x="10986846" y="6083958"/>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dirty="0">
                <a:solidFill>
                  <a:srgbClr val="F6E7D8"/>
                </a:solidFill>
                <a:latin typeface="Open Sans"/>
                <a:ea typeface="Open Sans"/>
                <a:cs typeface="Open Sans"/>
                <a:sym typeface="Open Sans"/>
              </a:rPr>
              <a:t>Use unique and strong passwords.</a:t>
            </a:r>
          </a:p>
        </p:txBody>
      </p:sp>
      <p:grpSp>
        <p:nvGrpSpPr>
          <p:cNvPr id="17" name="Group 17">
            <a:extLst>
              <a:ext uri="{FF2B5EF4-FFF2-40B4-BE49-F238E27FC236}">
                <a16:creationId xmlns:a16="http://schemas.microsoft.com/office/drawing/2014/main" id="{BD369181-9028-3706-9327-39AB0300AE69}"/>
              </a:ext>
            </a:extLst>
          </p:cNvPr>
          <p:cNvGrpSpPr/>
          <p:nvPr/>
        </p:nvGrpSpPr>
        <p:grpSpPr>
          <a:xfrm>
            <a:off x="10232362" y="6052374"/>
            <a:ext cx="388922" cy="388922"/>
            <a:chOff x="0" y="0"/>
            <a:chExt cx="6350000" cy="6350000"/>
          </a:xfrm>
        </p:grpSpPr>
        <p:sp>
          <p:nvSpPr>
            <p:cNvPr id="18" name="Freeform 18">
              <a:extLst>
                <a:ext uri="{FF2B5EF4-FFF2-40B4-BE49-F238E27FC236}">
                  <a16:creationId xmlns:a16="http://schemas.microsoft.com/office/drawing/2014/main" id="{88D64507-A350-831B-E985-A71FF2F83498}"/>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19" name="TextBox 19">
            <a:extLst>
              <a:ext uri="{FF2B5EF4-FFF2-40B4-BE49-F238E27FC236}">
                <a16:creationId xmlns:a16="http://schemas.microsoft.com/office/drawing/2014/main" id="{D637FC75-F441-831E-A089-158B69F964B9}"/>
              </a:ext>
            </a:extLst>
          </p:cNvPr>
          <p:cNvSpPr txBox="1"/>
          <p:nvPr/>
        </p:nvSpPr>
        <p:spPr>
          <a:xfrm>
            <a:off x="10232362" y="6019040"/>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4</a:t>
            </a:r>
          </a:p>
        </p:txBody>
      </p:sp>
      <p:sp>
        <p:nvSpPr>
          <p:cNvPr id="20" name="TextBox 20">
            <a:extLst>
              <a:ext uri="{FF2B5EF4-FFF2-40B4-BE49-F238E27FC236}">
                <a16:creationId xmlns:a16="http://schemas.microsoft.com/office/drawing/2014/main" id="{98BA486D-5DE3-C6CD-F0BF-40B173F6E6C2}"/>
              </a:ext>
            </a:extLst>
          </p:cNvPr>
          <p:cNvSpPr txBox="1"/>
          <p:nvPr/>
        </p:nvSpPr>
        <p:spPr>
          <a:xfrm>
            <a:off x="10972800" y="6901505"/>
            <a:ext cx="4339169" cy="300082"/>
          </a:xfrm>
          <a:prstGeom prst="rect">
            <a:avLst/>
          </a:prstGeom>
        </p:spPr>
        <p:txBody>
          <a:bodyPr lIns="0" tIns="0" rIns="0" bIns="0" rtlCol="0" anchor="t">
            <a:spAutoFit/>
          </a:bodyPr>
          <a:lstStyle/>
          <a:p>
            <a:pPr marL="0" lvl="0" indent="0" algn="l">
              <a:lnSpc>
                <a:spcPts val="2520"/>
              </a:lnSpc>
              <a:spcBef>
                <a:spcPct val="0"/>
              </a:spcBef>
            </a:pPr>
            <a:r>
              <a:rPr lang="en-US" sz="1800" spc="36" dirty="0">
                <a:solidFill>
                  <a:srgbClr val="F6E7D8"/>
                </a:solidFill>
                <a:latin typeface="Open Sans"/>
                <a:ea typeface="Open Sans"/>
                <a:cs typeface="Open Sans"/>
                <a:sym typeface="Open Sans"/>
              </a:rPr>
              <a:t>Report suspicious links or attachments </a:t>
            </a:r>
          </a:p>
        </p:txBody>
      </p:sp>
      <p:grpSp>
        <p:nvGrpSpPr>
          <p:cNvPr id="21" name="Group 21">
            <a:extLst>
              <a:ext uri="{FF2B5EF4-FFF2-40B4-BE49-F238E27FC236}">
                <a16:creationId xmlns:a16="http://schemas.microsoft.com/office/drawing/2014/main" id="{F491529E-DDAD-C898-77D0-6509FB1D11A9}"/>
              </a:ext>
            </a:extLst>
          </p:cNvPr>
          <p:cNvGrpSpPr/>
          <p:nvPr/>
        </p:nvGrpSpPr>
        <p:grpSpPr>
          <a:xfrm>
            <a:off x="10232362" y="6869921"/>
            <a:ext cx="388922" cy="388922"/>
            <a:chOff x="0" y="0"/>
            <a:chExt cx="6350000" cy="6350000"/>
          </a:xfrm>
        </p:grpSpPr>
        <p:sp>
          <p:nvSpPr>
            <p:cNvPr id="22" name="Freeform 22">
              <a:extLst>
                <a:ext uri="{FF2B5EF4-FFF2-40B4-BE49-F238E27FC236}">
                  <a16:creationId xmlns:a16="http://schemas.microsoft.com/office/drawing/2014/main" id="{DCDD30CD-7A52-266B-A8D9-BBD51E1966A5}"/>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23" name="TextBox 23">
            <a:extLst>
              <a:ext uri="{FF2B5EF4-FFF2-40B4-BE49-F238E27FC236}">
                <a16:creationId xmlns:a16="http://schemas.microsoft.com/office/drawing/2014/main" id="{FEC317FB-F027-27E2-548C-64BE0D9A9A4A}"/>
              </a:ext>
            </a:extLst>
          </p:cNvPr>
          <p:cNvSpPr txBox="1"/>
          <p:nvPr/>
        </p:nvSpPr>
        <p:spPr>
          <a:xfrm>
            <a:off x="10232362" y="6836587"/>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5</a:t>
            </a:r>
          </a:p>
        </p:txBody>
      </p:sp>
      <p:sp>
        <p:nvSpPr>
          <p:cNvPr id="24" name="TextBox 24">
            <a:extLst>
              <a:ext uri="{FF2B5EF4-FFF2-40B4-BE49-F238E27FC236}">
                <a16:creationId xmlns:a16="http://schemas.microsoft.com/office/drawing/2014/main" id="{F5450778-F01D-97DE-DD61-87DB0D6844FD}"/>
              </a:ext>
            </a:extLst>
          </p:cNvPr>
          <p:cNvSpPr txBox="1"/>
          <p:nvPr/>
        </p:nvSpPr>
        <p:spPr>
          <a:xfrm>
            <a:off x="10986846" y="7714144"/>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dirty="0">
                <a:solidFill>
                  <a:srgbClr val="F6E7D8"/>
                </a:solidFill>
                <a:latin typeface="Open Sans"/>
                <a:ea typeface="Open Sans"/>
                <a:cs typeface="Open Sans"/>
                <a:sym typeface="Open Sans"/>
              </a:rPr>
              <a:t>Never share credentials via anything.</a:t>
            </a:r>
          </a:p>
        </p:txBody>
      </p:sp>
      <p:grpSp>
        <p:nvGrpSpPr>
          <p:cNvPr id="25" name="Group 25">
            <a:extLst>
              <a:ext uri="{FF2B5EF4-FFF2-40B4-BE49-F238E27FC236}">
                <a16:creationId xmlns:a16="http://schemas.microsoft.com/office/drawing/2014/main" id="{4C54328E-C2A9-F042-50AA-C4AA0489EC08}"/>
              </a:ext>
            </a:extLst>
          </p:cNvPr>
          <p:cNvGrpSpPr/>
          <p:nvPr/>
        </p:nvGrpSpPr>
        <p:grpSpPr>
          <a:xfrm>
            <a:off x="10232362" y="7682560"/>
            <a:ext cx="388922" cy="388922"/>
            <a:chOff x="0" y="0"/>
            <a:chExt cx="6350000" cy="6350000"/>
          </a:xfrm>
        </p:grpSpPr>
        <p:sp>
          <p:nvSpPr>
            <p:cNvPr id="26" name="Freeform 26">
              <a:extLst>
                <a:ext uri="{FF2B5EF4-FFF2-40B4-BE49-F238E27FC236}">
                  <a16:creationId xmlns:a16="http://schemas.microsoft.com/office/drawing/2014/main" id="{94D2C668-8CBC-F0C9-11CB-5C8BB640476A}"/>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27" name="TextBox 27">
            <a:extLst>
              <a:ext uri="{FF2B5EF4-FFF2-40B4-BE49-F238E27FC236}">
                <a16:creationId xmlns:a16="http://schemas.microsoft.com/office/drawing/2014/main" id="{A54B82A6-908C-D8CF-3AD3-285FFB429CC5}"/>
              </a:ext>
            </a:extLst>
          </p:cNvPr>
          <p:cNvSpPr txBox="1"/>
          <p:nvPr/>
        </p:nvSpPr>
        <p:spPr>
          <a:xfrm>
            <a:off x="10232362" y="7649226"/>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6</a:t>
            </a:r>
          </a:p>
        </p:txBody>
      </p:sp>
      <p:sp>
        <p:nvSpPr>
          <p:cNvPr id="28" name="TextBox 28">
            <a:extLst>
              <a:ext uri="{FF2B5EF4-FFF2-40B4-BE49-F238E27FC236}">
                <a16:creationId xmlns:a16="http://schemas.microsoft.com/office/drawing/2014/main" id="{875A676E-45C5-7F7D-0FDA-AC1BDF2910C6}"/>
              </a:ext>
            </a:extLst>
          </p:cNvPr>
          <p:cNvSpPr txBox="1"/>
          <p:nvPr/>
        </p:nvSpPr>
        <p:spPr>
          <a:xfrm>
            <a:off x="10986846" y="8531691"/>
            <a:ext cx="4339169" cy="297180"/>
          </a:xfrm>
          <a:prstGeom prst="rect">
            <a:avLst/>
          </a:prstGeom>
        </p:spPr>
        <p:txBody>
          <a:bodyPr lIns="0" tIns="0" rIns="0" bIns="0" rtlCol="0" anchor="t">
            <a:spAutoFit/>
          </a:bodyPr>
          <a:lstStyle/>
          <a:p>
            <a:pPr marL="0" lvl="0" indent="0" algn="l">
              <a:lnSpc>
                <a:spcPts val="2520"/>
              </a:lnSpc>
              <a:spcBef>
                <a:spcPct val="0"/>
              </a:spcBef>
            </a:pPr>
            <a:r>
              <a:rPr lang="en-US" sz="1800" spc="36">
                <a:solidFill>
                  <a:srgbClr val="F6E7D8"/>
                </a:solidFill>
                <a:latin typeface="Open Sans"/>
                <a:ea typeface="Open Sans"/>
                <a:cs typeface="Open Sans"/>
                <a:sym typeface="Open Sans"/>
              </a:rPr>
              <a:t>Too good to be true </a:t>
            </a:r>
          </a:p>
        </p:txBody>
      </p:sp>
      <p:grpSp>
        <p:nvGrpSpPr>
          <p:cNvPr id="29" name="Group 29">
            <a:extLst>
              <a:ext uri="{FF2B5EF4-FFF2-40B4-BE49-F238E27FC236}">
                <a16:creationId xmlns:a16="http://schemas.microsoft.com/office/drawing/2014/main" id="{43F47D0A-9D4D-3A2F-72B0-F4AA84BC9DFE}"/>
              </a:ext>
            </a:extLst>
          </p:cNvPr>
          <p:cNvGrpSpPr/>
          <p:nvPr/>
        </p:nvGrpSpPr>
        <p:grpSpPr>
          <a:xfrm>
            <a:off x="10232362" y="8500107"/>
            <a:ext cx="388922" cy="388922"/>
            <a:chOff x="0" y="0"/>
            <a:chExt cx="6350000" cy="6350000"/>
          </a:xfrm>
        </p:grpSpPr>
        <p:sp>
          <p:nvSpPr>
            <p:cNvPr id="30" name="Freeform 30">
              <a:extLst>
                <a:ext uri="{FF2B5EF4-FFF2-40B4-BE49-F238E27FC236}">
                  <a16:creationId xmlns:a16="http://schemas.microsoft.com/office/drawing/2014/main" id="{01CAE39F-780E-889C-7EDB-544A02106B3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txBody>
            <a:bodyPr/>
            <a:lstStyle/>
            <a:p>
              <a:endParaRPr lang="en-US"/>
            </a:p>
          </p:txBody>
        </p:sp>
      </p:grpSp>
      <p:sp>
        <p:nvSpPr>
          <p:cNvPr id="31" name="TextBox 31">
            <a:extLst>
              <a:ext uri="{FF2B5EF4-FFF2-40B4-BE49-F238E27FC236}">
                <a16:creationId xmlns:a16="http://schemas.microsoft.com/office/drawing/2014/main" id="{912E331B-0427-3382-6399-F64681B61B1F}"/>
              </a:ext>
            </a:extLst>
          </p:cNvPr>
          <p:cNvSpPr txBox="1"/>
          <p:nvPr/>
        </p:nvSpPr>
        <p:spPr>
          <a:xfrm>
            <a:off x="10232362" y="8466773"/>
            <a:ext cx="388922" cy="381869"/>
          </a:xfrm>
          <a:prstGeom prst="rect">
            <a:avLst/>
          </a:prstGeom>
        </p:spPr>
        <p:txBody>
          <a:bodyPr lIns="0" tIns="0" rIns="0" bIns="0" rtlCol="0" anchor="t">
            <a:spAutoFit/>
          </a:bodyPr>
          <a:lstStyle/>
          <a:p>
            <a:pPr marL="0" lvl="1" indent="0" algn="ctr">
              <a:lnSpc>
                <a:spcPts val="3153"/>
              </a:lnSpc>
              <a:spcBef>
                <a:spcPct val="0"/>
              </a:spcBef>
            </a:pPr>
            <a:r>
              <a:rPr lang="en-US" sz="2008" b="1" spc="100">
                <a:solidFill>
                  <a:srgbClr val="F6E7D8"/>
                </a:solidFill>
                <a:latin typeface="Open Sans Bold"/>
                <a:ea typeface="Open Sans Bold"/>
                <a:cs typeface="Open Sans Bold"/>
                <a:sym typeface="Open Sans Bold"/>
              </a:rPr>
              <a:t>7</a:t>
            </a:r>
          </a:p>
        </p:txBody>
      </p:sp>
      <p:sp>
        <p:nvSpPr>
          <p:cNvPr id="32" name="Freeform 32">
            <a:extLst>
              <a:ext uri="{FF2B5EF4-FFF2-40B4-BE49-F238E27FC236}">
                <a16:creationId xmlns:a16="http://schemas.microsoft.com/office/drawing/2014/main" id="{3E11D257-F60D-B986-91A6-0AD761CD303A}"/>
              </a:ext>
            </a:extLst>
          </p:cNvPr>
          <p:cNvSpPr/>
          <p:nvPr/>
        </p:nvSpPr>
        <p:spPr>
          <a:xfrm>
            <a:off x="2258597" y="5620111"/>
            <a:ext cx="4631176" cy="3278486"/>
          </a:xfrm>
          <a:custGeom>
            <a:avLst/>
            <a:gdLst/>
            <a:ahLst/>
            <a:cxnLst/>
            <a:rect l="l" t="t" r="r" b="b"/>
            <a:pathLst>
              <a:path w="4631176" h="3278486">
                <a:moveTo>
                  <a:pt x="0" y="0"/>
                </a:moveTo>
                <a:lnTo>
                  <a:pt x="4631176" y="0"/>
                </a:lnTo>
                <a:lnTo>
                  <a:pt x="4631176" y="3278487"/>
                </a:lnTo>
                <a:lnTo>
                  <a:pt x="0" y="32784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42624127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11626" y="1768756"/>
            <a:ext cx="7832374" cy="4517070"/>
          </a:xfrm>
          <a:prstGeom prst="rect">
            <a:avLst/>
          </a:prstGeom>
        </p:spPr>
        <p:txBody>
          <a:bodyPr wrap="square" lIns="0" tIns="0" rIns="0" bIns="0" rtlCol="0" anchor="t">
            <a:spAutoFit/>
          </a:bodyPr>
          <a:lstStyle/>
          <a:p>
            <a:pPr marL="0" lvl="0" indent="0" algn="l">
              <a:lnSpc>
                <a:spcPts val="8800"/>
              </a:lnSpc>
            </a:pPr>
            <a:r>
              <a:rPr lang="en-US" sz="7200" spc="160" dirty="0">
                <a:solidFill>
                  <a:srgbClr val="F6E7D8"/>
                </a:solidFill>
                <a:latin typeface="Archivo Black"/>
                <a:ea typeface="Archivo Black"/>
                <a:cs typeface="Archivo Black"/>
                <a:sym typeface="Archivo Black"/>
              </a:rPr>
              <a:t>CONSIDER THESE REAL-WORLD EXAMPLES</a:t>
            </a:r>
          </a:p>
        </p:txBody>
      </p:sp>
      <p:pic>
        <p:nvPicPr>
          <p:cNvPr id="3" name="Picture 3"/>
          <p:cNvPicPr>
            <a:picLocks noChangeAspect="1"/>
          </p:cNvPicPr>
          <p:nvPr/>
        </p:nvPicPr>
        <p:blipFill>
          <a:blip r:embed="rId2"/>
          <a:srcRect/>
          <a:stretch>
            <a:fillRect/>
          </a:stretch>
        </p:blipFill>
        <p:spPr>
          <a:xfrm>
            <a:off x="1249452" y="6839927"/>
            <a:ext cx="737744" cy="801896"/>
          </a:xfrm>
          <a:prstGeom prst="rect">
            <a:avLst/>
          </a:prstGeom>
        </p:spPr>
      </p:pic>
      <p:sp>
        <p:nvSpPr>
          <p:cNvPr id="4" name="TextBox 4"/>
          <p:cNvSpPr txBox="1"/>
          <p:nvPr/>
        </p:nvSpPr>
        <p:spPr>
          <a:xfrm>
            <a:off x="2209800" y="6839927"/>
            <a:ext cx="4450071" cy="925830"/>
          </a:xfrm>
          <a:prstGeom prst="rect">
            <a:avLst/>
          </a:prstGeom>
        </p:spPr>
        <p:txBody>
          <a:bodyPr lIns="0" tIns="0" rIns="0" bIns="0" rtlCol="0" anchor="t">
            <a:spAutoFit/>
          </a:bodyPr>
          <a:lstStyle/>
          <a:p>
            <a:pPr algn="l">
              <a:lnSpc>
                <a:spcPts val="2520"/>
              </a:lnSpc>
            </a:pPr>
            <a:r>
              <a:rPr lang="en-US" sz="1800" i="1" dirty="0">
                <a:solidFill>
                  <a:srgbClr val="DBF3F7"/>
                </a:solidFill>
                <a:latin typeface="Open Sans Italics"/>
                <a:ea typeface="Open Sans Italics"/>
                <a:cs typeface="Open Sans Italics"/>
                <a:sym typeface="Open Sans Italics"/>
              </a:rPr>
              <a:t>Read the examples and then identify which form of phishing it is and what red flags make it a phishing attempt.</a:t>
            </a:r>
          </a:p>
        </p:txBody>
      </p:sp>
      <p:sp>
        <p:nvSpPr>
          <p:cNvPr id="5" name="TextBox 5"/>
          <p:cNvSpPr txBox="1"/>
          <p:nvPr/>
        </p:nvSpPr>
        <p:spPr>
          <a:xfrm>
            <a:off x="10565227" y="2043650"/>
            <a:ext cx="4487415" cy="448841"/>
          </a:xfrm>
          <a:prstGeom prst="rect">
            <a:avLst/>
          </a:prstGeom>
        </p:spPr>
        <p:txBody>
          <a:bodyPr lIns="0" tIns="0" rIns="0" bIns="0" rtlCol="0" anchor="t">
            <a:spAutoFit/>
          </a:bodyPr>
          <a:lstStyle/>
          <a:p>
            <a:pPr marL="0" lvl="0" indent="0" algn="l">
              <a:lnSpc>
                <a:spcPts val="3499"/>
              </a:lnSpc>
              <a:spcBef>
                <a:spcPct val="0"/>
              </a:spcBef>
            </a:pPr>
            <a:r>
              <a:rPr lang="en-US" sz="3200" b="1" spc="49" dirty="0">
                <a:solidFill>
                  <a:srgbClr val="F6E7D8"/>
                </a:solidFill>
                <a:latin typeface="Open Sans Bold"/>
                <a:ea typeface="Open Sans Bold"/>
                <a:cs typeface="Open Sans Bold"/>
                <a:sym typeface="Open Sans Bold"/>
              </a:rPr>
              <a:t>CEO FRAUD</a:t>
            </a:r>
          </a:p>
        </p:txBody>
      </p:sp>
      <p:sp>
        <p:nvSpPr>
          <p:cNvPr id="6" name="TextBox 6"/>
          <p:cNvSpPr txBox="1"/>
          <p:nvPr/>
        </p:nvSpPr>
        <p:spPr>
          <a:xfrm>
            <a:off x="10565227" y="2752022"/>
            <a:ext cx="6104449" cy="925831"/>
          </a:xfrm>
          <a:prstGeom prst="rect">
            <a:avLst/>
          </a:prstGeom>
        </p:spPr>
        <p:txBody>
          <a:bodyPr lIns="0" tIns="0" rIns="0" bIns="0" rtlCol="0" anchor="t">
            <a:spAutoFit/>
          </a:bodyPr>
          <a:lstStyle/>
          <a:p>
            <a:pPr>
              <a:lnSpc>
                <a:spcPts val="2419"/>
              </a:lnSpc>
            </a:pPr>
            <a:r>
              <a:rPr lang="en-US" sz="2400" dirty="0">
                <a:solidFill>
                  <a:srgbClr val="F6E7D8"/>
                </a:solidFill>
                <a:latin typeface="Open Sans" panose="020B0606030504020204" pitchFamily="34" charset="0"/>
                <a:ea typeface="Open Sans" panose="020B0606030504020204" pitchFamily="34" charset="0"/>
                <a:cs typeface="Open Sans" panose="020B0606030504020204" pitchFamily="34" charset="0"/>
              </a:rPr>
              <a:t>Spoofed executive email requested urgent wire transfer; employee complied, funds lost</a:t>
            </a:r>
            <a:r>
              <a:rPr lang="en-US" sz="2400" spc="43" dirty="0">
                <a:solidFill>
                  <a:srgbClr val="F6E7D8"/>
                </a:solidFill>
                <a:latin typeface="Open Sans" panose="020B0606030504020204" pitchFamily="34" charset="0"/>
                <a:ea typeface="Open Sans" panose="020B0606030504020204" pitchFamily="34" charset="0"/>
                <a:cs typeface="Open Sans" panose="020B0606030504020204" pitchFamily="34" charset="0"/>
                <a:sym typeface="Open Sans"/>
              </a:rPr>
              <a:t>.  </a:t>
            </a:r>
          </a:p>
        </p:txBody>
      </p:sp>
      <p:sp>
        <p:nvSpPr>
          <p:cNvPr id="7" name="TextBox 7"/>
          <p:cNvSpPr txBox="1"/>
          <p:nvPr/>
        </p:nvSpPr>
        <p:spPr>
          <a:xfrm>
            <a:off x="10565226" y="3877807"/>
            <a:ext cx="4487415" cy="448841"/>
          </a:xfrm>
          <a:prstGeom prst="rect">
            <a:avLst/>
          </a:prstGeom>
        </p:spPr>
        <p:txBody>
          <a:bodyPr lIns="0" tIns="0" rIns="0" bIns="0" rtlCol="0" anchor="t">
            <a:spAutoFit/>
          </a:bodyPr>
          <a:lstStyle/>
          <a:p>
            <a:pPr marL="0" lvl="0" indent="0" algn="l">
              <a:lnSpc>
                <a:spcPts val="3499"/>
              </a:lnSpc>
              <a:spcBef>
                <a:spcPct val="0"/>
              </a:spcBef>
            </a:pPr>
            <a:r>
              <a:rPr lang="en-US" sz="3200" b="1" spc="49" dirty="0">
                <a:solidFill>
                  <a:srgbClr val="F6E7D8"/>
                </a:solidFill>
                <a:latin typeface="Open Sans Bold"/>
                <a:ea typeface="Open Sans Bold"/>
                <a:cs typeface="Open Sans Bold"/>
                <a:sym typeface="Open Sans Bold"/>
              </a:rPr>
              <a:t>COVID-19 SCAM</a:t>
            </a:r>
          </a:p>
        </p:txBody>
      </p:sp>
      <p:sp>
        <p:nvSpPr>
          <p:cNvPr id="8" name="TextBox 8"/>
          <p:cNvSpPr txBox="1"/>
          <p:nvPr/>
        </p:nvSpPr>
        <p:spPr>
          <a:xfrm>
            <a:off x="10538333" y="4527947"/>
            <a:ext cx="6104449" cy="615553"/>
          </a:xfrm>
          <a:prstGeom prst="rect">
            <a:avLst/>
          </a:prstGeom>
        </p:spPr>
        <p:txBody>
          <a:bodyPr lIns="0" tIns="0" rIns="0" bIns="0" rtlCol="0" anchor="t">
            <a:spAutoFit/>
          </a:bodyPr>
          <a:lstStyle/>
          <a:p>
            <a:pPr algn="l">
              <a:lnSpc>
                <a:spcPts val="2419"/>
              </a:lnSpc>
            </a:pPr>
            <a:r>
              <a:rPr lang="en-US" sz="2400" spc="43" dirty="0">
                <a:solidFill>
                  <a:srgbClr val="F6E7D8"/>
                </a:solidFill>
                <a:latin typeface="Open Sans"/>
                <a:ea typeface="Open Sans"/>
                <a:cs typeface="Open Sans"/>
                <a:sym typeface="Open Sans"/>
              </a:rPr>
              <a:t>Fake health alert with malicious link installed ransomware after click.   </a:t>
            </a:r>
          </a:p>
        </p:txBody>
      </p:sp>
      <p:sp>
        <p:nvSpPr>
          <p:cNvPr id="9" name="TextBox 8">
            <a:extLst>
              <a:ext uri="{FF2B5EF4-FFF2-40B4-BE49-F238E27FC236}">
                <a16:creationId xmlns:a16="http://schemas.microsoft.com/office/drawing/2014/main" id="{1488F10E-3FB0-62EC-FBBF-DE0584D533B2}"/>
              </a:ext>
            </a:extLst>
          </p:cNvPr>
          <p:cNvSpPr txBox="1"/>
          <p:nvPr/>
        </p:nvSpPr>
        <p:spPr>
          <a:xfrm>
            <a:off x="10565226" y="5502592"/>
            <a:ext cx="3575018" cy="584775"/>
          </a:xfrm>
          <a:prstGeom prst="rect">
            <a:avLst/>
          </a:prstGeom>
          <a:noFill/>
        </p:spPr>
        <p:txBody>
          <a:bodyPr wrap="none" rtlCol="0">
            <a:spAutoFit/>
          </a:bodyPr>
          <a:lstStyle/>
          <a:p>
            <a:r>
              <a:rPr lang="de-DE" sz="3200" b="1" dirty="0">
                <a:solidFill>
                  <a:srgbClr val="F6E7D8"/>
                </a:solidFill>
                <a:latin typeface="Open Sans" panose="020B0606030504020204" pitchFamily="34" charset="0"/>
                <a:ea typeface="Open Sans" panose="020B0606030504020204" pitchFamily="34" charset="0"/>
                <a:cs typeface="Open Sans" panose="020B0606030504020204" pitchFamily="34" charset="0"/>
              </a:rPr>
              <a:t>JOB OFFER SCAM</a:t>
            </a:r>
            <a:endParaRPr lang="en-US" sz="3200" b="1" dirty="0">
              <a:solidFill>
                <a:srgbClr val="F6E7D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8">
            <a:extLst>
              <a:ext uri="{FF2B5EF4-FFF2-40B4-BE49-F238E27FC236}">
                <a16:creationId xmlns:a16="http://schemas.microsoft.com/office/drawing/2014/main" id="{2CFAF03C-4C09-47C5-3241-285C4B213F8E}"/>
              </a:ext>
            </a:extLst>
          </p:cNvPr>
          <p:cNvSpPr txBox="1"/>
          <p:nvPr/>
        </p:nvSpPr>
        <p:spPr>
          <a:xfrm>
            <a:off x="10565227" y="6285826"/>
            <a:ext cx="6104449" cy="615553"/>
          </a:xfrm>
          <a:prstGeom prst="rect">
            <a:avLst/>
          </a:prstGeom>
        </p:spPr>
        <p:txBody>
          <a:bodyPr lIns="0" tIns="0" rIns="0" bIns="0" rtlCol="0" anchor="t">
            <a:spAutoFit/>
          </a:bodyPr>
          <a:lstStyle/>
          <a:p>
            <a:pPr algn="l">
              <a:lnSpc>
                <a:spcPts val="2419"/>
              </a:lnSpc>
            </a:pPr>
            <a:r>
              <a:rPr lang="de-DE" sz="2400" spc="43" dirty="0">
                <a:solidFill>
                  <a:srgbClr val="F6E7D8"/>
                </a:solidFill>
                <a:latin typeface="Open Sans"/>
                <a:ea typeface="Open Sans"/>
                <a:cs typeface="Open Sans"/>
                <a:sym typeface="Open Sans"/>
              </a:rPr>
              <a:t>F</a:t>
            </a:r>
            <a:r>
              <a:rPr lang="en-US" sz="2400" spc="43" dirty="0">
                <a:solidFill>
                  <a:srgbClr val="F6E7D8"/>
                </a:solidFill>
                <a:latin typeface="Open Sans"/>
                <a:ea typeface="Open Sans"/>
                <a:cs typeface="Open Sans"/>
                <a:sym typeface="Open Sans"/>
              </a:rPr>
              <a:t>raudulent recruiter requested personal documents and bank details.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2C9F64BE-F126-455D-9404-79C22A92D67F}">
  <we:reference id="WA104381526" version="1.0.0.2" store="en-gb" storeType="omex"/>
  <we:alternateReferences>
    <we:reference id="WA104381526" version="1.0.0.2" store="omex" storeType="omex"/>
  </we:alternateReferences>
  <we:properties>
    <we:property name="FormID" value="&quot;_skZ9LD3h02-6OjfshkMq42Jjl88P1FCnKf8RO8zC0dUOUxHMlYxVUhQRDYxUzg1WEJKM1VUOTdUQS4u&quot;"/>
    <we:property name="FormMode" value="&quot;Runtim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78</TotalTime>
  <Words>898</Words>
  <Application>Microsoft Office PowerPoint</Application>
  <PresentationFormat>Custom</PresentationFormat>
  <Paragraphs>103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Archivo Black</vt:lpstr>
      <vt:lpstr>Wingdings</vt:lpstr>
      <vt:lpstr>Open Sans Bold</vt:lpstr>
      <vt:lpstr>Arial</vt:lpstr>
      <vt:lpstr>Open Sans</vt:lpstr>
      <vt:lpstr>Calibri</vt:lpstr>
      <vt:lpstr>Open Sans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101 Presentation Black Blue and Beige Minimalist Style</dc:title>
  <dc:creator>Shalini M</dc:creator>
  <cp:lastModifiedBy>Lokesh T M</cp:lastModifiedBy>
  <cp:revision>65</cp:revision>
  <dcterms:created xsi:type="dcterms:W3CDTF">2006-08-16T00:00:00Z</dcterms:created>
  <dcterms:modified xsi:type="dcterms:W3CDTF">2025-10-17T14:32:48Z</dcterms:modified>
  <dc:identifier>DAG2DE6TkoU</dc:identifier>
</cp:coreProperties>
</file>